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4" r:id="rId2"/>
    <p:sldId id="275" r:id="rId3"/>
    <p:sldId id="256" r:id="rId4"/>
    <p:sldId id="257" r:id="rId5"/>
    <p:sldId id="258" r:id="rId6"/>
    <p:sldId id="259" r:id="rId7"/>
    <p:sldId id="267" r:id="rId8"/>
    <p:sldId id="270" r:id="rId9"/>
    <p:sldId id="264" r:id="rId10"/>
    <p:sldId id="271" r:id="rId11"/>
    <p:sldId id="265" r:id="rId12"/>
    <p:sldId id="260" r:id="rId13"/>
    <p:sldId id="266" r:id="rId14"/>
    <p:sldId id="272" r:id="rId15"/>
    <p:sldId id="268" r:id="rId16"/>
    <p:sldId id="273" r:id="rId17"/>
    <p:sldId id="269" r:id="rId18"/>
    <p:sldId id="261" r:id="rId19"/>
    <p:sldId id="262" r:id="rId20"/>
    <p:sldId id="263" r:id="rId21"/>
    <p:sldId id="276" r:id="rId22"/>
    <p:sldId id="277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869601B5-3078-46D1-A7E3-A7CDFB041B97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1182ACCD-7DC4-4896-8D32-CF7B66C57D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869601B5-3078-46D1-A7E3-A7CDFB041B97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2ACCD-7DC4-4896-8D32-CF7B66C57D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869601B5-3078-46D1-A7E3-A7CDFB041B97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1182ACCD-7DC4-4896-8D32-CF7B66C57D29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med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869601B5-3078-46D1-A7E3-A7CDFB041B97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1182ACCD-7DC4-4896-8D32-CF7B66C57D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869601B5-3078-46D1-A7E3-A7CDFB041B97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1182ACCD-7DC4-4896-8D32-CF7B66C57D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601B5-3078-46D1-A7E3-A7CDFB041B97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2ACCD-7DC4-4896-8D32-CF7B66C57D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869601B5-3078-46D1-A7E3-A7CDFB041B97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1182ACCD-7DC4-4896-8D32-CF7B66C57D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869601B5-3078-46D1-A7E3-A7CDFB041B97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1182ACCD-7DC4-4896-8D32-CF7B66C57D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869601B5-3078-46D1-A7E3-A7CDFB041B97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1182ACCD-7DC4-4896-8D32-CF7B66C57D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601B5-3078-46D1-A7E3-A7CDFB041B97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2ACCD-7DC4-4896-8D32-CF7B66C57D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601B5-3078-46D1-A7E3-A7CDFB041B97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2ACCD-7DC4-4896-8D32-CF7B66C57D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869601B5-3078-46D1-A7E3-A7CDFB041B97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1182ACCD-7DC4-4896-8D32-CF7B66C57D2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randomBar dir="vert"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1285875" y="28575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999" sy="999" algn="ctr" rotWithShape="0">
              <a:srgbClr val="000000"/>
            </a:outerShdw>
          </a:effectLst>
        </p:spPr>
      </p:pic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3307780"/>
              </p:ext>
            </p:extLst>
          </p:nvPr>
        </p:nvGraphicFramePr>
        <p:xfrm>
          <a:off x="1000100" y="2357430"/>
          <a:ext cx="6929486" cy="364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500066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Střední odborná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škola a Střední odborné učiliště,  </a:t>
                      </a:r>
                      <a:r>
                        <a:rPr lang="cs-CZ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Vocelova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1338</a:t>
                      </a:r>
                    </a:p>
                    <a:p>
                      <a:pPr algn="ctr"/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Hradec Králové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CZ.1.07/1.5.00/34.0245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VY_32_INOVACE_13_A_15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 oblast: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Základy a technologie železniční dopravy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Technologie železničních stanic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Ing. František </a:t>
                      </a:r>
                      <a:r>
                        <a:rPr lang="cs-CZ" dirty="0" err="1" smtClean="0">
                          <a:latin typeface="Times New Roman" pitchFamily="18" charset="0"/>
                          <a:cs typeface="Times New Roman" pitchFamily="18" charset="0"/>
                        </a:rPr>
                        <a:t>Smitka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Datum vytvoření: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Říjen 2012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86168424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1116013" y="404813"/>
            <a:ext cx="6896100" cy="1503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999" sy="999" algn="ctr" rotWithShape="0">
              <a:srgbClr val="000000"/>
            </a:outerShdw>
          </a:effectLst>
        </p:spPr>
      </p:pic>
      <p:sp>
        <p:nvSpPr>
          <p:cNvPr id="3075" name="Nadpis 3"/>
          <p:cNvSpPr>
            <a:spLocks noGrp="1"/>
          </p:cNvSpPr>
          <p:nvPr>
            <p:ph type="title"/>
          </p:nvPr>
        </p:nvSpPr>
        <p:spPr>
          <a:xfrm>
            <a:off x="357188" y="2071688"/>
            <a:ext cx="6872287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>
          <a:xfrm>
            <a:off x="285750" y="2857500"/>
            <a:ext cx="8389938" cy="3163888"/>
          </a:xfrm>
        </p:spPr>
        <p:txBody>
          <a:bodyPr>
            <a:normAutofit lnSpcReduction="10000"/>
          </a:bodyPr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je určen pro 2. ročník studijního oboru Provoz a ekonomika dopravy, předmětu Doprava a přeprava, inovuje výuku použitím multimediálních pomůcek – prezentace s názornými obrázky doplněných textem podporujícím výklad učitele</a:t>
            </a:r>
          </a:p>
          <a:p>
            <a:pPr eaLnBrk="1" hangingPunct="1">
              <a:buFont typeface="Arial" charset="0"/>
              <a:buNone/>
            </a:pP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altLang="cs-CZ" sz="4400" dirty="0" smtClean="0">
                <a:latin typeface="Times New Roman" pitchFamily="18" charset="0"/>
                <a:cs typeface="Times New Roman" pitchFamily="18" charset="0"/>
              </a:rPr>
              <a:t>Metodický pokyn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Pro možnost plného využití materiálu je potřebné být připojen k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internetu. Mapa kolejí na </a:t>
            </a:r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železniční stanici.</a:t>
            </a:r>
            <a:r>
              <a:rPr lang="cs-CZ" sz="180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 smtClean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eaLnBrk="1" hangingPunct="1">
              <a:buFont typeface="Arial" charset="0"/>
              <a:buNone/>
            </a:pPr>
            <a:endParaRPr lang="cs-CZ" alt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2362106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2492896"/>
            <a:ext cx="9612560" cy="1470025"/>
          </a:xfrm>
        </p:spPr>
        <p:txBody>
          <a:bodyPr>
            <a:normAutofit/>
          </a:bodyPr>
          <a:lstStyle/>
          <a:p>
            <a:pPr algn="l"/>
            <a:r>
              <a:rPr lang="cs-CZ" b="1" dirty="0" smtClean="0"/>
              <a:t>TECHNOLOGIE ŽELEZNIČNÍCH</a:t>
            </a:r>
            <a:br>
              <a:rPr lang="cs-CZ" b="1" dirty="0" smtClean="0"/>
            </a:br>
            <a:r>
              <a:rPr lang="cs-CZ" b="1" dirty="0" smtClean="0"/>
              <a:t> 		          STANIC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980728"/>
            <a:ext cx="8062912" cy="1752600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399032"/>
          </a:xfrm>
        </p:spPr>
        <p:txBody>
          <a:bodyPr>
            <a:normAutofit fontScale="90000"/>
          </a:bodyPr>
          <a:lstStyle/>
          <a:p>
            <a:r>
              <a:rPr lang="x-none" sz="3600" b="1" smtClean="0">
                <a:effectLst/>
              </a:rPr>
              <a:t>V železničních stanicích rozeznáváme dva technologické procesy:</a:t>
            </a: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endParaRPr lang="cs-CZ" dirty="0"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12776"/>
            <a:ext cx="4038600" cy="4835625"/>
          </a:xfrm>
        </p:spPr>
        <p:txBody>
          <a:bodyPr>
            <a:normAutofit fontScale="25000" lnSpcReduction="20000"/>
          </a:bodyPr>
          <a:lstStyle/>
          <a:p>
            <a:pPr lvl="0" algn="ctr">
              <a:buNone/>
            </a:pPr>
            <a:r>
              <a:rPr lang="cs-CZ" sz="9600" b="1" dirty="0" smtClean="0"/>
              <a:t>1) DOPRAVNÍ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 smtClean="0"/>
          </a:p>
          <a:p>
            <a:pPr lvl="0">
              <a:buSzPct val="100000"/>
              <a:buFont typeface="Wingdings" pitchFamily="2" charset="2"/>
              <a:buChar char="v"/>
            </a:pPr>
            <a:r>
              <a:rPr lang="cs-CZ" sz="8000" dirty="0" smtClean="0"/>
              <a:t>mezi tyto procesy řadíme</a:t>
            </a:r>
          </a:p>
          <a:p>
            <a:pPr lvl="0">
              <a:buSzPct val="100000"/>
              <a:buNone/>
            </a:pPr>
            <a:r>
              <a:rPr lang="cs-CZ" sz="8000" dirty="0" smtClean="0"/>
              <a:t>      veškeré operace k zajištění</a:t>
            </a:r>
          </a:p>
          <a:p>
            <a:pPr lvl="0">
              <a:buSzPct val="100000"/>
              <a:buNone/>
            </a:pPr>
            <a:r>
              <a:rPr lang="cs-CZ" sz="8000" dirty="0" smtClean="0"/>
              <a:t>      jízdy vlaků a posunujících</a:t>
            </a:r>
          </a:p>
          <a:p>
            <a:pPr lvl="0">
              <a:buSzPct val="100000"/>
              <a:buNone/>
            </a:pPr>
            <a:r>
              <a:rPr lang="cs-CZ" sz="8000" dirty="0" smtClean="0"/>
              <a:t>      dílů v železničních </a:t>
            </a:r>
          </a:p>
          <a:p>
            <a:pPr lvl="0">
              <a:buSzPct val="100000"/>
              <a:buNone/>
            </a:pPr>
            <a:r>
              <a:rPr lang="cs-CZ" sz="8000" dirty="0" smtClean="0"/>
              <a:t>      stanicích</a:t>
            </a:r>
            <a:br>
              <a:rPr lang="cs-CZ" sz="8000" dirty="0" smtClean="0"/>
            </a:br>
            <a:endParaRPr lang="cs-CZ" sz="8000" dirty="0" smtClean="0"/>
          </a:p>
          <a:p>
            <a:pPr lvl="0">
              <a:buSzPct val="100000"/>
              <a:buFont typeface="Wingdings" pitchFamily="2" charset="2"/>
              <a:buChar char="v"/>
            </a:pPr>
            <a:r>
              <a:rPr lang="cs-CZ" sz="8000" dirty="0" smtClean="0"/>
              <a:t>různé jsou v mezilehlých,</a:t>
            </a:r>
          </a:p>
          <a:p>
            <a:pPr lvl="0">
              <a:buSzPct val="100000"/>
              <a:buNone/>
            </a:pPr>
            <a:r>
              <a:rPr lang="cs-CZ" sz="8000" dirty="0" smtClean="0"/>
              <a:t>      úsekových či seřaďovacích</a:t>
            </a:r>
          </a:p>
          <a:p>
            <a:pPr lvl="0">
              <a:buSzPct val="100000"/>
              <a:buNone/>
            </a:pPr>
            <a:r>
              <a:rPr lang="cs-CZ" sz="8000" dirty="0" smtClean="0"/>
              <a:t>      stanicích a jsou závislé</a:t>
            </a:r>
          </a:p>
          <a:p>
            <a:pPr lvl="0">
              <a:buSzPct val="100000"/>
              <a:buNone/>
            </a:pPr>
            <a:r>
              <a:rPr lang="cs-CZ" sz="8000" dirty="0" smtClean="0"/>
              <a:t>      zejména na technickém</a:t>
            </a:r>
          </a:p>
          <a:p>
            <a:pPr lvl="0">
              <a:buSzPct val="100000"/>
              <a:buNone/>
            </a:pPr>
            <a:r>
              <a:rPr lang="cs-CZ" sz="8000" dirty="0" smtClean="0"/>
              <a:t>      vybavení dané stanice,</a:t>
            </a:r>
          </a:p>
          <a:p>
            <a:pPr lvl="0">
              <a:buSzPct val="100000"/>
              <a:buNone/>
            </a:pPr>
            <a:r>
              <a:rPr lang="cs-CZ" sz="8000" dirty="0" smtClean="0"/>
              <a:t>      zabezpečovacím zařízením</a:t>
            </a:r>
          </a:p>
          <a:p>
            <a:pPr lvl="0">
              <a:buSzPct val="100000"/>
              <a:buNone/>
            </a:pPr>
            <a:r>
              <a:rPr lang="cs-CZ" sz="8000" dirty="0" smtClean="0"/>
              <a:t>      a obsluhujícím personálem </a:t>
            </a:r>
          </a:p>
          <a:p>
            <a:pPr marL="578358" indent="-514350" algn="ctr">
              <a:buSzPct val="100000"/>
              <a:buNone/>
            </a:pPr>
            <a:endParaRPr lang="cs-CZ" sz="8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12777"/>
            <a:ext cx="4495800" cy="4536503"/>
          </a:xfrm>
        </p:spPr>
        <p:txBody>
          <a:bodyPr>
            <a:normAutofit fontScale="25000" lnSpcReduction="20000"/>
          </a:bodyPr>
          <a:lstStyle/>
          <a:p>
            <a:pPr algn="ctr">
              <a:buNone/>
            </a:pPr>
            <a:r>
              <a:rPr lang="cs-CZ" sz="9600" b="1" dirty="0" smtClean="0"/>
              <a:t>2) PŘEPRAVNÍ</a:t>
            </a:r>
          </a:p>
          <a:p>
            <a:pPr algn="ctr">
              <a:buNone/>
            </a:pPr>
            <a:endParaRPr lang="cs-CZ" sz="2400" b="1" dirty="0" smtClean="0"/>
          </a:p>
          <a:p>
            <a:pPr lvl="0">
              <a:buSzPct val="100000"/>
              <a:buFont typeface="Wingdings" pitchFamily="2" charset="2"/>
              <a:buChar char="v"/>
            </a:pPr>
            <a:r>
              <a:rPr lang="x-none" sz="8000" smtClean="0"/>
              <a:t>mezi tyto procesy patří </a:t>
            </a:r>
            <a:endParaRPr lang="cs-CZ" sz="8000" dirty="0" smtClean="0"/>
          </a:p>
          <a:p>
            <a:pPr lvl="0">
              <a:buSzPct val="100000"/>
              <a:buNone/>
            </a:pPr>
            <a:r>
              <a:rPr lang="cs-CZ" sz="8000" dirty="0" smtClean="0"/>
              <a:t>      </a:t>
            </a:r>
            <a:r>
              <a:rPr lang="x-none" sz="8000" smtClean="0"/>
              <a:t>veškeré přepravní úkony</a:t>
            </a:r>
            <a:endParaRPr lang="cs-CZ" sz="8000" dirty="0" smtClean="0"/>
          </a:p>
          <a:p>
            <a:pPr lvl="0">
              <a:buSzPct val="100000"/>
              <a:buNone/>
            </a:pPr>
            <a:r>
              <a:rPr lang="cs-CZ" sz="8000" dirty="0" smtClean="0"/>
              <a:t>      </a:t>
            </a:r>
            <a:r>
              <a:rPr lang="x-none" sz="8000" smtClean="0"/>
              <a:t>mezi přepravcem a </a:t>
            </a:r>
            <a:r>
              <a:rPr lang="cs-CZ" sz="8000" dirty="0" smtClean="0"/>
              <a:t/>
            </a:r>
            <a:br>
              <a:rPr lang="cs-CZ" sz="8000" dirty="0" smtClean="0"/>
            </a:br>
            <a:r>
              <a:rPr lang="cs-CZ" sz="8000" dirty="0" smtClean="0"/>
              <a:t> </a:t>
            </a:r>
            <a:r>
              <a:rPr lang="x-none" sz="8000" smtClean="0"/>
              <a:t>dopravcem</a:t>
            </a:r>
            <a:r>
              <a:rPr lang="cs-CZ" sz="8000" dirty="0" smtClean="0"/>
              <a:t/>
            </a:r>
            <a:br>
              <a:rPr lang="cs-CZ" sz="8000" dirty="0" smtClean="0"/>
            </a:br>
            <a:endParaRPr lang="cs-CZ" sz="8000" dirty="0" smtClean="0"/>
          </a:p>
          <a:p>
            <a:pPr lvl="0">
              <a:buSzPct val="100000"/>
              <a:buNone/>
            </a:pPr>
            <a:endParaRPr lang="cs-CZ" sz="8000" dirty="0" smtClean="0"/>
          </a:p>
          <a:p>
            <a:pPr lvl="0">
              <a:buSzPct val="100000"/>
              <a:buFont typeface="Wingdings" pitchFamily="2" charset="2"/>
              <a:buChar char="v"/>
            </a:pPr>
            <a:r>
              <a:rPr lang="x-none" sz="8000" smtClean="0"/>
              <a:t>příjem zásilek k přepravě, </a:t>
            </a:r>
            <a:endParaRPr lang="cs-CZ" sz="8000" dirty="0" smtClean="0"/>
          </a:p>
          <a:p>
            <a:pPr lvl="0">
              <a:buSzPct val="100000"/>
              <a:buNone/>
            </a:pPr>
            <a:r>
              <a:rPr lang="cs-CZ" sz="8000" dirty="0" smtClean="0"/>
              <a:t>      </a:t>
            </a:r>
            <a:r>
              <a:rPr lang="x-none" sz="8000" smtClean="0"/>
              <a:t>uzavření přepravní smlouvy,</a:t>
            </a:r>
            <a:endParaRPr lang="cs-CZ" sz="8000" dirty="0" smtClean="0"/>
          </a:p>
          <a:p>
            <a:pPr lvl="0">
              <a:buSzPct val="100000"/>
              <a:buNone/>
            </a:pPr>
            <a:r>
              <a:rPr lang="cs-CZ" sz="8000" dirty="0" smtClean="0"/>
              <a:t>     </a:t>
            </a:r>
            <a:r>
              <a:rPr lang="x-none" sz="8000" smtClean="0"/>
              <a:t> organizace nakládky, vykládky </a:t>
            </a:r>
            <a:endParaRPr lang="cs-CZ" sz="8000" dirty="0" smtClean="0"/>
          </a:p>
          <a:p>
            <a:pPr lvl="0">
              <a:buSzPct val="100000"/>
              <a:buNone/>
            </a:pPr>
            <a:r>
              <a:rPr lang="cs-CZ" sz="8000" dirty="0" smtClean="0"/>
              <a:t>      </a:t>
            </a:r>
            <a:r>
              <a:rPr lang="x-none" sz="8000" smtClean="0"/>
              <a:t>a překládky, platební styk s </a:t>
            </a:r>
            <a:endParaRPr lang="cs-CZ" sz="8000" dirty="0" smtClean="0"/>
          </a:p>
          <a:p>
            <a:pPr lvl="0">
              <a:buSzPct val="100000"/>
              <a:buNone/>
            </a:pPr>
            <a:r>
              <a:rPr lang="cs-CZ" sz="8000" dirty="0" smtClean="0"/>
              <a:t>      </a:t>
            </a:r>
            <a:r>
              <a:rPr lang="x-none" sz="8000" smtClean="0"/>
              <a:t>přepravci, organizace nástupu</a:t>
            </a:r>
            <a:endParaRPr lang="cs-CZ" sz="8000" dirty="0" smtClean="0"/>
          </a:p>
          <a:p>
            <a:pPr lvl="0">
              <a:buSzPct val="100000"/>
              <a:buNone/>
            </a:pPr>
            <a:r>
              <a:rPr lang="cs-CZ" sz="8000" dirty="0" smtClean="0"/>
              <a:t>     </a:t>
            </a:r>
            <a:r>
              <a:rPr lang="x-none" sz="8000" smtClean="0"/>
              <a:t> a výstupu cestujících, </a:t>
            </a:r>
            <a:endParaRPr lang="cs-CZ" sz="8000" dirty="0" smtClean="0"/>
          </a:p>
          <a:p>
            <a:pPr lvl="0">
              <a:buSzPct val="100000"/>
              <a:buNone/>
            </a:pPr>
            <a:r>
              <a:rPr lang="cs-CZ" sz="8000" dirty="0" smtClean="0"/>
              <a:t>      </a:t>
            </a:r>
            <a:r>
              <a:rPr lang="x-none" sz="8000" smtClean="0"/>
              <a:t>odbavení, sjednání zvláštních</a:t>
            </a:r>
            <a:endParaRPr lang="cs-CZ" sz="8000" dirty="0" smtClean="0"/>
          </a:p>
          <a:p>
            <a:pPr lvl="0">
              <a:buSzPct val="100000"/>
              <a:buNone/>
            </a:pPr>
            <a:r>
              <a:rPr lang="cs-CZ" sz="8000" dirty="0" smtClean="0"/>
              <a:t>      </a:t>
            </a:r>
            <a:r>
              <a:rPr lang="x-none" sz="8000" smtClean="0"/>
              <a:t>přepravních ujednání či </a:t>
            </a:r>
            <a:endParaRPr lang="cs-CZ" sz="8000" dirty="0" smtClean="0"/>
          </a:p>
          <a:p>
            <a:pPr lvl="0">
              <a:buSzPct val="100000"/>
              <a:buNone/>
            </a:pPr>
            <a:r>
              <a:rPr lang="cs-CZ" sz="8000" dirty="0" smtClean="0"/>
              <a:t>      </a:t>
            </a:r>
            <a:r>
              <a:rPr lang="x-none" sz="8000" smtClean="0"/>
              <a:t>vyřízení reklamací</a:t>
            </a:r>
            <a:endParaRPr lang="cs-CZ" sz="8000" dirty="0" smtClean="0"/>
          </a:p>
          <a:p>
            <a:pPr>
              <a:buNone/>
            </a:pPr>
            <a:endParaRPr lang="cs-CZ" sz="2900" b="1" dirty="0" smtClean="0"/>
          </a:p>
          <a:p>
            <a:pPr>
              <a:buSzPct val="100000"/>
              <a:buFont typeface="Wingdings" pitchFamily="2" charset="2"/>
              <a:buChar char="v"/>
            </a:pPr>
            <a:endParaRPr lang="cs-CZ" sz="2900" b="1" dirty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1187624" y="1772816"/>
            <a:ext cx="273630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5508104" y="1772816"/>
            <a:ext cx="273630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04664"/>
            <a:ext cx="8507288" cy="1399032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Technologické postupy činností železničních stanic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72816"/>
            <a:ext cx="8229600" cy="4572000"/>
          </a:xfrm>
        </p:spPr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cs-CZ" dirty="0" smtClean="0"/>
              <a:t>      </a:t>
            </a:r>
            <a:r>
              <a:rPr lang="cs-CZ" sz="4000" dirty="0" smtClean="0"/>
              <a:t>S</a:t>
            </a:r>
            <a:r>
              <a:rPr lang="x-none" sz="4000" smtClean="0"/>
              <a:t>tanovují postupy při odbavování</a:t>
            </a:r>
            <a:r>
              <a:rPr lang="cs-CZ" sz="4000" dirty="0" smtClean="0"/>
              <a:t> </a:t>
            </a:r>
            <a:r>
              <a:rPr lang="x-none" sz="4000" smtClean="0"/>
              <a:t>vlaků a organizování posunu, jakož i návaznosti jednotlivých úkonů</a:t>
            </a:r>
            <a:r>
              <a:rPr lang="cs-CZ" sz="4000" dirty="0" smtClean="0"/>
              <a:t>.</a:t>
            </a: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     S</a:t>
            </a:r>
            <a:r>
              <a:rPr lang="x-none" sz="4000" smtClean="0"/>
              <a:t>estavují se jako součást základní dopravní dokumentace pro organizování činností jednotlivých železničních stanic</a:t>
            </a:r>
            <a:r>
              <a:rPr lang="cs-CZ" sz="4000" dirty="0" smtClean="0"/>
              <a:t>.</a:t>
            </a: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     Ú</a:t>
            </a:r>
            <a:r>
              <a:rPr lang="x-none" sz="4000" smtClean="0"/>
              <a:t>čelem je stanovení sledu a popis prováděných úkolů při zajištění činností v dopravním a přepravním provozu s cílem zajistit bezpečnost a plynulost provozu a bezpečnost zaměstnanců tak, aby potřebné úkoly byly zvládnuty v žádoucím čase</a:t>
            </a:r>
            <a:r>
              <a:rPr lang="cs-CZ" sz="4000" dirty="0" smtClean="0"/>
              <a:t> </a:t>
            </a:r>
            <a:r>
              <a:rPr lang="x-none" sz="4000" smtClean="0"/>
              <a:t>s efektivním vynaložením všech potřebných a dostupných prostředků</a:t>
            </a:r>
            <a:r>
              <a:rPr lang="cs-CZ" sz="4000" dirty="0" smtClean="0"/>
              <a:t>.</a:t>
            </a:r>
          </a:p>
          <a:p>
            <a:pPr>
              <a:buNone/>
            </a:pPr>
            <a:endParaRPr lang="cs-CZ" sz="4000" dirty="0"/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179512" y="1772816"/>
            <a:ext cx="554083" cy="65388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179512" y="2780928"/>
            <a:ext cx="554083" cy="65388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179512" y="3861048"/>
            <a:ext cx="554083" cy="65388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24544" y="764704"/>
            <a:ext cx="9468544" cy="1399032"/>
          </a:xfrm>
        </p:spPr>
        <p:txBody>
          <a:bodyPr>
            <a:noAutofit/>
          </a:bodyPr>
          <a:lstStyle/>
          <a:p>
            <a:pPr algn="ctr"/>
            <a:r>
              <a:rPr lang="x-none" sz="3600" b="1" smtClean="0"/>
              <a:t>Ve stanicích podle určení dělíme koleje na:</a:t>
            </a:r>
            <a:r>
              <a:rPr lang="cs-CZ" sz="4000" b="1" dirty="0" smtClean="0"/>
              <a:t/>
            </a:r>
            <a:br>
              <a:rPr lang="cs-CZ" sz="4000" b="1" dirty="0" smtClean="0"/>
            </a:b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07704" y="2852936"/>
            <a:ext cx="8229600" cy="4572000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5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hlinkClick r:id="rId2" action="ppaction://hlinksldjump"/>
              </a:rPr>
              <a:t>a) dopravní</a:t>
            </a:r>
            <a:r>
              <a:rPr lang="x-none" sz="580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hlinkClick r:id="rId3" action="ppaction://hlinksldjump"/>
              </a:rPr>
              <a:t>	</a:t>
            </a:r>
            <a:r>
              <a:rPr lang="x-none" sz="580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		</a:t>
            </a:r>
            <a:r>
              <a:rPr lang="cs-CZ" sz="5800" dirty="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/>
            </a:r>
            <a:br>
              <a:rPr lang="cs-CZ" sz="5800" dirty="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endParaRPr lang="cs-CZ" sz="5800" dirty="0" smtClean="0">
              <a:ln w="18415" cmpd="sng">
                <a:solidFill>
                  <a:schemeClr val="tx1"/>
                </a:solidFill>
                <a:prstDash val="solid"/>
              </a:ln>
              <a:effectLst>
                <a:glow rad="101600">
                  <a:schemeClr val="accent1">
                    <a:satMod val="175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>
              <a:buNone/>
            </a:pPr>
            <a:endParaRPr lang="cs-CZ" sz="5100" dirty="0" smtClean="0">
              <a:ln w="18415" cmpd="sng">
                <a:solidFill>
                  <a:schemeClr val="tx1"/>
                </a:solidFill>
                <a:prstDash val="solid"/>
              </a:ln>
              <a:effectLst>
                <a:glow rad="101600">
                  <a:schemeClr val="accent1">
                    <a:satMod val="175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>
              <a:buNone/>
            </a:pPr>
            <a:endParaRPr lang="cs-CZ" sz="5100" dirty="0" smtClean="0">
              <a:ln w="18415" cmpd="sng">
                <a:solidFill>
                  <a:schemeClr val="tx1"/>
                </a:solidFill>
                <a:prstDash val="solid"/>
              </a:ln>
              <a:effectLst>
                <a:glow rad="101600">
                  <a:schemeClr val="accent1">
                    <a:satMod val="175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>
              <a:buNone/>
            </a:pPr>
            <a:r>
              <a:rPr lang="x-none" sz="510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			</a:t>
            </a:r>
            <a:endParaRPr lang="cs-CZ" sz="5100" dirty="0" smtClean="0">
              <a:ln w="18415" cmpd="sng">
                <a:solidFill>
                  <a:schemeClr val="tx1"/>
                </a:solidFill>
                <a:prstDash val="solid"/>
              </a:ln>
              <a:effectLst>
                <a:glow rad="101600">
                  <a:schemeClr val="accent1">
                    <a:satMod val="175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>
              <a:buNone/>
            </a:pPr>
            <a:r>
              <a:rPr lang="x-none" sz="510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	</a:t>
            </a:r>
            <a:endParaRPr lang="cs-CZ" sz="5100" dirty="0" smtClean="0">
              <a:ln w="18415" cmpd="sng">
                <a:solidFill>
                  <a:schemeClr val="tx1"/>
                </a:solidFill>
                <a:prstDash val="solid"/>
              </a:ln>
              <a:effectLst>
                <a:glow rad="101600">
                  <a:schemeClr val="accent1">
                    <a:satMod val="175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>
              <a:buNone/>
            </a:pP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1547664" y="3573016"/>
            <a:ext cx="5328592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060848"/>
            <a:ext cx="839845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>
                <a:ln w="18415" cmpd="sng">
                  <a:solidFill>
                    <a:schemeClr val="accent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KOLEJE, PO KTERÝCH SE USKUTEČŇUJÍ VŠECHNY </a:t>
            </a:r>
          </a:p>
          <a:p>
            <a:pPr algn="ctr"/>
            <a:r>
              <a:rPr lang="cs-CZ" sz="2800" b="1" dirty="0" smtClean="0">
                <a:ln w="18415" cmpd="sng">
                  <a:solidFill>
                    <a:schemeClr val="accent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JÍZDY VLAKŮ.</a:t>
            </a:r>
          </a:p>
        </p:txBody>
      </p:sp>
    </p:spTree>
  </p:cSld>
  <p:clrMapOvr>
    <a:masterClrMapping/>
  </p:clrMapOvr>
  <p:transition spd="med">
    <p:randomBar dir="vert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35696" y="2564904"/>
            <a:ext cx="5724644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x-none" sz="540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hlinkClick r:id="rId2" action="ppaction://hlinksldjump"/>
              </a:rPr>
              <a:t>b) manipulační</a:t>
            </a:r>
            <a:r>
              <a:rPr lang="x-none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	</a:t>
            </a:r>
            <a:endParaRPr lang="cs-CZ" dirty="0"/>
          </a:p>
        </p:txBody>
      </p:sp>
      <p:cxnSp>
        <p:nvCxnSpPr>
          <p:cNvPr id="3" name="Přímá spojovací čára 2"/>
          <p:cNvCxnSpPr/>
          <p:nvPr/>
        </p:nvCxnSpPr>
        <p:spPr>
          <a:xfrm>
            <a:off x="1403648" y="3429000"/>
            <a:ext cx="597666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33265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75656" y="2276872"/>
            <a:ext cx="606127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x-none" sz="2800" b="1" smtClean="0">
                <a:ln w="18415" cmpd="sng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JSOU URČENY PRO MANIPULACI S </a:t>
            </a:r>
            <a:r>
              <a:rPr lang="cs-CZ" sz="2800" b="1" dirty="0" smtClean="0">
                <a:ln w="18415" cmpd="sng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/>
            </a:r>
            <a:br>
              <a:rPr lang="cs-CZ" sz="2800" b="1" dirty="0" smtClean="0">
                <a:ln w="18415" cmpd="sng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r>
              <a:rPr lang="x-none" sz="2800" b="1" smtClean="0">
                <a:ln w="18415" cmpd="sng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KOLEJOVÝMI VOZIDLY</a:t>
            </a:r>
            <a:r>
              <a:rPr lang="cs-CZ" sz="2800" b="1" dirty="0" smtClean="0">
                <a:ln w="18415" cmpd="sng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.</a:t>
            </a:r>
            <a:endParaRPr lang="cs-CZ" sz="2800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67744" y="2420888"/>
            <a:ext cx="4801314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x-none" sz="540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hlinkClick r:id="rId2" action="ppaction://hlinksldjump"/>
              </a:rPr>
              <a:t>c) odvratné</a:t>
            </a:r>
            <a:r>
              <a:rPr lang="x-none" sz="540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	</a:t>
            </a:r>
            <a:endParaRPr lang="cs-CZ" sz="5400" dirty="0"/>
          </a:p>
        </p:txBody>
      </p:sp>
      <p:cxnSp>
        <p:nvCxnSpPr>
          <p:cNvPr id="3" name="Přímá spojovací čára 2">
            <a:hlinkClick r:id="rId2" action="ppaction://hlinksldjump"/>
          </p:cNvPr>
          <p:cNvCxnSpPr/>
          <p:nvPr/>
        </p:nvCxnSpPr>
        <p:spPr>
          <a:xfrm>
            <a:off x="1619672" y="3284984"/>
            <a:ext cx="540060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2060848"/>
            <a:ext cx="7344816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x-none" sz="2800" b="1" smtClean="0">
                <a:ln w="18415" cmpd="sng">
                  <a:solidFill>
                    <a:schemeClr val="accent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ZABRAŇUJÍ NEŽÁDOUCÍMU VJETÍ KOLEJOVÝCH VOZIDEL DO POSTAVENÉ VLAKOVÉ NEBO POSUNOVÉ CESTY</a:t>
            </a:r>
            <a:r>
              <a:rPr lang="cs-CZ" sz="2800" b="1" dirty="0" smtClean="0">
                <a:ln w="18415" cmpd="sng">
                  <a:solidFill>
                    <a:schemeClr val="accent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.</a:t>
            </a:r>
          </a:p>
          <a:p>
            <a:pPr algn="ctr"/>
            <a:endParaRPr lang="cs-CZ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979712" y="1844824"/>
            <a:ext cx="6984776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600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hlinkClick r:id="rId2" action="ppaction://hlinksldjump"/>
              </a:rPr>
              <a:t>d) záchytné</a:t>
            </a:r>
            <a:r>
              <a:rPr lang="x-none" sz="360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hlinkClick r:id="rId2" action="ppaction://hlinksldjump"/>
              </a:rPr>
              <a:t>	</a:t>
            </a:r>
            <a:endParaRPr lang="cs-CZ" sz="3600" dirty="0" smtClean="0">
              <a:ln w="18415" cmpd="sng">
                <a:solidFill>
                  <a:schemeClr val="tx1"/>
                </a:solidFill>
                <a:prstDash val="solid"/>
              </a:ln>
              <a:effectLst>
                <a:glow rad="101600">
                  <a:schemeClr val="accent1">
                    <a:satMod val="175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endParaRPr lang="cs-CZ" sz="3600" dirty="0" smtClean="0">
              <a:ln w="18415" cmpd="sng">
                <a:solidFill>
                  <a:schemeClr val="tx1"/>
                </a:solidFill>
                <a:prstDash val="solid"/>
              </a:ln>
              <a:effectLst>
                <a:glow rad="101600">
                  <a:schemeClr val="accent1">
                    <a:satMod val="175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r>
              <a:rPr lang="x-none" sz="360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			</a:t>
            </a:r>
            <a:endParaRPr lang="cs-CZ" sz="3600" dirty="0" smtClean="0">
              <a:ln w="18415" cmpd="sng">
                <a:solidFill>
                  <a:schemeClr val="tx1"/>
                </a:solidFill>
                <a:prstDash val="solid"/>
              </a:ln>
              <a:effectLst>
                <a:glow rad="101600">
                  <a:schemeClr val="accent1">
                    <a:satMod val="175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r>
              <a:rPr lang="x-none" smtClean="0"/>
              <a:t>	</a:t>
            </a: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1475656" y="2780928"/>
            <a:ext cx="5832648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35696" y="2492896"/>
            <a:ext cx="6102424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x-none" sz="2800" b="1" smtClean="0">
                <a:ln w="18415" cmpd="sng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ZAMEZUJÍ NEBO ZMENŠUJÍ NÁSLEDKY NEŽÁDOUCÍHO </a:t>
            </a:r>
            <a:r>
              <a:rPr lang="cs-CZ" sz="2800" b="1" dirty="0" smtClean="0">
                <a:ln w="18415" cmpd="sng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/>
            </a:r>
            <a:br>
              <a:rPr lang="cs-CZ" sz="2800" b="1" dirty="0" smtClean="0">
                <a:ln w="18415" cmpd="sng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r>
              <a:rPr lang="x-none" sz="2800" b="1" smtClean="0">
                <a:ln w="18415" cmpd="sng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UJETÍ KOLEJOVÝCH VOZIDEL</a:t>
            </a:r>
            <a:r>
              <a:rPr lang="cs-CZ" sz="2800" b="1" dirty="0" smtClean="0">
                <a:ln w="18415" cmpd="sng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.</a:t>
            </a:r>
          </a:p>
        </p:txBody>
      </p:sp>
    </p:spTree>
  </p:cSld>
  <p:clrMapOvr>
    <a:masterClrMapping/>
  </p:clrMapOvr>
  <p:transition spd="med">
    <p:randomBar dir="vert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31640" y="2420888"/>
            <a:ext cx="6782626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x-none" sz="540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hlinkClick r:id="rId2" action="ppaction://hlinksldjump"/>
              </a:rPr>
              <a:t>e) pro zvláštní účely</a:t>
            </a:r>
            <a:endParaRPr lang="cs-CZ" sz="5400" dirty="0" smtClean="0">
              <a:ln w="18415" cmpd="sng">
                <a:solidFill>
                  <a:schemeClr val="tx1"/>
                </a:solidFill>
                <a:prstDash val="solid"/>
              </a:ln>
              <a:effectLst>
                <a:glow rad="101600">
                  <a:schemeClr val="accent1">
                    <a:satMod val="175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cxnSp>
        <p:nvCxnSpPr>
          <p:cNvPr id="3" name="Přímá spojovací čára 2"/>
          <p:cNvCxnSpPr/>
          <p:nvPr/>
        </p:nvCxnSpPr>
        <p:spPr>
          <a:xfrm>
            <a:off x="971600" y="3284984"/>
            <a:ext cx="741682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07704" y="2276872"/>
            <a:ext cx="5598368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x-none" sz="2800" b="1" smtClean="0">
                <a:ln>
                  <a:solidFill>
                    <a:schemeClr val="accent1"/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JSOU KOLEJE PRO OPRAVU KOLEJOVÝCH VOZIDEL, JEJICH VYMÝVÁNÍ A DESINFEKCI </a:t>
            </a:r>
            <a:r>
              <a:rPr lang="cs-CZ" sz="2800" b="1" dirty="0" smtClean="0">
                <a:ln>
                  <a:solidFill>
                    <a:schemeClr val="accent1"/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APOD..</a:t>
            </a:r>
          </a:p>
        </p:txBody>
      </p:sp>
    </p:spTree>
  </p:cSld>
  <p:clrMapOvr>
    <a:masterClrMapping/>
  </p:clrMapOvr>
  <p:transition spd="med">
    <p:randomBar dir="vert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63688" y="2564904"/>
            <a:ext cx="5917004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x-none" sz="540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hlinkClick r:id="rId2" action="ppaction://hlinksldjump"/>
              </a:rPr>
              <a:t>f</a:t>
            </a:r>
            <a:r>
              <a:rPr lang="x-none" sz="540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hlinkClick r:id="rId3" action="ppaction://hlinksldjump"/>
              </a:rPr>
              <a:t>) </a:t>
            </a:r>
            <a:r>
              <a:rPr lang="x-none" sz="540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hlinkClick r:id="rId3" action="ppaction://hlinksldjump"/>
              </a:rPr>
              <a:t>kole</a:t>
            </a:r>
            <a:r>
              <a:rPr lang="cs-CZ" sz="5400" dirty="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hlinkClick r:id="rId3" action="ppaction://hlinksldjump"/>
              </a:rPr>
              <a:t>j</a:t>
            </a:r>
            <a:r>
              <a:rPr lang="x-none" sz="540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hlinkClick r:id="rId3" action="ppaction://hlinksldjump"/>
              </a:rPr>
              <a:t>ové </a:t>
            </a:r>
            <a:r>
              <a:rPr lang="x-none" sz="540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hlinkClick r:id="rId3" action="ppaction://hlinksldjump"/>
              </a:rPr>
              <a:t>spojky</a:t>
            </a:r>
            <a:endParaRPr lang="cs-CZ" sz="5400" dirty="0"/>
          </a:p>
        </p:txBody>
      </p:sp>
      <p:cxnSp>
        <p:nvCxnSpPr>
          <p:cNvPr id="3" name="Přímá spojovací čára 2"/>
          <p:cNvCxnSpPr/>
          <p:nvPr/>
        </p:nvCxnSpPr>
        <p:spPr>
          <a:xfrm>
            <a:off x="1475656" y="3429000"/>
            <a:ext cx="648072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1988840"/>
            <a:ext cx="7182544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x-none" sz="2800" b="1" smtClean="0">
                <a:ln>
                  <a:solidFill>
                    <a:schemeClr val="accent1"/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OBJÍZDNÉ NEBO SPOJOVACÍ KOLEJE PRO SPOJENÍ JEDNOTLIVÝCH SKUPIN V</a:t>
            </a:r>
            <a:r>
              <a:rPr lang="cs-CZ" sz="2800" b="1" dirty="0" smtClean="0">
                <a:ln>
                  <a:solidFill>
                    <a:schemeClr val="accent1"/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x-none" sz="2800" b="1" smtClean="0">
                <a:ln>
                  <a:solidFill>
                    <a:schemeClr val="accent1"/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SEŘAĎOVACÍ STANICI UMOŽŇUJÍCÍ POSUNOVACÍ PRÁCE</a:t>
            </a:r>
            <a:r>
              <a:rPr lang="cs-CZ" sz="2800" b="1" dirty="0" smtClean="0">
                <a:ln>
                  <a:solidFill>
                    <a:schemeClr val="accent1"/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</p:txBody>
      </p:sp>
    </p:spTree>
  </p:cSld>
  <p:clrMapOvr>
    <a:masterClrMapping/>
  </p:clrMapOvr>
  <p:transition spd="med">
    <p:randomBar dir="vert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836712"/>
            <a:ext cx="8229600" cy="1399032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Smíšené stanice</a:t>
            </a:r>
            <a:r>
              <a:rPr lang="cs-CZ" sz="4000" dirty="0" smtClean="0"/>
              <a:t/>
            </a:r>
            <a:br>
              <a:rPr lang="cs-CZ" sz="4000" dirty="0" smtClean="0"/>
            </a:b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x-none" smtClean="0"/>
              <a:t>Technologická činnost se zpravidl</a:t>
            </a:r>
            <a:r>
              <a:rPr lang="cs-CZ" dirty="0" smtClean="0"/>
              <a:t>a</a:t>
            </a:r>
          </a:p>
          <a:p>
            <a:pPr>
              <a:buNone/>
            </a:pPr>
            <a:r>
              <a:rPr lang="x-none" smtClean="0"/>
              <a:t>vykonává v samostatných obvodech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železniční </a:t>
            </a:r>
            <a:r>
              <a:rPr lang="x-none" smtClean="0"/>
              <a:t>stanice, nazývaných nádraží.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x-none" smtClean="0"/>
              <a:t>Nádraží jsou k této činnosti vybavena</a:t>
            </a:r>
            <a:endParaRPr lang="cs-CZ" dirty="0" smtClean="0"/>
          </a:p>
          <a:p>
            <a:pPr>
              <a:buNone/>
            </a:pPr>
            <a:r>
              <a:rPr lang="x-none" smtClean="0"/>
              <a:t>odpovídajícím zařízením.</a:t>
            </a:r>
            <a:endParaRPr lang="cs-CZ" dirty="0" smtClean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620688"/>
            <a:ext cx="8229600" cy="1399032"/>
          </a:xfrm>
        </p:spPr>
        <p:txBody>
          <a:bodyPr>
            <a:normAutofit fontScale="90000"/>
          </a:bodyPr>
          <a:lstStyle/>
          <a:p>
            <a:r>
              <a:rPr lang="x-none" sz="3600" b="1" smtClean="0"/>
              <a:t>Podle převažující činnosti tyto obvody železniční stanice rozdělujeme na :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686800" cy="4572000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x-none" b="1" smtClean="0"/>
              <a:t>a) osobní nádraží</a:t>
            </a:r>
            <a:r>
              <a:rPr lang="x-none" smtClean="0"/>
              <a:t>			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</a:t>
            </a:r>
            <a:r>
              <a:rPr lang="x-none" sz="2600" smtClean="0"/>
              <a:t>samostatná kolejová skupina nebo dopravně </a:t>
            </a:r>
            <a:r>
              <a:rPr lang="cs-CZ" sz="2600" dirty="0" smtClean="0"/>
              <a:t> </a:t>
            </a:r>
          </a:p>
          <a:p>
            <a:pPr>
              <a:buNone/>
            </a:pPr>
            <a:r>
              <a:rPr lang="cs-CZ" sz="2600" dirty="0" smtClean="0"/>
              <a:t>     </a:t>
            </a:r>
            <a:r>
              <a:rPr lang="x-none" sz="2600" smtClean="0"/>
              <a:t>oddělená část železniční stanice, určená a vybavená</a:t>
            </a:r>
            <a:endParaRPr lang="cs-CZ" sz="2600" dirty="0" smtClean="0"/>
          </a:p>
          <a:p>
            <a:pPr>
              <a:buNone/>
            </a:pPr>
            <a:r>
              <a:rPr lang="cs-CZ" sz="2600" dirty="0" smtClean="0"/>
              <a:t>    </a:t>
            </a:r>
            <a:r>
              <a:rPr lang="x-none" sz="2600" smtClean="0"/>
              <a:t> převážně pro zajišťování přepravy cestujících,</a:t>
            </a:r>
            <a:endParaRPr lang="cs-CZ" sz="2600" dirty="0" smtClean="0"/>
          </a:p>
          <a:p>
            <a:pPr>
              <a:buNone/>
            </a:pPr>
            <a:r>
              <a:rPr lang="cs-CZ" sz="2600" dirty="0" smtClean="0"/>
              <a:t>    </a:t>
            </a:r>
            <a:r>
              <a:rPr lang="x-none" sz="2600" smtClean="0"/>
              <a:t> cestovních zavazadel, spěšnin a kurýrních zásilek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pPr>
              <a:buNone/>
            </a:pPr>
            <a:r>
              <a:rPr lang="x-none" b="1" smtClean="0"/>
              <a:t>b) odstavné nádraží</a:t>
            </a:r>
            <a:r>
              <a:rPr lang="x-none" smtClean="0"/>
              <a:t>		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x-none" sz="2600" smtClean="0"/>
              <a:t>kolejiště sloužící k odstavování osobních vozů, kde se</a:t>
            </a:r>
            <a:endParaRPr lang="cs-CZ" sz="2600" dirty="0" smtClean="0"/>
          </a:p>
          <a:p>
            <a:pPr>
              <a:buNone/>
            </a:pPr>
            <a:r>
              <a:rPr lang="cs-CZ" sz="2600" dirty="0" smtClean="0"/>
              <a:t>    </a:t>
            </a:r>
            <a:r>
              <a:rPr lang="x-none" sz="2600" smtClean="0"/>
              <a:t> vozy čistí, vyzbrojují (vodou, hygienickými potřebami </a:t>
            </a:r>
            <a:endParaRPr lang="cs-CZ" sz="2600" dirty="0" smtClean="0"/>
          </a:p>
          <a:p>
            <a:pPr>
              <a:buNone/>
            </a:pPr>
            <a:r>
              <a:rPr lang="cs-CZ" sz="2600" dirty="0" smtClean="0"/>
              <a:t>     </a:t>
            </a:r>
            <a:r>
              <a:rPr lang="x-none" sz="2600" smtClean="0"/>
              <a:t>apod.), opravují se a sestavují se z nich vlaky osobní </a:t>
            </a:r>
            <a:endParaRPr lang="cs-CZ" sz="2600" dirty="0" smtClean="0"/>
          </a:p>
          <a:p>
            <a:pPr>
              <a:buNone/>
            </a:pPr>
            <a:r>
              <a:rPr lang="cs-CZ" sz="2600" dirty="0" smtClean="0"/>
              <a:t>     </a:t>
            </a:r>
            <a:r>
              <a:rPr lang="x-none" sz="2600" smtClean="0"/>
              <a:t>přepravy</a:t>
            </a:r>
            <a:endParaRPr lang="cs-CZ" sz="2600" dirty="0" smtClean="0"/>
          </a:p>
          <a:p>
            <a:pPr>
              <a:buNone/>
            </a:pPr>
            <a:endParaRPr lang="cs-CZ" dirty="0"/>
          </a:p>
        </p:txBody>
      </p:sp>
      <p:cxnSp>
        <p:nvCxnSpPr>
          <p:cNvPr id="9" name="Přímá spojovací šipka 8"/>
          <p:cNvCxnSpPr/>
          <p:nvPr/>
        </p:nvCxnSpPr>
        <p:spPr>
          <a:xfrm>
            <a:off x="467544" y="2348880"/>
            <a:ext cx="432048" cy="216024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467544" y="4869160"/>
            <a:ext cx="432048" cy="216024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052736"/>
            <a:ext cx="8424936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2800" b="1" smtClean="0"/>
              <a:t>c) seřaďovací nádraží	</a:t>
            </a: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dirty="0" smtClean="0"/>
              <a:t>         </a:t>
            </a:r>
            <a:r>
              <a:rPr lang="x-none" sz="2400" smtClean="0"/>
              <a:t>kolejiště sloužící pro rozřaďování a sestavování</a:t>
            </a:r>
            <a:endParaRPr lang="cs-CZ" sz="2400" dirty="0" smtClean="0"/>
          </a:p>
          <a:p>
            <a:r>
              <a:rPr lang="cs-CZ" sz="2400" dirty="0" smtClean="0"/>
              <a:t>      </a:t>
            </a:r>
            <a:r>
              <a:rPr lang="x-none" sz="2400" smtClean="0"/>
              <a:t> souprav nákladních vlaků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x-none" sz="2800" b="1" smtClean="0"/>
              <a:t>d) nákladové nádraží</a:t>
            </a:r>
            <a:r>
              <a:rPr lang="x-none" smtClean="0"/>
              <a:t>		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      </a:t>
            </a:r>
            <a:r>
              <a:rPr lang="x-none" sz="2400" smtClean="0"/>
              <a:t>obvod železniční stanice určený pro přepravní </a:t>
            </a:r>
            <a:endParaRPr lang="cs-CZ" sz="2400" dirty="0" smtClean="0"/>
          </a:p>
          <a:p>
            <a:r>
              <a:rPr lang="cs-CZ" sz="2400" dirty="0" smtClean="0"/>
              <a:t>        </a:t>
            </a:r>
            <a:r>
              <a:rPr lang="x-none" sz="2400" smtClean="0"/>
              <a:t>manipulace nebo ložné manipulace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x-none" sz="2800" b="1" smtClean="0"/>
              <a:t>e) překládkové nádraží</a:t>
            </a:r>
            <a:r>
              <a:rPr lang="x-none" smtClean="0"/>
              <a:t>		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       </a:t>
            </a:r>
            <a:r>
              <a:rPr lang="x-none" sz="2400" smtClean="0"/>
              <a:t>obvod železniční stanice určený pro překládku </a:t>
            </a:r>
            <a:endParaRPr lang="cs-CZ" sz="2400" dirty="0" smtClean="0"/>
          </a:p>
          <a:p>
            <a:r>
              <a:rPr lang="cs-CZ" sz="2400" dirty="0" smtClean="0"/>
              <a:t>         </a:t>
            </a:r>
            <a:r>
              <a:rPr lang="x-none" sz="2400" smtClean="0"/>
              <a:t>zásilek z vozu do vozu téhož rozchodu nebo pro</a:t>
            </a:r>
            <a:endParaRPr lang="cs-CZ" sz="2400" dirty="0" smtClean="0"/>
          </a:p>
          <a:p>
            <a:r>
              <a:rPr lang="cs-CZ" sz="2400" dirty="0" smtClean="0"/>
              <a:t>        </a:t>
            </a:r>
            <a:r>
              <a:rPr lang="x-none" sz="2400" smtClean="0"/>
              <a:t> přímý styk dvou na sebe navazujících přeprav při</a:t>
            </a:r>
            <a:endParaRPr lang="cs-CZ" sz="2400" dirty="0" smtClean="0"/>
          </a:p>
          <a:p>
            <a:r>
              <a:rPr lang="cs-CZ" sz="2400" dirty="0" smtClean="0"/>
              <a:t>        </a:t>
            </a:r>
            <a:r>
              <a:rPr lang="x-none" sz="2400" smtClean="0"/>
              <a:t> překládce</a:t>
            </a:r>
            <a:endParaRPr lang="cs-CZ" sz="2400" dirty="0" smtClean="0"/>
          </a:p>
          <a:p>
            <a:endParaRPr lang="cs-CZ" dirty="0"/>
          </a:p>
        </p:txBody>
      </p:sp>
      <p:cxnSp>
        <p:nvCxnSpPr>
          <p:cNvPr id="3" name="Přímá spojovací šipka 2"/>
          <p:cNvCxnSpPr/>
          <p:nvPr/>
        </p:nvCxnSpPr>
        <p:spPr>
          <a:xfrm>
            <a:off x="755576" y="4653136"/>
            <a:ext cx="432048" cy="216024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ovací šipka 3"/>
          <p:cNvCxnSpPr/>
          <p:nvPr/>
        </p:nvCxnSpPr>
        <p:spPr>
          <a:xfrm>
            <a:off x="611560" y="1628800"/>
            <a:ext cx="432048" cy="216024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šipka 4"/>
          <p:cNvCxnSpPr/>
          <p:nvPr/>
        </p:nvCxnSpPr>
        <p:spPr>
          <a:xfrm>
            <a:off x="683568" y="3140968"/>
            <a:ext cx="432048" cy="216024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>
                <a:latin typeface="Times New Roman" pitchFamily="18" charset="0"/>
                <a:cs typeface="Times New Roman" pitchFamily="18" charset="0"/>
              </a:rPr>
              <a:t>Kontrolní otázky:	</a:t>
            </a:r>
            <a:endParaRPr lang="cs-CZ" smtClean="0"/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	Vyjmenuj technologické procesy v železniční stanici? </a:t>
            </a:r>
          </a:p>
          <a:p>
            <a:r>
              <a:rPr lang="cs-CZ" dirty="0" smtClean="0"/>
              <a:t>2.	Vyjmenuj koleje ve stanicích?</a:t>
            </a:r>
          </a:p>
          <a:p>
            <a:r>
              <a:rPr lang="cs-CZ" dirty="0" smtClean="0"/>
              <a:t>3.	Vyjmenuj obvody železničních stanic?</a:t>
            </a:r>
          </a:p>
          <a:p>
            <a:r>
              <a:rPr lang="cs-CZ" dirty="0" smtClean="0"/>
              <a:t>4.	Popiš odstavná nádraží?</a:t>
            </a:r>
          </a:p>
        </p:txBody>
      </p:sp>
    </p:spTree>
    <p:extLst>
      <p:ext uri="{BB962C8B-B14F-4D97-AF65-F5344CB8AC3E}">
        <p14:creationId xmlns:p14="http://schemas.microsoft.com/office/powerpoint/2010/main" val="4119595829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3"/>
          <p:cNvSpPr>
            <a:spLocks noGrp="1"/>
          </p:cNvSpPr>
          <p:nvPr>
            <p:ph type="title"/>
          </p:nvPr>
        </p:nvSpPr>
        <p:spPr>
          <a:xfrm>
            <a:off x="323850" y="1196975"/>
            <a:ext cx="6872288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</p:txBody>
      </p:sp>
      <p:sp>
        <p:nvSpPr>
          <p:cNvPr id="5123" name="Zástupný symbol pro obsah 4"/>
          <p:cNvSpPr>
            <a:spLocks noGrp="1"/>
          </p:cNvSpPr>
          <p:nvPr>
            <p:ph idx="1"/>
          </p:nvPr>
        </p:nvSpPr>
        <p:spPr>
          <a:xfrm>
            <a:off x="539552" y="2564904"/>
            <a:ext cx="7115175" cy="2625725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ŽEMLIČKA, Zdeněk; MYNAŘÍK, Jaroslav. 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Doprava a přeprava 1. díl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Nadatur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2008, ISBN 80-7270-030-8 (BROŽ.). 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ŠIROKÝ, Jaromír. 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Základy technologie a řízení dopravy, Vyd. 1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Pardubice: Institut Jana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Pernera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2007, ISBN 978-80-7194-983-1 (BROŽ). </a:t>
            </a: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Pokud není uvedeno jinak, použitý materiál je z vlastních zdrojů autora.</a:t>
            </a: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11341388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Vlastní 58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FFFFF"/>
      </a:hlink>
      <a:folHlink>
        <a:srgbClr val="FFFFFF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162</TotalTime>
  <Words>430</Words>
  <Application>Microsoft Office PowerPoint</Application>
  <PresentationFormat>Předvádění na obrazovce (4:3)</PresentationFormat>
  <Paragraphs>116</Paragraphs>
  <Slides>22</Slides>
  <Notes>0</Notes>
  <HiddenSlides>6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Talent</vt:lpstr>
      <vt:lpstr>Prezentace aplikace PowerPoint</vt:lpstr>
      <vt:lpstr>Anotace:</vt:lpstr>
      <vt:lpstr>TECHNOLOGIE ŽELEZNIČNÍCH              STANIC</vt:lpstr>
      <vt:lpstr>V železničních stanicích rozeznáváme dva technologické procesy: </vt:lpstr>
      <vt:lpstr>Technologické postupy činností železničních stanic</vt:lpstr>
      <vt:lpstr>Ve stanicích podle určení dělíme koleje na: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Smíšené stanice </vt:lpstr>
      <vt:lpstr>Podle převažující činnosti tyto obvody železniční stanice rozdělujeme na : </vt:lpstr>
      <vt:lpstr>Prezentace aplikace PowerPoint</vt:lpstr>
      <vt:lpstr>Kontrolní otázky: </vt:lpstr>
      <vt:lpstr>Použité zdroje: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TECHNOLOGIE ŽELEZNIČNÍCH              STANIC</dc:title>
  <dc:creator>Verunka</dc:creator>
  <cp:lastModifiedBy>SMITKA František</cp:lastModifiedBy>
  <cp:revision>8</cp:revision>
  <dcterms:created xsi:type="dcterms:W3CDTF">2013-09-03T16:33:03Z</dcterms:created>
  <dcterms:modified xsi:type="dcterms:W3CDTF">2013-10-31T09:51:24Z</dcterms:modified>
</cp:coreProperties>
</file>