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9" r:id="rId2"/>
    <p:sldId id="290" r:id="rId3"/>
    <p:sldId id="256" r:id="rId4"/>
    <p:sldId id="257" r:id="rId5"/>
    <p:sldId id="259" r:id="rId6"/>
    <p:sldId id="260" r:id="rId7"/>
    <p:sldId id="281" r:id="rId8"/>
    <p:sldId id="274" r:id="rId9"/>
    <p:sldId id="282" r:id="rId10"/>
    <p:sldId id="273" r:id="rId11"/>
    <p:sldId id="283" r:id="rId12"/>
    <p:sldId id="275" r:id="rId13"/>
    <p:sldId id="284" r:id="rId14"/>
    <p:sldId id="276" r:id="rId15"/>
    <p:sldId id="285" r:id="rId16"/>
    <p:sldId id="277" r:id="rId17"/>
    <p:sldId id="286" r:id="rId18"/>
    <p:sldId id="278" r:id="rId19"/>
    <p:sldId id="287" r:id="rId20"/>
    <p:sldId id="279" r:id="rId21"/>
    <p:sldId id="288" r:id="rId22"/>
    <p:sldId id="280" r:id="rId23"/>
    <p:sldId id="270" r:id="rId24"/>
    <p:sldId id="272" r:id="rId25"/>
    <p:sldId id="291" r:id="rId26"/>
    <p:sldId id="29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A270D40-40FF-4AE2-99D6-E16011C8E1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A83580E-FBF5-44D8-8350-9D45BBC34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A270D40-40FF-4AE2-99D6-E16011C8E1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80E-FBF5-44D8-8350-9D45BBC34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A270D40-40FF-4AE2-99D6-E16011C8E1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A83580E-FBF5-44D8-8350-9D45BBC3492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A270D40-40FF-4AE2-99D6-E16011C8E1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A83580E-FBF5-44D8-8350-9D45BBC34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A270D40-40FF-4AE2-99D6-E16011C8E1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A83580E-FBF5-44D8-8350-9D45BBC34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70D40-40FF-4AE2-99D6-E16011C8E1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80E-FBF5-44D8-8350-9D45BBC34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A270D40-40FF-4AE2-99D6-E16011C8E1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A83580E-FBF5-44D8-8350-9D45BBC34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A270D40-40FF-4AE2-99D6-E16011C8E1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A83580E-FBF5-44D8-8350-9D45BBC34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A270D40-40FF-4AE2-99D6-E16011C8E1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A83580E-FBF5-44D8-8350-9D45BBC34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70D40-40FF-4AE2-99D6-E16011C8E1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80E-FBF5-44D8-8350-9D45BBC34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70D40-40FF-4AE2-99D6-E16011C8E1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80E-FBF5-44D8-8350-9D45BBC34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A270D40-40FF-4AE2-99D6-E16011C8E1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A83580E-FBF5-44D8-8350-9D45BBC34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/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http://www.koroptew.webz.cz/usps.gif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3222967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VY_32_INOVACE_13_A_17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Význam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světelných návěstí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926251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předmětu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Doprava a přeprava,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internetu.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138123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276872"/>
            <a:ext cx="8603456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hlinkClick r:id="rId2" action="ppaction://hlinksldjump"/>
              </a:rPr>
              <a:t>VÝZNAM SVĚTELNÝCH NÁVĚSTÍ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581128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77686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Jedná se o návěsti na hlavním návěstidle i </a:t>
            </a:r>
            <a:r>
              <a:rPr lang="cs-CZ" sz="2000" dirty="0" smtClean="0"/>
              <a:t>předvěsti.</a:t>
            </a:r>
          </a:p>
          <a:p>
            <a:pPr algn="ctr"/>
            <a:endParaRPr lang="cs-CZ" sz="2000" dirty="0"/>
          </a:p>
          <a:p>
            <a:pPr algn="ctr"/>
            <a:r>
              <a:rPr lang="cs-CZ" sz="2000" dirty="0"/>
              <a:t>U ČD se od roku 1960 používá tzv. rychlostní soustava. Rychlost je dána kombinací svítících, nebo blikajících barevných světel návěstidla</a:t>
            </a:r>
            <a:r>
              <a:rPr lang="cs-CZ" sz="2000" dirty="0" smtClean="0"/>
              <a:t>.</a:t>
            </a:r>
          </a:p>
          <a:p>
            <a:pPr algn="ctr"/>
            <a:endParaRPr lang="cs-CZ" sz="2000" dirty="0"/>
          </a:p>
          <a:p>
            <a:pPr algn="ctr"/>
            <a:r>
              <a:rPr lang="cs-CZ" sz="2000" dirty="0"/>
              <a:t>Návěstidlo je současně i předvěstí dalšího návěstidla.</a:t>
            </a:r>
          </a:p>
          <a:p>
            <a:pPr algn="ctr"/>
            <a:r>
              <a:rPr lang="cs-CZ" sz="2000" dirty="0"/>
              <a:t>Na světelném návěstidle může svítit jedno, dvě nebo tři světla. </a:t>
            </a:r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r>
              <a:rPr lang="cs-CZ" sz="2000" dirty="0"/>
              <a:t>Vzájemná kombinace svítících barev, případně blikajících, znamená konkrétní rychlostní omezení a předvěst rychlostního omezení v následujícím oddíle (strojvedoucí může tak včas reagovat a plynule začít zpomalovat či akcelerovat). </a:t>
            </a:r>
          </a:p>
          <a:p>
            <a:pPr algn="ctr"/>
            <a:endParaRPr lang="cs-CZ" sz="20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88640"/>
          <a:ext cx="8604448" cy="6171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02224"/>
                <a:gridCol w="4302224"/>
              </a:tblGrid>
              <a:tr h="422644">
                <a:tc gridSpan="2"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n w="6350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UMÍSTĚNÍ NÁVĚSTNÍCH ZNAKŮ NA NÁVĚSTIDLE:</a:t>
                      </a:r>
                      <a:endParaRPr lang="cs-CZ" b="0" dirty="0"/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354778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              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ÚPLNÉ NÁVĚSTIDLO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Obsahuje pod sebou 6 světelných návěstních znaků.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SHORA DOLŮ:  		</a:t>
                      </a:r>
                    </a:p>
                    <a:p>
                      <a:pPr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DÁLE JSOU TO DVA PRUHY</a:t>
                      </a:r>
                      <a:br>
                        <a:rPr lang="cs-CZ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POD SEBOU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</a:tr>
              <a:tr h="422644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MINIMÁLNÍ HLAVNÍ NÁVĚSTIDLO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OBSAHUJE: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</a:tr>
              <a:tr h="1267932">
                <a:tc gridSpan="2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           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HLAVNÍ NÁVĚSTIDLO                   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ODSHORA: 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Má pět světel.		</a:t>
                      </a:r>
                    </a:p>
                    <a:p>
                      <a:pPr>
                        <a:buClr>
                          <a:schemeClr val="tx1"/>
                        </a:buClr>
                        <a:buFont typeface="Wingdings" pitchFamily="2" charset="2"/>
                        <a:buChar char="v"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Hlavní návěstidlo slouží jako předvěst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n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ad zeleným ještě žluté světlo.</a:t>
                      </a:r>
                    </a:p>
                    <a:p>
                      <a:pPr>
                        <a:buClr>
                          <a:schemeClr val="tx1"/>
                        </a:buClr>
                        <a:buFont typeface="Wingdings" pitchFamily="2" charset="2"/>
                        <a:buChar char="v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Hlavní návěstidlo slouží i pro posun nebo je-li za ním v menší než   </a:t>
                      </a:r>
                    </a:p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zábrzdné vzdálenosti další návěstidlo, přidá se ještě bílé světlo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</a:tr>
              <a:tr h="845288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     ODDÍLOVÉ NÁVĚSTIDLO                OBSAHUJE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: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  <a:p>
                      <a:pPr>
                        <a:buClr>
                          <a:schemeClr val="tx1"/>
                        </a:buClr>
                        <a:buFont typeface="Wingdings" pitchFamily="2" charset="2"/>
                        <a:buChar char="v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Oddíly kratší než zábrzdná vzdálenost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přibývá bílé světlo.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</a:tr>
              <a:tr h="4226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SAMOSTATNÁ PŘEDVĚST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OBSAHUJE:         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VŽDY!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</a:tr>
              <a:tr h="4226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SEŘAĎOVACÍ NÁVĚSTIDLO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OBSAHUJE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:          VŽDY!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 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6300192" y="692696"/>
            <a:ext cx="144016" cy="21602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16216" y="692696"/>
            <a:ext cx="144016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732240" y="692696"/>
            <a:ext cx="144016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948264" y="692696"/>
            <a:ext cx="144016" cy="21602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164288" y="692696"/>
            <a:ext cx="144016" cy="21602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380312" y="692696"/>
            <a:ext cx="144016" cy="216024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56176" y="1484784"/>
            <a:ext cx="144016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372200" y="1484784"/>
            <a:ext cx="144016" cy="21602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2160" y="2132856"/>
            <a:ext cx="144016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28184" y="2132856"/>
            <a:ext cx="144016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2160" y="2780928"/>
            <a:ext cx="144016" cy="21602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28184" y="2780928"/>
            <a:ext cx="144016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444208" y="2780928"/>
            <a:ext cx="144016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660232" y="2780928"/>
            <a:ext cx="144016" cy="21602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12160" y="5517232"/>
            <a:ext cx="144016" cy="21602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228184" y="5517232"/>
            <a:ext cx="144016" cy="216024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12160" y="5085184"/>
            <a:ext cx="144016" cy="21602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228184" y="5085184"/>
            <a:ext cx="144016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876256" y="2780928"/>
            <a:ext cx="144016" cy="21602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012160" y="4221088"/>
            <a:ext cx="144016" cy="21602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228184" y="4221088"/>
            <a:ext cx="144016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444208" y="4221088"/>
            <a:ext cx="144016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87896"/>
            <a:ext cx="889248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Rozeznáváme </a:t>
            </a:r>
            <a:r>
              <a:rPr lang="cs-CZ" sz="3200" dirty="0"/>
              <a:t>tyto základní návěsti</a:t>
            </a:r>
            <a:r>
              <a:rPr lang="cs-CZ" sz="3200" dirty="0" smtClean="0"/>
              <a:t>:</a:t>
            </a:r>
          </a:p>
          <a:p>
            <a:pPr algn="ctr"/>
            <a:endParaRPr lang="cs-CZ" sz="2800" dirty="0"/>
          </a:p>
          <a:p>
            <a:pPr marL="342900" indent="-342900"/>
            <a:r>
              <a:rPr lang="cs-CZ" b="1" dirty="0" smtClean="0"/>
              <a:t>                                      </a:t>
            </a:r>
          </a:p>
          <a:p>
            <a:pPr marL="342900" indent="-342900"/>
            <a:endParaRPr lang="cs-CZ" b="1" dirty="0" smtClean="0"/>
          </a:p>
          <a:p>
            <a:pPr marL="342900" indent="-342900"/>
            <a:r>
              <a:rPr lang="cs-CZ" b="1" dirty="0" smtClean="0"/>
              <a:t>                                              </a:t>
            </a:r>
          </a:p>
          <a:p>
            <a:pPr marL="342900" indent="-342900"/>
            <a:r>
              <a:rPr lang="cs-CZ" sz="3200" b="1" dirty="0" smtClean="0"/>
              <a:t>                    </a:t>
            </a:r>
            <a:r>
              <a:rPr lang="cs-CZ" sz="3200" b="1" dirty="0" smtClean="0">
                <a:hlinkClick r:id="rId2" action="ppaction://hlinksldjump"/>
              </a:rPr>
              <a:t>1. NÁVĚST </a:t>
            </a:r>
            <a:r>
              <a:rPr lang="cs-CZ" sz="4400" b="1" dirty="0" smtClean="0">
                <a:hlinkClick r:id="rId2" action="ppaction://hlinksldjump"/>
              </a:rPr>
              <a:t>STŮJ</a:t>
            </a:r>
            <a:r>
              <a:rPr lang="cs-CZ" sz="2400" dirty="0" smtClean="0"/>
              <a:t>	</a:t>
            </a:r>
            <a:r>
              <a:rPr lang="cs-CZ" dirty="0" smtClean="0"/>
              <a:t>		</a:t>
            </a:r>
          </a:p>
          <a:p>
            <a:pPr marL="342900" indent="-342900"/>
            <a:endParaRPr lang="cs-CZ" dirty="0" smtClean="0"/>
          </a:p>
          <a:p>
            <a:pPr marL="342900" indent="-342900"/>
            <a:endParaRPr lang="cs-CZ" sz="2400" b="1" dirty="0" smtClean="0"/>
          </a:p>
          <a:p>
            <a:pPr marL="342900" indent="-342900"/>
            <a:endParaRPr lang="cs-CZ" sz="2400" b="1" dirty="0" smtClean="0"/>
          </a:p>
          <a:p>
            <a:pPr marL="342900" indent="-342900"/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212976"/>
            <a:ext cx="1584176" cy="22364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čára 10"/>
          <p:cNvCxnSpPr/>
          <p:nvPr/>
        </p:nvCxnSpPr>
        <p:spPr>
          <a:xfrm>
            <a:off x="539552" y="980728"/>
            <a:ext cx="820891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483768" y="2924944"/>
            <a:ext cx="864096" cy="6480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578" y="2492896"/>
            <a:ext cx="91294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 algn="ctr"/>
            <a:r>
              <a:rPr lang="cs-CZ" sz="2400" dirty="0" smtClean="0"/>
              <a:t>JE ZÁKLADNÍ NÁVĚSTÍ, MÁ PODOBU </a:t>
            </a:r>
            <a:r>
              <a:rPr lang="cs-CZ" sz="2400" b="1" dirty="0" smtClean="0">
                <a:solidFill>
                  <a:srgbClr val="FF0000"/>
                </a:solidFill>
              </a:rPr>
              <a:t>ČERVENÉHO SVĚTLA</a:t>
            </a:r>
            <a:r>
              <a:rPr lang="cs-CZ" sz="2400" dirty="0" smtClean="0"/>
              <a:t>, </a:t>
            </a:r>
            <a:br>
              <a:rPr lang="cs-CZ" sz="2400" dirty="0" smtClean="0"/>
            </a:br>
            <a:r>
              <a:rPr lang="cs-CZ" sz="2400" dirty="0" smtClean="0"/>
              <a:t>VLAK MUSÍ BEZPODMÍNEČNĚ </a:t>
            </a:r>
            <a:r>
              <a:rPr lang="cs-CZ" sz="2400" b="1" dirty="0" smtClean="0"/>
              <a:t>ZASTAVIT PŘED NÁVĚSTIDLEM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900608" y="548680"/>
            <a:ext cx="889248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endParaRPr lang="cs-CZ" sz="2400" b="1" dirty="0" smtClean="0"/>
          </a:p>
          <a:p>
            <a:pPr marL="342900" indent="-342900"/>
            <a:endParaRPr lang="cs-CZ" sz="2400" b="1" dirty="0"/>
          </a:p>
          <a:p>
            <a:pPr marL="342900" indent="-342900" algn="r"/>
            <a:r>
              <a:rPr lang="cs-CZ" sz="3200" b="1" dirty="0" smtClean="0">
                <a:hlinkClick r:id="rId2" action="ppaction://hlinksldjump"/>
              </a:rPr>
              <a:t>2. NÁVĚST </a:t>
            </a:r>
            <a:r>
              <a:rPr lang="cs-CZ" sz="4400" b="1" dirty="0" smtClean="0">
                <a:hlinkClick r:id="rId2" action="ppaction://hlinksldjump"/>
              </a:rPr>
              <a:t>VÝSTRAHA</a:t>
            </a:r>
            <a:r>
              <a:rPr lang="cs-CZ" sz="2400" b="1" dirty="0"/>
              <a:t>	</a:t>
            </a:r>
            <a:endParaRPr lang="cs-CZ" sz="2400" b="1" dirty="0" smtClean="0"/>
          </a:p>
          <a:p>
            <a:pPr marL="342900" indent="-342900"/>
            <a:endParaRPr lang="cs-CZ" sz="2000" dirty="0"/>
          </a:p>
          <a:p>
            <a:pPr marL="342900" indent="-342900"/>
            <a:endParaRPr lang="cs-CZ" sz="2000" dirty="0" smtClean="0"/>
          </a:p>
          <a:p>
            <a:pPr marL="342900" indent="-342900"/>
            <a:endParaRPr lang="cs-CZ" dirty="0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276872"/>
            <a:ext cx="1512167" cy="22642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šipka 10"/>
          <p:cNvCxnSpPr/>
          <p:nvPr/>
        </p:nvCxnSpPr>
        <p:spPr>
          <a:xfrm>
            <a:off x="2411760" y="2060848"/>
            <a:ext cx="864096" cy="6480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556792"/>
            <a:ext cx="792088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/>
            <a:r>
              <a:rPr lang="cs-CZ" sz="2800" dirty="0" smtClean="0"/>
              <a:t>Umožňuje jízdu vlaku nesníženou rychlostí,</a:t>
            </a:r>
          </a:p>
          <a:p>
            <a:pPr marL="342900" indent="-342900" algn="ctr"/>
            <a:r>
              <a:rPr lang="cs-CZ" sz="2800" dirty="0" smtClean="0"/>
              <a:t>ale upozorňuje strojvůdce, že na dalším návěstidle svítí červená, tj. </a:t>
            </a:r>
            <a:r>
              <a:rPr lang="cs-CZ" sz="2800" b="1" dirty="0" smtClean="0"/>
              <a:t>že bude muset    </a:t>
            </a:r>
          </a:p>
          <a:p>
            <a:pPr algn="ctr"/>
            <a:r>
              <a:rPr lang="cs-CZ" sz="2800" b="1" dirty="0" smtClean="0"/>
              <a:t>   zastavit. </a:t>
            </a:r>
          </a:p>
          <a:p>
            <a:pPr algn="ctr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Výstraha má podobu </a:t>
            </a:r>
            <a:r>
              <a:rPr lang="cs-CZ" sz="2800" b="1" dirty="0" smtClean="0">
                <a:solidFill>
                  <a:srgbClr val="FFFF00"/>
                </a:solidFill>
              </a:rPr>
              <a:t>žlutého světla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-243408"/>
            <a:ext cx="4536504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endParaRPr lang="cs-CZ" sz="2400" b="1" dirty="0" smtClean="0"/>
          </a:p>
          <a:p>
            <a:pPr marL="342900" indent="-342900"/>
            <a:endParaRPr lang="cs-CZ" sz="2400" b="1" dirty="0"/>
          </a:p>
          <a:p>
            <a:pPr marL="342900" indent="-342900" algn="r"/>
            <a:endParaRPr lang="cs-CZ" sz="2400" b="1" dirty="0" smtClean="0"/>
          </a:p>
          <a:p>
            <a:pPr marL="342900" indent="-342900"/>
            <a:endParaRPr lang="cs-CZ" sz="2000" dirty="0"/>
          </a:p>
          <a:p>
            <a:pPr marL="342900" indent="-342900"/>
            <a:endParaRPr lang="cs-CZ" sz="2000" dirty="0" smtClean="0"/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sz="3200" b="1" dirty="0" smtClean="0">
                <a:hlinkClick r:id="rId2" action="ppaction://hlinksldjump"/>
              </a:rPr>
              <a:t>3. NÁVĚST </a:t>
            </a:r>
            <a:r>
              <a:rPr lang="cs-CZ" sz="4400" b="1" dirty="0" smtClean="0">
                <a:hlinkClick r:id="rId2" action="ppaction://hlinksldjump"/>
              </a:rPr>
              <a:t>VOLNO</a:t>
            </a:r>
            <a:endParaRPr lang="cs-CZ" sz="4400" b="1" dirty="0" smtClean="0"/>
          </a:p>
          <a:p>
            <a:pPr marL="342900" indent="-342900"/>
            <a:r>
              <a:rPr lang="cs-CZ" sz="2000" dirty="0" smtClean="0"/>
              <a:t>   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924944"/>
            <a:ext cx="1809592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0" name="Přímá spojovací šipka 19"/>
          <p:cNvCxnSpPr/>
          <p:nvPr/>
        </p:nvCxnSpPr>
        <p:spPr>
          <a:xfrm>
            <a:off x="2267744" y="2492896"/>
            <a:ext cx="792088" cy="72008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7560840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/>
            <a:r>
              <a:rPr lang="cs-CZ" sz="2800" dirty="0" smtClean="0"/>
              <a:t>Umožňuje jízdu vlaku a informuje strojvůdce, že i další návěstidlo je</a:t>
            </a:r>
          </a:p>
          <a:p>
            <a:pPr marL="342900" indent="-342900" algn="ctr"/>
            <a:r>
              <a:rPr lang="cs-CZ" sz="2800" dirty="0" smtClean="0"/>
              <a:t>   možno projet nesníženou rychlostí, tzn. že na něm </a:t>
            </a:r>
            <a:r>
              <a:rPr lang="cs-CZ" sz="2800" b="1" dirty="0" smtClean="0"/>
              <a:t>svítí volno nebo</a:t>
            </a:r>
          </a:p>
          <a:p>
            <a:pPr marL="342900" indent="-342900" algn="ctr"/>
            <a:r>
              <a:rPr lang="cs-CZ" sz="2800" b="1" dirty="0" smtClean="0"/>
              <a:t>   výstraha. </a:t>
            </a:r>
          </a:p>
          <a:p>
            <a:pPr marL="342900" indent="-342900" algn="ctr"/>
            <a:endParaRPr lang="cs-CZ" sz="2800" dirty="0"/>
          </a:p>
          <a:p>
            <a:pPr marL="342900" indent="-342900" algn="ctr"/>
            <a:r>
              <a:rPr lang="cs-CZ" sz="2800" dirty="0" smtClean="0"/>
              <a:t>Volno má podobu </a:t>
            </a:r>
            <a:r>
              <a:rPr lang="cs-CZ" sz="2800" b="1" dirty="0" smtClean="0">
                <a:solidFill>
                  <a:srgbClr val="92D050"/>
                </a:solidFill>
              </a:rPr>
              <a:t>zeleného světla</a:t>
            </a:r>
            <a:r>
              <a:rPr lang="cs-CZ" sz="2800" dirty="0" smtClean="0"/>
              <a:t>. </a:t>
            </a:r>
          </a:p>
          <a:p>
            <a:pPr marL="342900" indent="-342900" algn="ctr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Návěsti volno a výstraha tedy </a:t>
            </a:r>
            <a:r>
              <a:rPr lang="cs-CZ" sz="2800" b="1" dirty="0" smtClean="0"/>
              <a:t>slouží jako předvěst následující návěsti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96752"/>
            <a:ext cx="8784976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hlinkClick r:id="rId2" action="ppaction://hlinksldjump"/>
              </a:rPr>
              <a:t>4. NÁVĚST </a:t>
            </a:r>
            <a:r>
              <a:rPr lang="cs-CZ" sz="4400" b="1" dirty="0" smtClean="0">
                <a:hlinkClick r:id="rId2" action="ppaction://hlinksldjump"/>
              </a:rPr>
              <a:t>RYCHLOST 40 KM/H</a:t>
            </a:r>
            <a:r>
              <a:rPr lang="cs-CZ" sz="4400" dirty="0" smtClean="0">
                <a:hlinkClick r:id="rId3" action="ppaction://hlinksldjump"/>
              </a:rPr>
              <a:t>	</a:t>
            </a:r>
            <a:endParaRPr lang="cs-CZ" sz="4400" dirty="0" smtClean="0"/>
          </a:p>
          <a:p>
            <a:r>
              <a:rPr lang="cs-CZ" sz="2800" dirty="0" smtClean="0"/>
              <a:t>		</a:t>
            </a:r>
            <a:br>
              <a:rPr lang="cs-CZ" sz="2800" dirty="0" smtClean="0"/>
            </a:br>
            <a:endParaRPr lang="cs-CZ" sz="2800" dirty="0" smtClean="0"/>
          </a:p>
          <a:p>
            <a:pPr algn="r"/>
            <a:endParaRPr lang="cs-CZ" sz="2400" b="1" dirty="0" smtClean="0"/>
          </a:p>
          <a:p>
            <a:pPr algn="r"/>
            <a:r>
              <a:rPr lang="cs-CZ" sz="2400" b="1" dirty="0" smtClean="0"/>
              <a:t>          </a:t>
            </a:r>
            <a:endParaRPr lang="cs-CZ" sz="28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2708920"/>
            <a:ext cx="2664296" cy="16110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2708920"/>
            <a:ext cx="2520280" cy="1624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šipka 11"/>
          <p:cNvCxnSpPr/>
          <p:nvPr/>
        </p:nvCxnSpPr>
        <p:spPr>
          <a:xfrm>
            <a:off x="467544" y="2060848"/>
            <a:ext cx="936104" cy="7200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8028384" y="2132856"/>
            <a:ext cx="936104" cy="6480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20891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Při odbočení vlaku na výhybce, je nutné projíždět sníženou rychlostí. Na většině výhybek je tato </a:t>
            </a:r>
            <a:r>
              <a:rPr lang="cs-CZ" sz="2800" b="1" dirty="0" smtClean="0"/>
              <a:t>maximální rychlost 40 km/</a:t>
            </a:r>
            <a:r>
              <a:rPr lang="cs-CZ" sz="2800" b="1" dirty="0" err="1" smtClean="0"/>
              <a:t>h</a:t>
            </a:r>
            <a:r>
              <a:rPr lang="cs-CZ" sz="2800" dirty="0" smtClean="0"/>
              <a:t>. 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Návěst je umístěna </a:t>
            </a:r>
            <a:r>
              <a:rPr lang="cs-CZ" sz="2800" b="1" dirty="0" smtClean="0"/>
              <a:t>před odbočkou</a:t>
            </a:r>
            <a:r>
              <a:rPr lang="cs-CZ" sz="2800" dirty="0" smtClean="0"/>
              <a:t>. Tato návěst se vždy </a:t>
            </a:r>
            <a:r>
              <a:rPr lang="cs-CZ" sz="2800" b="1" dirty="0" smtClean="0"/>
              <a:t>kombinuje s návěstí volno</a:t>
            </a:r>
            <a:r>
              <a:rPr lang="cs-CZ" sz="2800" dirty="0" smtClean="0"/>
              <a:t>, </a:t>
            </a:r>
            <a:r>
              <a:rPr lang="cs-CZ" sz="2800" b="1" dirty="0" smtClean="0"/>
              <a:t>výstraha</a:t>
            </a:r>
            <a:r>
              <a:rPr lang="cs-CZ" sz="2800" dirty="0" smtClean="0"/>
              <a:t>, příp. </a:t>
            </a:r>
            <a:r>
              <a:rPr lang="cs-CZ" sz="2800" b="1" dirty="0" smtClean="0"/>
              <a:t>očekávej rychlost</a:t>
            </a:r>
            <a:r>
              <a:rPr lang="cs-CZ" sz="2800" dirty="0" smtClean="0"/>
              <a:t>, což závisí na tom, co svítí na následujícím návěstidle. 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Návěst Rychlost 40 km/h je tvořena dvěma světly - </a:t>
            </a:r>
            <a:r>
              <a:rPr lang="cs-CZ" sz="2800" b="1" dirty="0" smtClean="0">
                <a:solidFill>
                  <a:srgbClr val="FFFF00"/>
                </a:solidFill>
              </a:rPr>
              <a:t>dolním žlutým a horním</a:t>
            </a:r>
            <a:r>
              <a:rPr lang="cs-CZ" sz="2800" dirty="0" smtClean="0"/>
              <a:t>, které slouží jako předvěst. 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340768" y="0"/>
            <a:ext cx="1094521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pPr algn="r"/>
            <a:endParaRPr lang="cs-CZ" sz="2400" b="1" dirty="0" smtClean="0"/>
          </a:p>
          <a:p>
            <a:pPr algn="r"/>
            <a:r>
              <a:rPr lang="cs-CZ" sz="3200" b="1" dirty="0" smtClean="0"/>
              <a:t>          </a:t>
            </a:r>
            <a:r>
              <a:rPr lang="cs-CZ" sz="3200" b="1" dirty="0" smtClean="0">
                <a:hlinkClick r:id="rId2" action="ppaction://hlinksldjump"/>
              </a:rPr>
              <a:t>5. NÁVĚST </a:t>
            </a:r>
            <a:r>
              <a:rPr lang="cs-CZ" sz="4400" b="1" dirty="0" smtClean="0">
                <a:hlinkClick r:id="rId2" action="ppaction://hlinksldjump"/>
              </a:rPr>
              <a:t>OČEKÁVEJ RYCHLOST </a:t>
            </a:r>
            <a:endParaRPr lang="cs-CZ" sz="4400" b="1" dirty="0" smtClean="0"/>
          </a:p>
          <a:p>
            <a:r>
              <a:rPr lang="cs-CZ" sz="4400" b="1" dirty="0" smtClean="0"/>
              <a:t>                                           40 KM/H</a:t>
            </a:r>
            <a:r>
              <a:rPr lang="cs-CZ" sz="4400" dirty="0" smtClean="0"/>
              <a:t>	</a:t>
            </a:r>
            <a:r>
              <a:rPr lang="cs-CZ" sz="2800" dirty="0" smtClean="0"/>
              <a:t>	</a:t>
            </a:r>
            <a:br>
              <a:rPr lang="cs-CZ" sz="2800" dirty="0" smtClean="0"/>
            </a:br>
            <a:endParaRPr lang="cs-CZ" sz="2800" dirty="0" smtClean="0"/>
          </a:p>
          <a:p>
            <a:pPr algn="r"/>
            <a:endParaRPr lang="cs-CZ" sz="2800" dirty="0" smtClean="0"/>
          </a:p>
          <a:p>
            <a:pPr algn="r"/>
            <a:endParaRPr lang="cs-CZ" sz="2800" dirty="0" smtClean="0"/>
          </a:p>
          <a:p>
            <a:r>
              <a:rPr lang="cs-CZ" sz="2800" dirty="0" smtClean="0"/>
              <a:t>	</a:t>
            </a:r>
            <a:endParaRPr lang="cs-CZ" sz="2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140968"/>
            <a:ext cx="2952328" cy="1823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šipka 10"/>
          <p:cNvCxnSpPr/>
          <p:nvPr/>
        </p:nvCxnSpPr>
        <p:spPr>
          <a:xfrm>
            <a:off x="2267744" y="2132856"/>
            <a:ext cx="1008112" cy="86409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74846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Slouží k upozornění strojvůdce na návěst rychlost 40 km/h, aby stihl </a:t>
            </a:r>
            <a:r>
              <a:rPr lang="cs-CZ" sz="2000" b="1" dirty="0" smtClean="0"/>
              <a:t>rychlost snížit</a:t>
            </a:r>
            <a:r>
              <a:rPr lang="cs-CZ" sz="2000" dirty="0" smtClean="0"/>
              <a:t>. Má podobu pomalu blikajícího </a:t>
            </a:r>
            <a:r>
              <a:rPr lang="cs-CZ" sz="2000" b="1" dirty="0" smtClean="0">
                <a:solidFill>
                  <a:srgbClr val="FFFF00"/>
                </a:solidFill>
              </a:rPr>
              <a:t>žlutého světla</a:t>
            </a:r>
            <a:r>
              <a:rPr lang="cs-CZ" sz="2000" dirty="0" smtClean="0"/>
              <a:t>. 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Upozorňuje strojvůdce, že </a:t>
            </a:r>
            <a:r>
              <a:rPr lang="cs-CZ" sz="2000" b="1" dirty="0" smtClean="0"/>
              <a:t>příští návěstidlo bude ukazovat rychlost 40 km/</a:t>
            </a:r>
            <a:r>
              <a:rPr lang="cs-CZ" sz="2000" b="1" dirty="0" err="1" smtClean="0"/>
              <a:t>h</a:t>
            </a:r>
            <a:r>
              <a:rPr lang="cs-CZ" sz="2000" dirty="0" smtClean="0"/>
              <a:t>. Tuto návěst lze samozřejmě </a:t>
            </a:r>
            <a:r>
              <a:rPr lang="cs-CZ" sz="2000" b="1" dirty="0" smtClean="0"/>
              <a:t>kombinovat i s omezením rychlost</a:t>
            </a:r>
            <a:r>
              <a:rPr lang="cs-CZ" sz="2000" dirty="0" smtClean="0"/>
              <a:t>i. </a:t>
            </a:r>
            <a:br>
              <a:rPr lang="cs-CZ" sz="2000" dirty="0" smtClean="0"/>
            </a:br>
            <a:r>
              <a:rPr lang="cs-CZ" sz="2000" dirty="0" smtClean="0"/>
              <a:t>(</a:t>
            </a:r>
            <a:r>
              <a:rPr lang="cs-CZ" dirty="0" smtClean="0"/>
              <a:t>návěst "rychlost 40 km/h a očekávej rychlost 40 km/h" má podobu dvou žlutých světel, z nichž horní bliká.)</a:t>
            </a:r>
          </a:p>
          <a:p>
            <a:r>
              <a:rPr lang="cs-CZ" dirty="0" smtClean="0"/>
              <a:t> </a:t>
            </a:r>
          </a:p>
          <a:p>
            <a:pPr algn="ctr"/>
            <a:r>
              <a:rPr lang="cs-CZ" sz="2000" dirty="0" smtClean="0"/>
              <a:t>Na modernějších tratích jsou výhybky stavěny i na vyšší rychlosti.</a:t>
            </a:r>
          </a:p>
          <a:p>
            <a:pPr algn="ctr"/>
            <a:r>
              <a:rPr lang="cs-CZ" sz="2000" dirty="0" smtClean="0"/>
              <a:t>Proto jsou tu použity i návěsti omezující rychlost na:</a:t>
            </a:r>
            <a:br>
              <a:rPr lang="cs-CZ" sz="2000" dirty="0" smtClean="0"/>
            </a:br>
            <a:endParaRPr lang="cs-CZ" sz="2000" dirty="0" smtClean="0"/>
          </a:p>
          <a:p>
            <a:pPr lvl="0"/>
            <a:r>
              <a:rPr lang="cs-CZ" sz="2000" b="1" dirty="0" smtClean="0"/>
              <a:t>60 km/h</a:t>
            </a:r>
            <a:r>
              <a:rPr lang="cs-CZ" sz="2000" dirty="0" smtClean="0"/>
              <a:t> - </a:t>
            </a:r>
            <a:r>
              <a:rPr lang="cs-CZ" sz="2000" dirty="0" smtClean="0">
                <a:solidFill>
                  <a:srgbClr val="FFFF00"/>
                </a:solidFill>
              </a:rPr>
              <a:t>žluté světlo</a:t>
            </a:r>
            <a:r>
              <a:rPr lang="cs-CZ" sz="2000" dirty="0" smtClean="0"/>
              <a:t> se </a:t>
            </a:r>
            <a:r>
              <a:rPr lang="cs-CZ" sz="2000" dirty="0" smtClean="0">
                <a:solidFill>
                  <a:srgbClr val="FFFF00"/>
                </a:solidFill>
              </a:rPr>
              <a:t>žlutým pruhem dole</a:t>
            </a:r>
            <a:r>
              <a:rPr lang="cs-CZ" sz="2000" dirty="0" smtClean="0"/>
              <a:t>, předvěst rychle blikající </a:t>
            </a:r>
          </a:p>
          <a:p>
            <a:r>
              <a:rPr lang="cs-CZ" sz="2000" dirty="0" smtClean="0">
                <a:solidFill>
                  <a:srgbClr val="FFFF00"/>
                </a:solidFill>
              </a:rPr>
              <a:t>                 žluté světlo</a:t>
            </a:r>
            <a:r>
              <a:rPr lang="cs-CZ" sz="2000" dirty="0" smtClean="0"/>
              <a:t>,</a:t>
            </a:r>
            <a:br>
              <a:rPr lang="cs-CZ" sz="2000" dirty="0" smtClean="0"/>
            </a:br>
            <a:endParaRPr lang="cs-CZ" sz="2000" dirty="0" smtClean="0"/>
          </a:p>
          <a:p>
            <a:pPr lvl="0"/>
            <a:r>
              <a:rPr lang="cs-CZ" sz="2000" b="1" dirty="0" smtClean="0"/>
              <a:t>80 km/h </a:t>
            </a:r>
            <a:r>
              <a:rPr lang="cs-CZ" sz="2000" dirty="0" smtClean="0"/>
              <a:t>- </a:t>
            </a:r>
            <a:r>
              <a:rPr lang="cs-CZ" sz="2000" dirty="0" smtClean="0">
                <a:solidFill>
                  <a:srgbClr val="FFFF00"/>
                </a:solidFill>
              </a:rPr>
              <a:t>žluté světlo </a:t>
            </a:r>
            <a:r>
              <a:rPr lang="cs-CZ" sz="2000" dirty="0" smtClean="0"/>
              <a:t>se </a:t>
            </a:r>
            <a:r>
              <a:rPr lang="cs-CZ" sz="2000" dirty="0" smtClean="0">
                <a:solidFill>
                  <a:srgbClr val="92D050"/>
                </a:solidFill>
              </a:rPr>
              <a:t>zeleným pruhem</a:t>
            </a:r>
            <a:r>
              <a:rPr lang="cs-CZ" sz="2000" dirty="0" smtClean="0"/>
              <a:t>, předvěst pomalu blikající </a:t>
            </a:r>
          </a:p>
          <a:p>
            <a:r>
              <a:rPr lang="cs-CZ" sz="2000" dirty="0" smtClean="0"/>
              <a:t>                 </a:t>
            </a:r>
            <a:r>
              <a:rPr lang="cs-CZ" sz="2000" dirty="0" smtClean="0">
                <a:solidFill>
                  <a:srgbClr val="92D050"/>
                </a:solidFill>
              </a:rPr>
              <a:t>zelené světlo,</a:t>
            </a:r>
            <a:br>
              <a:rPr lang="cs-CZ" sz="2000" dirty="0" smtClean="0">
                <a:solidFill>
                  <a:srgbClr val="92D050"/>
                </a:solidFill>
              </a:rPr>
            </a:br>
            <a:endParaRPr lang="cs-CZ" sz="2000" dirty="0" smtClean="0">
              <a:solidFill>
                <a:srgbClr val="92D050"/>
              </a:solidFill>
            </a:endParaRPr>
          </a:p>
          <a:p>
            <a:pPr lvl="0"/>
            <a:r>
              <a:rPr lang="cs-CZ" sz="2000" b="1" dirty="0" smtClean="0"/>
              <a:t>100 km/h </a:t>
            </a:r>
            <a:r>
              <a:rPr lang="cs-CZ" sz="2000" dirty="0" smtClean="0">
                <a:solidFill>
                  <a:srgbClr val="FFFF00"/>
                </a:solidFill>
              </a:rPr>
              <a:t>- žluté světlo </a:t>
            </a:r>
            <a:r>
              <a:rPr lang="cs-CZ" sz="2000" dirty="0" smtClean="0"/>
              <a:t>se </a:t>
            </a:r>
            <a:r>
              <a:rPr lang="cs-CZ" sz="2000" dirty="0" smtClean="0">
                <a:solidFill>
                  <a:srgbClr val="92D050"/>
                </a:solidFill>
              </a:rPr>
              <a:t>dvěma zelenými pruhy</a:t>
            </a:r>
            <a:r>
              <a:rPr lang="cs-CZ" sz="2000" dirty="0" smtClean="0"/>
              <a:t>, předvěst rychle </a:t>
            </a:r>
          </a:p>
          <a:p>
            <a:r>
              <a:rPr lang="cs-CZ" sz="2000" dirty="0" smtClean="0"/>
              <a:t>                    blikající </a:t>
            </a:r>
            <a:r>
              <a:rPr lang="cs-CZ" sz="2000" dirty="0" smtClean="0">
                <a:solidFill>
                  <a:srgbClr val="92D050"/>
                </a:solidFill>
              </a:rPr>
              <a:t>zelené světlo</a:t>
            </a:r>
            <a:r>
              <a:rPr lang="cs-CZ" sz="2000" dirty="0" smtClean="0"/>
              <a:t>.</a:t>
            </a:r>
          </a:p>
          <a:p>
            <a:endParaRPr lang="cs-CZ" sz="20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323528" y="3861048"/>
            <a:ext cx="1296144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395536" y="5733256"/>
            <a:ext cx="1296144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323528" y="4797152"/>
            <a:ext cx="1296144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-1323528"/>
            <a:ext cx="6552728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	</a:t>
            </a:r>
            <a:br>
              <a:rPr lang="cs-CZ" sz="2800" dirty="0" smtClean="0"/>
            </a:br>
            <a:endParaRPr lang="cs-CZ" sz="2800" dirty="0" smtClean="0"/>
          </a:p>
          <a:p>
            <a:pPr algn="r"/>
            <a:endParaRPr lang="cs-CZ" sz="2400" b="1" dirty="0" smtClean="0"/>
          </a:p>
          <a:p>
            <a:pPr algn="r"/>
            <a:r>
              <a:rPr lang="cs-CZ" sz="2400" b="1" dirty="0" smtClean="0"/>
              <a:t>          </a:t>
            </a:r>
            <a:r>
              <a:rPr lang="cs-CZ" sz="2800" dirty="0" smtClean="0"/>
              <a:t>		</a:t>
            </a:r>
            <a:br>
              <a:rPr lang="cs-CZ" sz="2800" dirty="0" smtClean="0"/>
            </a:br>
            <a:endParaRPr lang="cs-CZ" sz="2800" dirty="0" smtClean="0"/>
          </a:p>
          <a:p>
            <a:pPr algn="r"/>
            <a:endParaRPr lang="cs-CZ" sz="2800" dirty="0" smtClean="0"/>
          </a:p>
          <a:p>
            <a:pPr algn="r"/>
            <a:endParaRPr lang="cs-CZ" sz="2800" dirty="0" smtClean="0"/>
          </a:p>
          <a:p>
            <a:r>
              <a:rPr lang="cs-CZ" sz="3200" b="1" dirty="0" smtClean="0">
                <a:hlinkClick r:id="rId2" action="ppaction://hlinksldjump"/>
              </a:rPr>
              <a:t>6. </a:t>
            </a:r>
            <a:r>
              <a:rPr lang="cs-CZ" sz="4400" b="1" dirty="0" smtClean="0">
                <a:hlinkClick r:id="rId2" action="ppaction://hlinksldjump"/>
              </a:rPr>
              <a:t>OPAKOVANÁ</a:t>
            </a:r>
            <a:r>
              <a:rPr lang="cs-CZ" sz="3200" b="1" dirty="0" smtClean="0">
                <a:hlinkClick r:id="rId2" action="ppaction://hlinksldjump"/>
              </a:rPr>
              <a:t> NÁVĚST</a:t>
            </a:r>
            <a:r>
              <a:rPr lang="cs-CZ" sz="2800" dirty="0" smtClean="0"/>
              <a:t>	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212976"/>
            <a:ext cx="2736304" cy="1624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šipka 10"/>
          <p:cNvCxnSpPr/>
          <p:nvPr/>
        </p:nvCxnSpPr>
        <p:spPr>
          <a:xfrm>
            <a:off x="2267744" y="2564904"/>
            <a:ext cx="936104" cy="7200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83529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Používá se v místech, kde jsou návěstidla za sebou blíž, než je zábrzdná vzdálenost. </a:t>
            </a:r>
          </a:p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Je nutné signalizovat červenou nebo sníženou rychlost již dvě návěstidla předem, je tvořena z původní návěsti a přidáním bílého světla.</a:t>
            </a:r>
          </a:p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</a:t>
            </a:r>
            <a:r>
              <a:rPr lang="cs-CZ" sz="1600" dirty="0" smtClean="0"/>
              <a:t>(Například před návěstí "stůj" vlak projede návěst "výstraha", ovšem až druhé návěstidlo za ní ukazuje "stůj". Na prvním pak svítí návěst Opakování návěsti výstraha tvořená žlutým a bílým světlem. Tato návěst informuje strojvůdce, že na příštím návěstidle svítí červená a navíc, že toto návěstidlo je blíž, než je zábrzdná vzdálenost. Další příklad: dvě žlutá a mezi nimi bílé světlo tvoří návěst "rychlost 40 km/h a opakování návěsti výstraha" a značí, že vlak musí toto návěstidlo projet čtyřicítkou a v menší než zábrzdné vzdálenosti bude svítit červená.)</a:t>
            </a:r>
          </a:p>
          <a:p>
            <a:pPr algn="ctr"/>
            <a:endParaRPr lang="cs-CZ" sz="1600" dirty="0" smtClean="0"/>
          </a:p>
          <a:p>
            <a:pPr algn="ctr"/>
            <a:endParaRPr lang="cs-CZ" sz="1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1196752"/>
            <a:ext cx="8316416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hlinkClick r:id="rId2" action="ppaction://hlinksldjump"/>
              </a:rPr>
              <a:t>7. </a:t>
            </a:r>
            <a:r>
              <a:rPr lang="cs-CZ" sz="4400" b="1" dirty="0" smtClean="0">
                <a:hlinkClick r:id="rId2" action="ppaction://hlinksldjump"/>
              </a:rPr>
              <a:t>PŘIVOLÁVACÍ</a:t>
            </a:r>
            <a:r>
              <a:rPr lang="cs-CZ" sz="2400" b="1" dirty="0" smtClean="0">
                <a:hlinkClick r:id="rId2" action="ppaction://hlinksldjump"/>
              </a:rPr>
              <a:t> </a:t>
            </a:r>
            <a:r>
              <a:rPr lang="cs-CZ" sz="3200" b="1" dirty="0" smtClean="0">
                <a:hlinkClick r:id="rId2" action="ppaction://hlinksldjump"/>
              </a:rPr>
              <a:t>NÁVĚST</a:t>
            </a:r>
            <a:r>
              <a:rPr lang="cs-CZ" sz="2400" b="1" dirty="0" smtClean="0">
                <a:hlinkClick r:id="rId2" action="ppaction://hlinksldjump"/>
              </a:rPr>
              <a:t> </a:t>
            </a:r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	</a:t>
            </a:r>
            <a:endParaRPr lang="cs-CZ" sz="2400" dirty="0" smtClean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708920"/>
            <a:ext cx="2880320" cy="2050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šipka 9"/>
          <p:cNvCxnSpPr/>
          <p:nvPr/>
        </p:nvCxnSpPr>
        <p:spPr>
          <a:xfrm>
            <a:off x="2267744" y="2060848"/>
            <a:ext cx="864096" cy="6480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340768"/>
            <a:ext cx="882047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 případě, že </a:t>
            </a:r>
            <a:r>
              <a:rPr lang="cs-CZ" sz="2400" b="1" dirty="0" smtClean="0"/>
              <a:t>nefunguje automatické zabezpečovací </a:t>
            </a:r>
            <a:r>
              <a:rPr lang="cs-CZ" sz="2400" dirty="0" smtClean="0"/>
              <a:t>zařízení na trati, je možno </a:t>
            </a:r>
            <a:r>
              <a:rPr lang="cs-CZ" sz="2400" b="1" dirty="0" smtClean="0"/>
              <a:t>povolit jízdu vlaku na tuto návěst</a:t>
            </a:r>
            <a:r>
              <a:rPr lang="cs-CZ" sz="2400" dirty="0" smtClean="0"/>
              <a:t>, má podobu bílého blikajícího světla nebo bílého blikajícího světla a nepřerušovaného červeného světla. 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Povoluje jízdu vlaku pouze takovou rychlostí, aby byl </a:t>
            </a:r>
            <a:r>
              <a:rPr lang="cs-CZ" sz="2400" b="1" dirty="0" smtClean="0"/>
              <a:t>schopen bezpečně zastavit na vzdálenosti, na kterou je vidět.</a:t>
            </a:r>
          </a:p>
          <a:p>
            <a:endParaRPr lang="cs-CZ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60648"/>
            <a:ext cx="504056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	</a:t>
            </a:r>
            <a:endParaRPr lang="cs-CZ" sz="2400" dirty="0" smtClean="0"/>
          </a:p>
          <a:p>
            <a:pPr marL="342900" indent="-342900" algn="r"/>
            <a:r>
              <a:rPr lang="cs-CZ" sz="2400" b="1" dirty="0" smtClean="0">
                <a:hlinkClick r:id="rId2" action="ppaction://hlinksldjump"/>
              </a:rPr>
              <a:t> </a:t>
            </a:r>
            <a:r>
              <a:rPr lang="cs-CZ" sz="3200" b="1" dirty="0" smtClean="0">
                <a:hlinkClick r:id="rId2" action="ppaction://hlinksldjump"/>
              </a:rPr>
              <a:t>8. POSUN </a:t>
            </a:r>
            <a:r>
              <a:rPr lang="cs-CZ" sz="4400" b="1" dirty="0" smtClean="0">
                <a:hlinkClick r:id="rId2" action="ppaction://hlinksldjump"/>
              </a:rPr>
              <a:t>DOVOLEN</a:t>
            </a:r>
            <a:endParaRPr lang="cs-CZ" sz="4400" b="1" dirty="0" smtClean="0"/>
          </a:p>
          <a:p>
            <a:pPr marL="342900" indent="-342900"/>
            <a:r>
              <a:rPr lang="cs-CZ" sz="2400" dirty="0" smtClean="0"/>
              <a:t>	</a:t>
            </a:r>
          </a:p>
          <a:p>
            <a:pPr marL="342900" indent="-342900"/>
            <a:endParaRPr lang="cs-CZ" sz="2400" dirty="0" smtClean="0"/>
          </a:p>
          <a:p>
            <a:pPr marL="342900" indent="-342900"/>
            <a:endParaRPr lang="cs-CZ" sz="2400" dirty="0" smtClean="0"/>
          </a:p>
          <a:p>
            <a:pPr marL="342900" indent="-342900"/>
            <a:r>
              <a:rPr lang="cs-CZ" sz="2400" dirty="0" smtClean="0"/>
              <a:t>	</a:t>
            </a:r>
          </a:p>
          <a:p>
            <a:pPr marL="342900" indent="-342900"/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708920"/>
            <a:ext cx="230448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šipka 10"/>
          <p:cNvCxnSpPr/>
          <p:nvPr/>
        </p:nvCxnSpPr>
        <p:spPr>
          <a:xfrm>
            <a:off x="1835696" y="2276872"/>
            <a:ext cx="648072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12776"/>
            <a:ext cx="7488832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Je vytvořena pro posunové díly, které </a:t>
            </a:r>
            <a:r>
              <a:rPr lang="cs-CZ" sz="2800" b="1" dirty="0" smtClean="0"/>
              <a:t>nemohou projet na návěst </a:t>
            </a:r>
          </a:p>
          <a:p>
            <a:pPr algn="ctr"/>
            <a:r>
              <a:rPr lang="cs-CZ" sz="2800" b="1" dirty="0" smtClean="0"/>
              <a:t>"volno</a:t>
            </a:r>
            <a:r>
              <a:rPr lang="cs-CZ" sz="2800" dirty="0" smtClean="0"/>
              <a:t>“. 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Tvoří ji  bílé světlo, na hlavních návěstidlech někdy </a:t>
            </a:r>
            <a:r>
              <a:rPr lang="cs-CZ" sz="2800" b="1" dirty="0" smtClean="0"/>
              <a:t>i bílého </a:t>
            </a:r>
            <a:r>
              <a:rPr lang="cs-CZ" sz="2800" dirty="0" smtClean="0"/>
              <a:t>a </a:t>
            </a:r>
            <a:r>
              <a:rPr lang="cs-CZ" sz="2800" b="1" dirty="0" smtClean="0">
                <a:solidFill>
                  <a:schemeClr val="accent1"/>
                </a:solidFill>
              </a:rPr>
              <a:t>červeného světla. </a:t>
            </a:r>
          </a:p>
          <a:p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-891480"/>
            <a:ext cx="6696744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	</a:t>
            </a:r>
            <a:endParaRPr lang="cs-CZ" sz="2400" dirty="0" smtClean="0"/>
          </a:p>
          <a:p>
            <a:pPr marL="342900" indent="-342900"/>
            <a:r>
              <a:rPr lang="cs-CZ" sz="2400" dirty="0" smtClean="0"/>
              <a:t>	</a:t>
            </a:r>
          </a:p>
          <a:p>
            <a:pPr marL="342900" indent="-342900"/>
            <a:endParaRPr lang="cs-CZ" sz="2400" dirty="0" smtClean="0"/>
          </a:p>
          <a:p>
            <a:pPr marL="342900" indent="-342900"/>
            <a:endParaRPr lang="cs-CZ" sz="2400" dirty="0" smtClean="0"/>
          </a:p>
          <a:p>
            <a:pPr marL="342900" indent="-342900"/>
            <a:r>
              <a:rPr lang="cs-CZ" sz="2400" dirty="0" smtClean="0"/>
              <a:t>	</a:t>
            </a:r>
          </a:p>
          <a:p>
            <a:pPr marL="342900" indent="-342900" algn="ctr"/>
            <a:r>
              <a:rPr lang="cs-CZ" sz="3200" b="1" dirty="0" smtClean="0">
                <a:hlinkClick r:id="rId2" action="ppaction://hlinksldjump"/>
              </a:rPr>
              <a:t>9.	POSUN </a:t>
            </a:r>
            <a:r>
              <a:rPr lang="cs-CZ" sz="4000" b="1" dirty="0" smtClean="0">
                <a:hlinkClick r:id="rId2" action="ppaction://hlinksldjump"/>
              </a:rPr>
              <a:t>ZAKÁZÁN </a:t>
            </a:r>
            <a:r>
              <a:rPr lang="cs-CZ" sz="3200" b="1" dirty="0" smtClean="0">
                <a:hlinkClick r:id="rId2" action="ppaction://hlinksldjump"/>
              </a:rPr>
              <a:t>  </a:t>
            </a:r>
            <a:r>
              <a:rPr lang="cs-CZ" sz="3200" dirty="0" smtClean="0"/>
              <a:t>		</a:t>
            </a:r>
            <a:endParaRPr lang="cs-CZ" sz="32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996952"/>
            <a:ext cx="324036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2" name="Přímá spojovací šipka 31"/>
          <p:cNvCxnSpPr/>
          <p:nvPr/>
        </p:nvCxnSpPr>
        <p:spPr>
          <a:xfrm>
            <a:off x="1835696" y="2420888"/>
            <a:ext cx="648072" cy="576064"/>
          </a:xfrm>
          <a:prstGeom prst="straightConnector1">
            <a:avLst/>
          </a:prstGeom>
          <a:ln w="38100">
            <a:solidFill>
              <a:schemeClr val="accent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484784"/>
            <a:ext cx="846043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Objevuje se na seřaďovacích návěstidlech, sestávající z </a:t>
            </a:r>
            <a:r>
              <a:rPr lang="cs-CZ" sz="2800" b="1" dirty="0" smtClean="0">
                <a:solidFill>
                  <a:schemeClr val="accent5"/>
                </a:solidFill>
              </a:rPr>
              <a:t>modrého </a:t>
            </a:r>
          </a:p>
          <a:p>
            <a:pPr algn="ctr"/>
            <a:r>
              <a:rPr lang="cs-CZ" sz="2800" b="1" dirty="0" smtClean="0">
                <a:solidFill>
                  <a:schemeClr val="accent5"/>
                </a:solidFill>
              </a:rPr>
              <a:t>světla. 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Na hlavních návěstidlech se ke stejnému účelu používá </a:t>
            </a:r>
            <a:r>
              <a:rPr lang="cs-CZ" sz="2800" b="1" dirty="0" smtClean="0"/>
              <a:t>návěst "stůj"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koroptew.webz.cz/usps.gif"/>
          <p:cNvPicPr>
            <a:picLocks noChangeAspect="1" noChangeArrowheads="1"/>
          </p:cNvPicPr>
          <p:nvPr/>
        </p:nvPicPr>
        <p:blipFill>
          <a:blip r:embed="rId2" r:link="rId3" cstate="print"/>
          <a:srcRect/>
          <a:stretch>
            <a:fillRect/>
          </a:stretch>
        </p:blipFill>
        <p:spPr bwMode="auto">
          <a:xfrm>
            <a:off x="697463" y="1484784"/>
            <a:ext cx="7690961" cy="404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827584" y="476672"/>
            <a:ext cx="72042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USPOŘÁDÁNÍ NÁVĚSTIDEL V ŽELEZNIČNÍ STANICI</a:t>
            </a:r>
            <a:endParaRPr lang="cs-CZ" sz="2400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r>
              <a:rPr lang="cs-CZ" dirty="0" smtClean="0"/>
              <a:t>.	Vyjmenuj základní světelné návěsti?</a:t>
            </a:r>
            <a:endParaRPr lang="cs-CZ" dirty="0" smtClean="0"/>
          </a:p>
          <a:p>
            <a:r>
              <a:rPr lang="cs-CZ" dirty="0" smtClean="0"/>
              <a:t>2.	</a:t>
            </a:r>
            <a:r>
              <a:rPr lang="cs-CZ" dirty="0" smtClean="0"/>
              <a:t>Popiš návěsti úplného návěstidla?</a:t>
            </a:r>
            <a:endParaRPr lang="cs-CZ" dirty="0" smtClean="0"/>
          </a:p>
          <a:p>
            <a:r>
              <a:rPr lang="cs-CZ" dirty="0" smtClean="0"/>
              <a:t>3.	</a:t>
            </a:r>
            <a:r>
              <a:rPr lang="cs-CZ" dirty="0" smtClean="0"/>
              <a:t>Jaké minimální návěsti musí být na návěstidle?</a:t>
            </a:r>
            <a:endParaRPr lang="cs-CZ" dirty="0" smtClean="0"/>
          </a:p>
          <a:p>
            <a:r>
              <a:rPr lang="cs-CZ" dirty="0" smtClean="0"/>
              <a:t>4.	</a:t>
            </a:r>
            <a:r>
              <a:rPr lang="cs-CZ" dirty="0" smtClean="0"/>
              <a:t>Popiš Přivolávací návěst?</a:t>
            </a:r>
            <a:endParaRPr lang="cs-CZ" dirty="0" smtClean="0"/>
          </a:p>
          <a:p>
            <a:r>
              <a:rPr lang="cs-CZ" dirty="0" smtClean="0"/>
              <a:t>5.	</a:t>
            </a:r>
            <a:r>
              <a:rPr lang="cs-CZ" dirty="0" smtClean="0"/>
              <a:t>Jaké znáš návěsti pro posun?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344871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564904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867921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20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000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466</TotalTime>
  <Words>616</Words>
  <Application>Microsoft Office PowerPoint</Application>
  <PresentationFormat>Předvádění na obrazovce (4:3)</PresentationFormat>
  <Paragraphs>160</Paragraphs>
  <Slides>26</Slides>
  <Notes>0</Notes>
  <HiddenSlides>10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Talent</vt:lpstr>
      <vt:lpstr>Prezentace aplikace PowerPoint</vt:lpstr>
      <vt:lpstr>Anotace:</vt:lpstr>
      <vt:lpstr>VÝZNAM SVĚTELNÝCH NÁVĚSTÍ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 SVĚTELNÝCH NÁVĚSTÍ</dc:title>
  <dc:creator>Verunka</dc:creator>
  <cp:lastModifiedBy>skola</cp:lastModifiedBy>
  <cp:revision>5</cp:revision>
  <dcterms:created xsi:type="dcterms:W3CDTF">2013-09-06T16:40:19Z</dcterms:created>
  <dcterms:modified xsi:type="dcterms:W3CDTF">2013-10-30T11:12:43Z</dcterms:modified>
</cp:coreProperties>
</file>