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73" r:id="rId3"/>
    <p:sldId id="256" r:id="rId4"/>
    <p:sldId id="257" r:id="rId5"/>
    <p:sldId id="258" r:id="rId6"/>
    <p:sldId id="271" r:id="rId7"/>
    <p:sldId id="262" r:id="rId8"/>
    <p:sldId id="261" r:id="rId9"/>
    <p:sldId id="264" r:id="rId10"/>
    <p:sldId id="263" r:id="rId11"/>
    <p:sldId id="259" r:id="rId12"/>
    <p:sldId id="265" r:id="rId13"/>
    <p:sldId id="267" r:id="rId14"/>
    <p:sldId id="268" r:id="rId15"/>
    <p:sldId id="269" r:id="rId16"/>
    <p:sldId id="270" r:id="rId17"/>
    <p:sldId id="260" r:id="rId18"/>
    <p:sldId id="274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Verunka" initials="V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7D3B3283-4C24-40AC-917D-B4533741C74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4AE3DAA-337E-4360-9C4B-C0BAD8C6C8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7D3B3283-4C24-40AC-917D-B4533741C74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E3DAA-337E-4360-9C4B-C0BAD8C6C8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7D3B3283-4C24-40AC-917D-B4533741C74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4AE3DAA-337E-4360-9C4B-C0BAD8C6C8F9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D3B3283-4C24-40AC-917D-B4533741C74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4AE3DAA-337E-4360-9C4B-C0BAD8C6C8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7D3B3283-4C24-40AC-917D-B4533741C74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4AE3DAA-337E-4360-9C4B-C0BAD8C6C8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B3283-4C24-40AC-917D-B4533741C74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E3DAA-337E-4360-9C4B-C0BAD8C6C8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D3B3283-4C24-40AC-917D-B4533741C74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4AE3DAA-337E-4360-9C4B-C0BAD8C6C8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7D3B3283-4C24-40AC-917D-B4533741C74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4AE3DAA-337E-4360-9C4B-C0BAD8C6C8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7D3B3283-4C24-40AC-917D-B4533741C74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4AE3DAA-337E-4360-9C4B-C0BAD8C6C8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B3283-4C24-40AC-917D-B4533741C74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E3DAA-337E-4360-9C4B-C0BAD8C6C8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B3283-4C24-40AC-917D-B4533741C74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E3DAA-337E-4360-9C4B-C0BAD8C6C8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7D3B3283-4C24-40AC-917D-B4533741C747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4AE3DAA-337E-4360-9C4B-C0BAD8C6C8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../Prezentace7.pptx" TargetMode="External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1292825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VY_32_INOVACE_13_A_18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železniční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dopravní dokumentace v ŽD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Listopad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46460019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ročník studijního oboru Provoz a ekonomika dopravy, předmětu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Doprava a přeprava,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internetu. 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505127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7016" y="2852936"/>
            <a:ext cx="8856984" cy="1470025"/>
          </a:xfrm>
        </p:spPr>
        <p:txBody>
          <a:bodyPr>
            <a:noAutofit/>
          </a:bodyPr>
          <a:lstStyle/>
          <a:p>
            <a:pPr algn="l"/>
            <a:r>
              <a:rPr lang="cs-CZ" b="1" dirty="0" smtClean="0"/>
              <a:t>     ZÁKLADNÍ DOPRAVNÍ   </a:t>
            </a:r>
            <a:br>
              <a:rPr lang="cs-CZ" b="1" dirty="0" smtClean="0"/>
            </a:br>
            <a:r>
              <a:rPr lang="cs-CZ" b="1" dirty="0" smtClean="0"/>
              <a:t>        DOKUMENTACE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7704856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x-none" sz="2000" b="1"/>
              <a:t>Technologie činnosti železničních stanic je složitá, </a:t>
            </a:r>
            <a:r>
              <a:rPr lang="x-none" sz="2000"/>
              <a:t>a proto se </a:t>
            </a:r>
            <a:r>
              <a:rPr lang="x-none" sz="2000" b="1"/>
              <a:t>neobejde</a:t>
            </a:r>
            <a:r>
              <a:rPr lang="x-none" sz="2000"/>
              <a:t> bez celé řady </a:t>
            </a:r>
            <a:r>
              <a:rPr lang="x-none" sz="2000" b="1"/>
              <a:t>základních dokumentů</a:t>
            </a:r>
            <a:r>
              <a:rPr lang="x-none" sz="2000"/>
              <a:t>, které její tvorbu umožňují</a:t>
            </a:r>
            <a:r>
              <a:rPr lang="x-none" sz="2000" smtClean="0"/>
              <a:t>.</a:t>
            </a:r>
            <a:endParaRPr lang="cs-CZ" sz="2000" dirty="0" smtClean="0"/>
          </a:p>
          <a:p>
            <a:endParaRPr lang="cs-CZ" sz="2000" dirty="0"/>
          </a:p>
          <a:p>
            <a:r>
              <a:rPr lang="x-none" sz="2000" b="1"/>
              <a:t>Základní obsazení stanice </a:t>
            </a:r>
            <a:r>
              <a:rPr lang="x-none" sz="2000"/>
              <a:t>může být, </a:t>
            </a:r>
            <a:r>
              <a:rPr lang="x-none" sz="2000" b="1"/>
              <a:t>podle rozsahu </a:t>
            </a:r>
            <a:r>
              <a:rPr lang="x-none" sz="2000"/>
              <a:t>vykonávaných prací, rozšířeno o náměstky přednosty stanice, hlavní inženýry, dozorčí, a </a:t>
            </a:r>
            <a:r>
              <a:rPr lang="x-none" sz="2000" b="1"/>
              <a:t>po stránce operativního řízení dopravy</a:t>
            </a:r>
            <a:r>
              <a:rPr lang="x-none" sz="2000"/>
              <a:t> o staniční dispečery nebo dozorčí provozu. V seřaďovacích stanicích pak ještě o nádražní, vedoucí posunu jednotlivých posunovacích čet a další zaměstnance podílející se na výkonu posunovacích prací</a:t>
            </a:r>
            <a:r>
              <a:rPr lang="x-none" sz="2000" smtClean="0"/>
              <a:t>.</a:t>
            </a:r>
            <a:endParaRPr lang="cs-CZ" sz="2000" dirty="0" smtClean="0"/>
          </a:p>
          <a:p>
            <a:endParaRPr lang="cs-CZ" sz="2000" dirty="0"/>
          </a:p>
          <a:p>
            <a:r>
              <a:rPr lang="x-none" sz="2000"/>
              <a:t>V poslední době je povoleno, aby skupina železničních stanic byla podřízena jedinému přednostovi stanice v určeném obvodu přilehlého úseku trati. Podřízené stanice jsou pak po </a:t>
            </a:r>
            <a:r>
              <a:rPr lang="x-none" sz="2000" smtClean="0"/>
              <a:t>stránce </a:t>
            </a:r>
            <a:r>
              <a:rPr lang="x-none" sz="2000"/>
              <a:t>řízení, na úrovni výhyben.</a:t>
            </a:r>
            <a:endParaRPr lang="cs-CZ" sz="2000" dirty="0"/>
          </a:p>
          <a:p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179512" y="908720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323528" y="1124744"/>
            <a:ext cx="36004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Elipsa 28"/>
          <p:cNvSpPr/>
          <p:nvPr/>
        </p:nvSpPr>
        <p:spPr>
          <a:xfrm>
            <a:off x="251520" y="2132856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251520" y="4437112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ovací čára 30"/>
          <p:cNvCxnSpPr/>
          <p:nvPr/>
        </p:nvCxnSpPr>
        <p:spPr>
          <a:xfrm>
            <a:off x="395536" y="2276872"/>
            <a:ext cx="36004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395536" y="4653136"/>
            <a:ext cx="36004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04664"/>
            <a:ext cx="8939336" cy="1399032"/>
          </a:xfrm>
        </p:spPr>
        <p:txBody>
          <a:bodyPr>
            <a:normAutofit fontScale="90000"/>
          </a:bodyPr>
          <a:lstStyle/>
          <a:p>
            <a:r>
              <a:rPr lang="x-none" b="1" smtClean="0"/>
              <a:t>Základní dopravní dokumentace: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1680" y="2636912"/>
            <a:ext cx="8676456" cy="5229200"/>
          </a:xfrm>
        </p:spPr>
        <p:txBody>
          <a:bodyPr>
            <a:normAutofit fontScale="92500" lnSpcReduction="10000"/>
            <a:scene3d>
              <a:camera prst="orthographicFront"/>
              <a:lightRig rig="balanced" dir="t">
                <a:rot lat="0" lon="0" rev="2100000"/>
              </a:lightRig>
            </a:scene3d>
            <a:sp3d extrusionH="57150" contourW="12700" prstMaterial="metal">
              <a:bevelT w="38100" h="25400"/>
              <a:contourClr>
                <a:schemeClr val="tx1"/>
              </a:contourClr>
            </a:sp3d>
          </a:bodyPr>
          <a:lstStyle/>
          <a:p>
            <a:pPr marL="806958" lvl="0" indent="-742950">
              <a:buNone/>
            </a:pPr>
            <a:r>
              <a:rPr lang="cs-CZ" sz="6000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2" action="ppaction://hlinksldjump"/>
              </a:rPr>
              <a:t>a) </a:t>
            </a:r>
            <a:r>
              <a:rPr lang="x-none" sz="60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2" action="ppaction://hlinksldjump"/>
              </a:rPr>
              <a:t>Staniční řád</a:t>
            </a:r>
            <a:endParaRPr lang="cs-CZ" sz="6000" dirty="0" smtClean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marL="806958" lvl="0" indent="-742950">
              <a:buNone/>
            </a:pPr>
            <a:r>
              <a:rPr lang="x-none" sz="60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	</a:t>
            </a:r>
            <a:endParaRPr lang="cs-CZ" sz="6000" dirty="0" smtClean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marL="806958" lvl="0" indent="-742950">
              <a:buNone/>
            </a:pPr>
            <a:r>
              <a:rPr lang="x-none" sz="35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	</a:t>
            </a:r>
            <a:endParaRPr lang="cs-CZ" sz="3500" u="sng" dirty="0" smtClean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lvl="0">
              <a:buNone/>
            </a:pPr>
            <a:r>
              <a:rPr lang="x-none" sz="35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	</a:t>
            </a:r>
            <a:endParaRPr lang="cs-CZ" sz="3500" dirty="0" smtClean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lvl="0">
              <a:buNone/>
            </a:pPr>
            <a:endParaRPr lang="cs-CZ" sz="3500" dirty="0" smtClean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lvl="0">
              <a:buNone/>
            </a:pPr>
            <a:r>
              <a:rPr lang="x-none" sz="35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	</a:t>
            </a:r>
            <a:endParaRPr lang="cs-CZ" sz="3500" dirty="0" smtClean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None/>
            </a:pPr>
            <a:r>
              <a:rPr lang="x-none" sz="36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	</a:t>
            </a:r>
            <a:endParaRPr lang="cs-CZ" sz="3600" dirty="0" smtClean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None/>
            </a:pPr>
            <a:r>
              <a:rPr lang="x-none" sz="3600" smtClean="0">
                <a:ln w="50800"/>
                <a:solidFill>
                  <a:schemeClr val="bg1">
                    <a:shade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</a:t>
            </a:r>
            <a:endParaRPr lang="cs-CZ" sz="3600" dirty="0">
              <a:ln w="50800"/>
              <a:solidFill>
                <a:schemeClr val="bg1">
                  <a:shade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475656" y="3501008"/>
            <a:ext cx="604867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620688"/>
            <a:ext cx="741682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FF6699"/>
              </a:buClr>
              <a:buFont typeface="Wingdings" pitchFamily="2" charset="2"/>
              <a:buChar char="q"/>
            </a:pPr>
            <a:r>
              <a:rPr lang="cs-CZ" dirty="0" smtClean="0"/>
              <a:t>  </a:t>
            </a:r>
            <a:r>
              <a:rPr lang="cs-CZ" sz="2400" dirty="0" smtClean="0"/>
              <a:t>zpracovává se pro každou dopravnu s kolejovým rozvětvením vyjma odboček</a:t>
            </a:r>
          </a:p>
          <a:p>
            <a:pPr>
              <a:buClr>
                <a:srgbClr val="FF6699"/>
              </a:buCl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Clr>
                <a:srgbClr val="FF6699"/>
              </a:buClr>
              <a:buFont typeface="Wingdings" pitchFamily="2" charset="2"/>
              <a:buChar char="q"/>
            </a:pPr>
            <a:r>
              <a:rPr lang="cs-CZ" sz="2400" dirty="0" smtClean="0"/>
              <a:t> dle opatření ředitele obchodně provozního ředitelství v určených stanicích i pro jednotlivá nádraží a obvody</a:t>
            </a:r>
          </a:p>
          <a:p>
            <a:pPr>
              <a:buClr>
                <a:srgbClr val="FF6699"/>
              </a:buCl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Clr>
                <a:srgbClr val="FF6699"/>
              </a:buClr>
              <a:buFont typeface="Wingdings" pitchFamily="2" charset="2"/>
              <a:buChar char="q"/>
            </a:pPr>
            <a:r>
              <a:rPr lang="cs-CZ" sz="2400" dirty="0" smtClean="0"/>
              <a:t> je souhrnem údajů, pokynů a nařízení místního významu v souladu a v návaznosti na technické normy a předpisy</a:t>
            </a:r>
          </a:p>
          <a:p>
            <a:pPr>
              <a:buClr>
                <a:srgbClr val="FF6699"/>
              </a:buCl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Clr>
                <a:srgbClr val="FF6699"/>
              </a:buClr>
              <a:buFont typeface="Wingdings" pitchFamily="2" charset="2"/>
              <a:buChar char="q"/>
            </a:pPr>
            <a:r>
              <a:rPr lang="cs-CZ" sz="2400" dirty="0" smtClean="0"/>
              <a:t> jeho znalost musí potvrdit všichni zaměstnanci zúčastnění na provozu podpisem</a:t>
            </a:r>
          </a:p>
          <a:p>
            <a:pPr>
              <a:buClr>
                <a:srgbClr val="FF6699"/>
              </a:buClr>
            </a:pPr>
            <a:endParaRPr lang="cs-CZ" sz="2400" dirty="0" smtClean="0"/>
          </a:p>
          <a:p>
            <a:pPr>
              <a:buClr>
                <a:srgbClr val="FF6699"/>
              </a:buClr>
              <a:buFont typeface="Wingdings" pitchFamily="2" charset="2"/>
              <a:buChar char="q"/>
            </a:pPr>
            <a:r>
              <a:rPr lang="cs-CZ" sz="2400" dirty="0" smtClean="0"/>
              <a:t> upravuje podmínky pro výkon dopravní služby</a:t>
            </a:r>
            <a:endParaRPr lang="cs-CZ" sz="2400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2492896"/>
            <a:ext cx="595066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2" action="ppaction://hlinksldjump"/>
              </a:rPr>
              <a:t>b) </a:t>
            </a:r>
            <a:r>
              <a:rPr lang="x-none" sz="48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2" action="ppaction://hlinksldjump"/>
              </a:rPr>
              <a:t>Obsluhovací řád</a:t>
            </a:r>
            <a:endParaRPr lang="cs-CZ" sz="4800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1043608" y="3284984"/>
            <a:ext cx="648072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844824"/>
            <a:ext cx="732656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Clr>
                <a:srgbClr val="FF3399"/>
              </a:buClr>
              <a:buFont typeface="Wingdings" pitchFamily="2" charset="2"/>
              <a:buChar char="q"/>
            </a:pPr>
            <a:r>
              <a:rPr lang="cs-CZ" sz="2800" dirty="0" smtClean="0"/>
              <a:t> </a:t>
            </a:r>
            <a:r>
              <a:rPr lang="x-none" sz="3200" smtClean="0"/>
              <a:t>zpracovává se pro každou </a:t>
            </a:r>
            <a:r>
              <a:rPr lang="x-none" sz="3200" b="1" smtClean="0"/>
              <a:t>odbočku, nákladiště, hradlo, hlásku, závorářské stanoviště na širé trati, kolejovou křižovatku, kolejovou splítku a pracovní koleje</a:t>
            </a:r>
            <a:endParaRPr lang="cs-CZ" sz="3200" b="1" dirty="0" smtClean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2276872"/>
            <a:ext cx="6647974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4800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2" action="ppaction://hlinksldjump"/>
              </a:rPr>
              <a:t>c) </a:t>
            </a:r>
            <a:r>
              <a:rPr lang="x-none" sz="48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2" action="ppaction://hlinksldjump"/>
              </a:rPr>
              <a:t>Prováděcí nařízení</a:t>
            </a:r>
            <a:r>
              <a:rPr lang="x-none" sz="44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2" action="ppaction://hlinksldjump"/>
              </a:rPr>
              <a:t>	</a:t>
            </a:r>
            <a:endParaRPr lang="cs-CZ" sz="4400" dirty="0" smtClean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827584" y="3068960"/>
            <a:ext cx="72008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664" y="2204864"/>
            <a:ext cx="624644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Clr>
                <a:srgbClr val="FF6699"/>
              </a:buClr>
              <a:buFont typeface="Wingdings" pitchFamily="2" charset="2"/>
              <a:buChar char="q"/>
            </a:pPr>
            <a:r>
              <a:rPr lang="cs-CZ" sz="2800" dirty="0" smtClean="0"/>
              <a:t> </a:t>
            </a:r>
            <a:r>
              <a:rPr lang="x-none" sz="3200" smtClean="0"/>
              <a:t>zpracovává se pro každou </a:t>
            </a:r>
            <a:r>
              <a:rPr lang="x-none" sz="3200" b="1" smtClean="0"/>
              <a:t>traťprovozovanou</a:t>
            </a:r>
            <a:r>
              <a:rPr lang="x-none" sz="3200" smtClean="0"/>
              <a:t> </a:t>
            </a:r>
            <a:r>
              <a:rPr lang="x-none" sz="3200" b="1" smtClean="0"/>
              <a:t>podle předpisu </a:t>
            </a:r>
            <a:r>
              <a:rPr lang="x-none" sz="3200" smtClean="0"/>
              <a:t>pro zjednodušené řízení drážní dopravy</a:t>
            </a:r>
            <a:endParaRPr lang="cs-CZ" sz="3200" dirty="0" smtClean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132856"/>
            <a:ext cx="921573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cs-CZ" sz="5400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2" action="ppaction://hlinksldjump"/>
              </a:rPr>
              <a:t>d) </a:t>
            </a:r>
            <a:r>
              <a:rPr lang="x-none" sz="54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2" action="ppaction://hlinksldjump"/>
              </a:rPr>
              <a:t>Přípojový provozní řád</a:t>
            </a:r>
            <a:endParaRPr lang="cs-CZ" sz="5400" dirty="0" smtClean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None/>
            </a:pPr>
            <a:r>
              <a:rPr lang="x-none" sz="32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	</a:t>
            </a:r>
            <a:endParaRPr lang="cs-CZ" sz="3200" dirty="0" smtClean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None/>
            </a:pPr>
            <a:endParaRPr lang="cs-CZ" sz="3200" dirty="0" smtClean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hlinkClick r:id="rId3" action="ppaction://hlinkpres?slideindex=1&amp;slidetitle="/>
            </a:endParaRPr>
          </a:p>
          <a:p>
            <a:pPr>
              <a:buNone/>
            </a:pPr>
            <a:r>
              <a:rPr lang="x-none" sz="32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	</a:t>
            </a:r>
            <a:endParaRPr lang="cs-CZ" sz="3200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51520" y="2996952"/>
            <a:ext cx="864096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1844824"/>
            <a:ext cx="6462464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Clr>
                <a:srgbClr val="FF6699"/>
              </a:buClr>
              <a:buFont typeface="Wingdings" pitchFamily="2" charset="2"/>
              <a:buChar char="q"/>
            </a:pPr>
            <a:r>
              <a:rPr lang="cs-CZ" sz="3200" dirty="0" smtClean="0"/>
              <a:t> </a:t>
            </a:r>
            <a:r>
              <a:rPr lang="x-none" sz="3200" smtClean="0"/>
              <a:t>zpracovává se pro každou </a:t>
            </a:r>
            <a:r>
              <a:rPr lang="x-none" sz="3200" b="1" smtClean="0"/>
              <a:t>vlečku</a:t>
            </a:r>
            <a:r>
              <a:rPr lang="x-none" sz="3200" smtClean="0"/>
              <a:t>, kde jsou ČD provozovatelem dráhy nebo drážní dopravy</a:t>
            </a:r>
            <a:endParaRPr lang="cs-CZ" sz="3200" dirty="0" smtClean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0992" y="2132856"/>
            <a:ext cx="907300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4000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2" action="ppaction://hlinksldjump"/>
              </a:rPr>
              <a:t>e) </a:t>
            </a:r>
            <a:r>
              <a:rPr lang="x-none" sz="40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2" action="ppaction://hlinksldjump"/>
              </a:rPr>
              <a:t>Traťové souhrnné technologické postupy </a:t>
            </a:r>
            <a:r>
              <a:rPr lang="cs-CZ" sz="4000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2" action="ppaction://hlinksldjump"/>
              </a:rPr>
              <a:t> </a:t>
            </a:r>
            <a:r>
              <a:rPr lang="x-none" sz="40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2" action="ppaction://hlinksldjump"/>
              </a:rPr>
              <a:t>úkonů</a:t>
            </a:r>
            <a:r>
              <a:rPr lang="x-none" sz="40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	</a:t>
            </a:r>
            <a:endParaRPr lang="cs-CZ" sz="4000" dirty="0" smtClean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algn="ctr">
              <a:buNone/>
            </a:pPr>
            <a:r>
              <a:rPr lang="x-none" sz="40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	</a:t>
            </a:r>
            <a:endParaRPr lang="cs-CZ" sz="4000" dirty="0" smtClean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251520" y="2780928"/>
            <a:ext cx="864096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čára 3"/>
          <p:cNvCxnSpPr/>
          <p:nvPr/>
        </p:nvCxnSpPr>
        <p:spPr>
          <a:xfrm>
            <a:off x="1907704" y="3429000"/>
            <a:ext cx="468052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4322" y="2636912"/>
            <a:ext cx="668003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buClr>
                <a:srgbClr val="FF6699"/>
              </a:buClr>
              <a:buFont typeface="Wingdings" pitchFamily="2" charset="2"/>
              <a:buChar char="q"/>
            </a:pPr>
            <a:r>
              <a:rPr lang="cs-CZ" sz="4000" dirty="0" smtClean="0"/>
              <a:t> </a:t>
            </a:r>
            <a:r>
              <a:rPr lang="x-none" sz="4000" smtClean="0"/>
              <a:t>příloha Staničního řadu </a:t>
            </a:r>
            <a:endParaRPr lang="cs-CZ" sz="4000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2636912"/>
            <a:ext cx="660648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4000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2" action="ppaction://hlinksldjump"/>
              </a:rPr>
              <a:t>f) </a:t>
            </a:r>
            <a:r>
              <a:rPr lang="x-none" sz="40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2" action="ppaction://hlinksldjump"/>
              </a:rPr>
              <a:t>Technologické postupy úkonů stanice</a:t>
            </a:r>
            <a:r>
              <a:rPr lang="x-none" sz="400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	</a:t>
            </a:r>
            <a:endParaRPr lang="cs-CZ" sz="4000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2555776" y="3933056"/>
            <a:ext cx="396044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403648" y="3356992"/>
            <a:ext cx="669674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2348880"/>
            <a:ext cx="712879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Clr>
                <a:srgbClr val="FF6699"/>
              </a:buClr>
              <a:buFont typeface="Wingdings" pitchFamily="2" charset="2"/>
              <a:buChar char="q"/>
            </a:pPr>
            <a:r>
              <a:rPr lang="cs-CZ" sz="3200" dirty="0" smtClean="0"/>
              <a:t> </a:t>
            </a:r>
            <a:r>
              <a:rPr lang="x-none" sz="3200" smtClean="0"/>
              <a:t>tvoří samostatnou část základní dopravní dokumentace</a:t>
            </a:r>
            <a:endParaRPr lang="cs-CZ" sz="3200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568952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n>
                  <a:solidFill>
                    <a:srgbClr val="FF6699"/>
                  </a:solidFill>
                </a:ln>
              </a:rPr>
              <a:t>P</a:t>
            </a:r>
            <a:r>
              <a:rPr lang="x-none" sz="3600" smtClean="0">
                <a:ln>
                  <a:solidFill>
                    <a:srgbClr val="FF6699"/>
                  </a:solidFill>
                </a:ln>
              </a:rPr>
              <a:t>řednosta stanice</a:t>
            </a:r>
            <a:r>
              <a:rPr lang="cs-CZ" sz="3600" dirty="0" smtClean="0">
                <a:ln>
                  <a:solidFill>
                    <a:srgbClr val="FF6699"/>
                  </a:solidFill>
                </a:ln>
              </a:rPr>
              <a:t> </a:t>
            </a:r>
            <a:r>
              <a:rPr lang="x-none" sz="2400" smtClean="0"/>
              <a:t>vypracuje </a:t>
            </a:r>
            <a:r>
              <a:rPr lang="cs-CZ" sz="2400" dirty="0" smtClean="0"/>
              <a:t>n</a:t>
            </a:r>
            <a:r>
              <a:rPr lang="x-none" sz="2400" smtClean="0"/>
              <a:t>ávrh základní dopravní dokumentace nebo jím určený zaměstnanec a předloží jej dopravnímu kontrolorovi.</a:t>
            </a:r>
            <a:endParaRPr lang="cs-CZ" sz="2400" dirty="0" smtClean="0"/>
          </a:p>
          <a:p>
            <a:endParaRPr lang="cs-CZ" sz="3600" dirty="0" smtClean="0"/>
          </a:p>
          <a:p>
            <a:endParaRPr lang="cs-CZ" dirty="0" smtClean="0"/>
          </a:p>
          <a:p>
            <a:r>
              <a:rPr lang="cs-CZ" sz="3600" dirty="0" smtClean="0">
                <a:ln>
                  <a:solidFill>
                    <a:srgbClr val="FF6699"/>
                  </a:solidFill>
                </a:ln>
              </a:rPr>
              <a:t>Ř</a:t>
            </a:r>
            <a:r>
              <a:rPr lang="x-none" sz="3600" smtClean="0">
                <a:ln>
                  <a:solidFill>
                    <a:srgbClr val="FF6699"/>
                  </a:solidFill>
                </a:ln>
              </a:rPr>
              <a:t>editel obchodně provozního ředitelství</a:t>
            </a:r>
            <a:r>
              <a:rPr lang="cs-CZ" dirty="0" smtClean="0">
                <a:ln>
                  <a:solidFill>
                    <a:srgbClr val="FF6699"/>
                  </a:solidFill>
                </a:ln>
              </a:rPr>
              <a:t> </a:t>
            </a:r>
            <a:r>
              <a:rPr lang="cs-CZ" sz="2400" dirty="0" smtClean="0"/>
              <a:t>schvaluje j</a:t>
            </a:r>
            <a:r>
              <a:rPr lang="x-none" sz="2400" smtClean="0"/>
              <a:t>ednotlivé dokumenty základní dopravní dokumentace</a:t>
            </a:r>
            <a:r>
              <a:rPr lang="cs-CZ" sz="2400" dirty="0" smtClean="0"/>
              <a:t>, </a:t>
            </a:r>
            <a:r>
              <a:rPr lang="x-none" sz="2400" smtClean="0"/>
              <a:t>avšak odpovědnost za aktuálnost dotčených dokumentů má vždy přednosta železniční stanice. </a:t>
            </a:r>
            <a:endParaRPr lang="cs-CZ" sz="2400" dirty="0" smtClean="0"/>
          </a:p>
          <a:p>
            <a:endParaRPr lang="cs-CZ" dirty="0" smtClean="0"/>
          </a:p>
          <a:p>
            <a:r>
              <a:rPr lang="x-none" sz="3600" smtClean="0">
                <a:ln>
                  <a:solidFill>
                    <a:srgbClr val="FF6699"/>
                  </a:solidFill>
                </a:ln>
              </a:rPr>
              <a:t>Odpovědnost</a:t>
            </a:r>
            <a:r>
              <a:rPr lang="x-none" smtClean="0"/>
              <a:t> </a:t>
            </a:r>
            <a:r>
              <a:rPr lang="x-none" sz="2400" smtClean="0"/>
              <a:t>za správnost dokumentu je stanovena pro každý</a:t>
            </a:r>
            <a:r>
              <a:rPr lang="cs-CZ" sz="2400" dirty="0" smtClean="0"/>
              <a:t> </a:t>
            </a:r>
            <a:r>
              <a:rPr lang="x-none" sz="2400" smtClean="0"/>
              <a:t>dokument zvlášť.</a:t>
            </a:r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</a:t>
            </a:r>
            <a:r>
              <a:rPr lang="cs-CZ" dirty="0" smtClean="0"/>
              <a:t>Vyjmenuj dokumenty v ŽD?</a:t>
            </a:r>
            <a:endParaRPr lang="cs-CZ" dirty="0" smtClean="0"/>
          </a:p>
          <a:p>
            <a:r>
              <a:rPr lang="cs-CZ" dirty="0" smtClean="0"/>
              <a:t>2.	</a:t>
            </a:r>
            <a:r>
              <a:rPr lang="cs-CZ" dirty="0" smtClean="0"/>
              <a:t>Popiš Staniční řád?</a:t>
            </a:r>
            <a:endParaRPr lang="cs-CZ" dirty="0" smtClean="0"/>
          </a:p>
          <a:p>
            <a:r>
              <a:rPr lang="cs-CZ" dirty="0" smtClean="0"/>
              <a:t>3.	</a:t>
            </a:r>
            <a:r>
              <a:rPr lang="cs-CZ" dirty="0" smtClean="0"/>
              <a:t>Popiš přílohy staničního řádu?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6349458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552" y="2564904"/>
            <a:ext cx="7115175" cy="26257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Nadatur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Pardubice: Institut Jana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Pernera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2007, ISBN 978-80-7194-983-1 (BROŽ). 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autora</a:t>
            </a: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0598776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60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FFFF"/>
      </a:hlink>
      <a:folHlink>
        <a:srgbClr val="FFFFF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242</TotalTime>
  <Words>530</Words>
  <Application>Microsoft Office PowerPoint</Application>
  <PresentationFormat>Předvádění na obrazovce (4:3)</PresentationFormat>
  <Paragraphs>76</Paragraphs>
  <Slides>19</Slides>
  <Notes>0</Notes>
  <HiddenSlides>6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Talent</vt:lpstr>
      <vt:lpstr>Prezentace aplikace PowerPoint</vt:lpstr>
      <vt:lpstr>Anotace:</vt:lpstr>
      <vt:lpstr>     ZÁKLADNÍ DOPRAVNÍ            DOKUMENTACE </vt:lpstr>
      <vt:lpstr>Prezentace aplikace PowerPoint</vt:lpstr>
      <vt:lpstr>Základní dopravní dokumentace: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DOPRAVNÍ            DOKUMENTACE</dc:title>
  <dc:creator>Verunka</dc:creator>
  <cp:lastModifiedBy>skola</cp:lastModifiedBy>
  <cp:revision>7</cp:revision>
  <dcterms:created xsi:type="dcterms:W3CDTF">2013-09-03T20:41:41Z</dcterms:created>
  <dcterms:modified xsi:type="dcterms:W3CDTF">2013-10-30T11:20:42Z</dcterms:modified>
</cp:coreProperties>
</file>