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6" r:id="rId4"/>
    <p:sldId id="257" r:id="rId5"/>
    <p:sldId id="258" r:id="rId6"/>
    <p:sldId id="262" r:id="rId7"/>
    <p:sldId id="259" r:id="rId8"/>
    <p:sldId id="263" r:id="rId9"/>
    <p:sldId id="260" r:id="rId10"/>
    <p:sldId id="264" r:id="rId11"/>
    <p:sldId id="261" r:id="rId12"/>
    <p:sldId id="266" r:id="rId13"/>
    <p:sldId id="265" r:id="rId14"/>
    <p:sldId id="269" r:id="rId15"/>
    <p:sldId id="270" r:id="rId16"/>
    <p:sldId id="271" r:id="rId17"/>
    <p:sldId id="272" r:id="rId18"/>
    <p:sldId id="273" r:id="rId19"/>
    <p:sldId id="279" r:id="rId20"/>
    <p:sldId id="274" r:id="rId21"/>
    <p:sldId id="280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34BC8B-BE1C-469B-850C-965F54BD2C55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3A285AA-6E35-4B8A-9FEB-239335CA24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BDprav%C4%8D%C3%AD" TargetMode="External"/><Relationship Id="rId2" Type="http://schemas.openxmlformats.org/officeDocument/2006/relationships/hyperlink" Target="http://cs.wikipedia.org/wiki/V%C3%BDpravk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P%C3%AD%C5%A1%C5%A5alka&amp;action=edit&amp;redlink=1" TargetMode="External"/><Relationship Id="rId5" Type="http://schemas.openxmlformats.org/officeDocument/2006/relationships/hyperlink" Target="http://cs.wikipedia.org/w/index.php?title=Sv%C3%ADtilna&amp;action=edit&amp;redlink=1" TargetMode="External"/><Relationship Id="rId4" Type="http://schemas.openxmlformats.org/officeDocument/2006/relationships/hyperlink" Target="http://cs.wikipedia.org/w/index.php?title=N%C3%A1v%C4%9Bstn%C3%AD_praporek&amp;action=edit&amp;redlink=1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strava_hl_n_krakorec_20080506.jpg" TargetMode="External"/><Relationship Id="rId2" Type="http://schemas.openxmlformats.org/officeDocument/2006/relationships/hyperlink" Target="http://cs.wikipedia.org/wiki/Soubor:Mechanick%C3%A1_p%C5%99edv%C4%9Bs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%C3%A1v%C4%9Bstidlo_Vy%C5%A1ehrad.jpg" TargetMode="External"/><Relationship Id="rId5" Type="http://schemas.openxmlformats.org/officeDocument/2006/relationships/hyperlink" Target="http://cs.wikipedia.org/wiki/Soubor:Seradovaci_navestidlo_smichov.jpg" TargetMode="External"/><Relationship Id="rId4" Type="http://schemas.openxmlformats.org/officeDocument/2006/relationships/hyperlink" Target="http://cs.wikipedia.org/wiki/Soubor:N%C3%A1v%C4%9Bstn%C3%AD_l%C3%A1vka_Bzenec_p%C5%99%C3%ADvo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690977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VY_32_INOVACE_13_A_20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Návěstidla,,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pojmy, dělení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765855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746300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988840"/>
            <a:ext cx="8062912" cy="305420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200" b="1" dirty="0" smtClean="0"/>
              <a:t>NÁVĚSTIDLA</a:t>
            </a:r>
            <a:br>
              <a:rPr lang="cs-CZ" sz="7200" b="1" dirty="0" smtClean="0"/>
            </a:br>
            <a:r>
              <a:rPr lang="cs-CZ" sz="7200" b="1" dirty="0" smtClean="0"/>
              <a:t>POJMY</a:t>
            </a:r>
            <a:br>
              <a:rPr lang="cs-CZ" sz="7200" b="1" dirty="0" smtClean="0"/>
            </a:br>
            <a:r>
              <a:rPr lang="cs-CZ" sz="7200" b="1" dirty="0" smtClean="0"/>
              <a:t>DĚLENÍ</a:t>
            </a:r>
            <a:r>
              <a:rPr lang="cs-CZ" b="1" dirty="0" smtClean="0"/>
              <a:t>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12241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NÁVĚSTIDLO</a:t>
            </a:r>
            <a:endParaRPr lang="cs-CZ" sz="44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835696" y="3573016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69847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Je </a:t>
            </a:r>
            <a:r>
              <a:rPr lang="cs-CZ" sz="2800" dirty="0"/>
              <a:t>zařízení prostřednictvím, kterého se </a:t>
            </a:r>
            <a:r>
              <a:rPr lang="cs-CZ" sz="2800" b="1" dirty="0"/>
              <a:t>dávají návěsti (informace</a:t>
            </a:r>
            <a:r>
              <a:rPr lang="cs-CZ" sz="2800" b="1" dirty="0" smtClean="0"/>
              <a:t>)</a:t>
            </a:r>
            <a:r>
              <a:rPr lang="cs-CZ" sz="2800" dirty="0" smtClean="0"/>
              <a:t>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Musí mít schopnost </a:t>
            </a:r>
            <a:r>
              <a:rPr lang="cs-CZ" sz="2800" b="1" dirty="0"/>
              <a:t>ukázat</a:t>
            </a:r>
            <a:r>
              <a:rPr lang="cs-CZ" sz="2800" dirty="0"/>
              <a:t> nebo </a:t>
            </a:r>
            <a:r>
              <a:rPr lang="cs-CZ" sz="2800" b="1" dirty="0"/>
              <a:t>vydávat</a:t>
            </a:r>
            <a:r>
              <a:rPr lang="cs-CZ" sz="2800" dirty="0"/>
              <a:t> předem stanovenými návěstním znaky obsah informace</a:t>
            </a:r>
            <a:r>
              <a:rPr lang="cs-CZ" sz="2800" dirty="0" smtClean="0"/>
              <a:t>.</a:t>
            </a:r>
          </a:p>
          <a:p>
            <a:pPr algn="ctr"/>
            <a:endParaRPr lang="cs-CZ" sz="2800" dirty="0"/>
          </a:p>
          <a:p>
            <a:r>
              <a:rPr lang="cs-CZ" sz="2800" b="1" dirty="0" smtClean="0"/>
              <a:t>Podoba </a:t>
            </a:r>
            <a:r>
              <a:rPr lang="cs-CZ" sz="2800" b="1" dirty="0"/>
              <a:t>návěstí není ve světě unifikovaná. </a:t>
            </a:r>
            <a:endParaRPr lang="cs-CZ" sz="2800" b="1" dirty="0" smtClean="0"/>
          </a:p>
          <a:p>
            <a:pPr algn="ctr"/>
            <a:endParaRPr lang="cs-CZ" sz="2800" dirty="0" smtClean="0"/>
          </a:p>
          <a:p>
            <a:r>
              <a:rPr lang="cs-CZ" sz="2800" dirty="0" smtClean="0"/>
              <a:t>Podobné </a:t>
            </a:r>
            <a:r>
              <a:rPr lang="cs-CZ" sz="2800" dirty="0"/>
              <a:t>jsou v ČR, na Slovensku </a:t>
            </a:r>
            <a:endParaRPr lang="cs-CZ" sz="2800" dirty="0"/>
          </a:p>
          <a:p>
            <a:r>
              <a:rPr lang="cs-CZ" sz="2800" dirty="0"/>
              <a:t>a</a:t>
            </a:r>
            <a:r>
              <a:rPr lang="cs-CZ" sz="2800" dirty="0" smtClean="0"/>
              <a:t> s  </a:t>
            </a:r>
            <a:r>
              <a:rPr lang="cs-CZ" sz="2800" dirty="0" smtClean="0"/>
              <a:t>malými </a:t>
            </a:r>
            <a:r>
              <a:rPr lang="cs-CZ" sz="2800" dirty="0"/>
              <a:t>odchylkami v </a:t>
            </a:r>
            <a:r>
              <a:rPr lang="cs-CZ" sz="2800" dirty="0" smtClean="0"/>
              <a:t>Polsku.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346" y="3861048"/>
            <a:ext cx="1764060" cy="2585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11521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NÁVĚST</a:t>
            </a:r>
            <a:endParaRPr lang="cs-CZ" sz="4400" b="1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835696" y="3573016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204864"/>
            <a:ext cx="70567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/>
              <a:t>J</a:t>
            </a:r>
            <a:r>
              <a:rPr lang="cs-CZ" sz="3600" dirty="0" smtClean="0"/>
              <a:t>e </a:t>
            </a:r>
            <a:r>
              <a:rPr lang="cs-CZ" sz="3600" b="1" dirty="0"/>
              <a:t>viditelný </a:t>
            </a:r>
            <a:r>
              <a:rPr lang="cs-CZ" sz="3600" dirty="0"/>
              <a:t>nebo </a:t>
            </a:r>
            <a:r>
              <a:rPr lang="cs-CZ" sz="3600" b="1" dirty="0"/>
              <a:t>slyšitelný způsob</a:t>
            </a:r>
            <a:r>
              <a:rPr lang="cs-CZ" sz="3600" dirty="0"/>
              <a:t> předání informace v železničním </a:t>
            </a:r>
            <a:r>
              <a:rPr lang="cs-CZ" sz="3600" dirty="0" smtClean="0"/>
              <a:t>provozu.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872" y="4221088"/>
            <a:ext cx="1062665" cy="220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PŘEDVĚST</a:t>
            </a:r>
            <a:endParaRPr lang="cs-CZ" sz="4400" b="1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835696" y="3573016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348880"/>
            <a:ext cx="74888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Je </a:t>
            </a:r>
            <a:r>
              <a:rPr lang="cs-CZ" sz="3600" dirty="0"/>
              <a:t>návěstidlo, předcházející </a:t>
            </a:r>
            <a:r>
              <a:rPr lang="cs-CZ" sz="3600" b="1" dirty="0"/>
              <a:t>hlavnímu návěstidlu</a:t>
            </a:r>
            <a:r>
              <a:rPr lang="cs-CZ" sz="3600" dirty="0"/>
              <a:t> na zábrzdnou </a:t>
            </a:r>
            <a:r>
              <a:rPr lang="cs-CZ" sz="3600" dirty="0" smtClean="0"/>
              <a:t>vzdálenost.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661" y="4103205"/>
            <a:ext cx="1333116" cy="2470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OZNAČNÍK</a:t>
            </a:r>
            <a:endParaRPr lang="cs-CZ" sz="4400" b="1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835696" y="3573016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683568" y="980728"/>
            <a:ext cx="7776864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 smtClean="0">
                <a:ea typeface="Times New Roman" pitchFamily="18" charset="0"/>
                <a:cs typeface="Times New Roman" pitchFamily="18" charset="0"/>
              </a:rPr>
              <a:t>J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e návěstidlo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mezi vjezdovým návěstidlem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a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krajní výměnou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Je to buď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bílý</a:t>
            </a:r>
            <a:r>
              <a:rPr lang="cs-CZ" sz="3600" b="1" dirty="0">
                <a:cs typeface="Arial" pitchFamily="34" charset="0"/>
              </a:rPr>
              <a:t>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sloupek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s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ea typeface="Times New Roman" pitchFamily="18" charset="0"/>
                <a:cs typeface="Times New Roman" pitchFamily="18" charset="0"/>
              </a:rPr>
              <a:t>modrou čepičkou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, které se v současné době nahrazuje trpasličím světelným seřaďovacím návěstidlem.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POSUN</a:t>
            </a:r>
            <a:endParaRPr lang="cs-CZ" sz="4400" b="1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835696" y="3573016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916832"/>
            <a:ext cx="8895384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ea typeface="Times New Roman" pitchFamily="18" charset="0"/>
                <a:cs typeface="Times New Roman" pitchFamily="18" charset="0"/>
              </a:rPr>
              <a:t>J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e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úmyslný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a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organizovaný pohyb 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železničních vozidel,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 kromě jízdy vlaků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předepsanými návěstmi.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140968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VLAKOVÁ CESTA</a:t>
            </a:r>
            <a:endParaRPr lang="cs-CZ" sz="4400" b="1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835696" y="3861048"/>
            <a:ext cx="54006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553852" y="2420888"/>
            <a:ext cx="831349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ea typeface="Times New Roman" pitchFamily="18" charset="0"/>
                <a:cs typeface="Times New Roman" pitchFamily="18" charset="0"/>
              </a:rPr>
              <a:t>J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e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úsek koleje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ve stanici určený pro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vjezd, odjezd nebo průjezd vlaku.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140968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hlinkClick r:id="rId2" action="ppaction://hlinksldjump"/>
              </a:rPr>
              <a:t>ZÁBRZDNÁ VZDÁLENOST</a:t>
            </a:r>
            <a:endParaRPr lang="cs-CZ" sz="4400" b="1" dirty="0" smtClean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43608" y="1988840"/>
            <a:ext cx="1512168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0" y="0"/>
            <a:ext cx="2664296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ZÁKLADNÍ POJEM</a:t>
            </a:r>
            <a:endParaRPr lang="cs-CZ" sz="2800" b="1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259632" y="3861048"/>
            <a:ext cx="676875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683568" y="2215897"/>
            <a:ext cx="7704856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dirty="0">
                <a:ea typeface="Times New Roman" pitchFamily="18" charset="0"/>
                <a:cs typeface="Times New Roman" pitchFamily="18" charset="0"/>
              </a:rPr>
              <a:t>J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e předepsaná dráha mezi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hlavním návěstidlem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a 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jeho předvěstí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, potřebná k bezpečnému zastavení vlaku.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67645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x-none" sz="2800" b="1" smtClean="0"/>
              <a:t>NÁVĚSTIDLA SE MOHOU ROZDĚLOVAT PODLE RŮZNÝCH HLEDISEK.</a:t>
            </a:r>
            <a:endParaRPr lang="cs-CZ" sz="2800" b="1" dirty="0" smtClean="0"/>
          </a:p>
          <a:p>
            <a:pPr algn="ctr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400" b="1" dirty="0" smtClean="0"/>
              <a:t>Základní dělení návěstidel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051720" y="2348880"/>
            <a:ext cx="57606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79512" y="3068960"/>
            <a:ext cx="4032448" cy="3139321"/>
          </a:xfrm>
          <a:prstGeom prst="rect">
            <a:avLst/>
          </a:prstGeom>
          <a:noFill/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Návěst </a:t>
            </a:r>
            <a:r>
              <a:rPr lang="cs-CZ" dirty="0"/>
              <a:t>se dává </a:t>
            </a:r>
            <a:r>
              <a:rPr lang="cs-CZ" dirty="0" smtClean="0"/>
              <a:t>pomocí návěstních </a:t>
            </a:r>
            <a:r>
              <a:rPr lang="cs-CZ" dirty="0"/>
              <a:t>pomůcek</a:t>
            </a:r>
            <a:r>
              <a:rPr lang="cs-CZ" dirty="0" smtClean="0"/>
              <a:t>.</a:t>
            </a:r>
          </a:p>
          <a:p>
            <a:pPr algn="ctr"/>
            <a:r>
              <a:rPr lang="cs-CZ" u="sng" dirty="0" smtClean="0"/>
              <a:t> </a:t>
            </a:r>
            <a:r>
              <a:rPr lang="cs-CZ" b="1" u="sng" dirty="0"/>
              <a:t>(</a:t>
            </a:r>
            <a:r>
              <a:rPr lang="cs-CZ" b="1" u="sng" dirty="0">
                <a:hlinkClick r:id="rId2" tooltip="Výpravka"/>
              </a:rPr>
              <a:t>výpravka</a:t>
            </a:r>
            <a:r>
              <a:rPr lang="cs-CZ" b="1" u="sng" dirty="0"/>
              <a:t> </a:t>
            </a:r>
            <a:r>
              <a:rPr lang="cs-CZ" b="1" u="sng" dirty="0" smtClean="0"/>
              <a:t>„</a:t>
            </a:r>
            <a:r>
              <a:rPr lang="cs-CZ" b="1" u="sng" dirty="0"/>
              <a:t>plácačka“) </a:t>
            </a:r>
            <a:r>
              <a:rPr lang="cs-CZ" b="1" u="sng" dirty="0">
                <a:hlinkClick r:id="rId3" tooltip="Výpravčí"/>
              </a:rPr>
              <a:t>výpravčího</a:t>
            </a:r>
            <a:r>
              <a:rPr lang="cs-CZ" b="1" u="sng" dirty="0"/>
              <a:t>, </a:t>
            </a:r>
            <a:r>
              <a:rPr lang="cs-CZ" b="1" u="sng" dirty="0">
                <a:hlinkClick r:id="rId4" tooltip="Návěstní praporek (dosud nevytvořeno)"/>
              </a:rPr>
              <a:t>návěstní praporek</a:t>
            </a:r>
            <a:r>
              <a:rPr lang="cs-CZ" b="1" u="sng" dirty="0"/>
              <a:t>, ruční </a:t>
            </a:r>
            <a:r>
              <a:rPr lang="cs-CZ" b="1" u="sng" dirty="0">
                <a:hlinkClick r:id="rId5" tooltip="Svítilna (dosud nevytvořeno)"/>
              </a:rPr>
              <a:t>svítilna</a:t>
            </a:r>
            <a:r>
              <a:rPr lang="cs-CZ" b="1" u="sng" dirty="0"/>
              <a:t>, návěstní tabule, </a:t>
            </a:r>
            <a:r>
              <a:rPr lang="cs-CZ" b="1" u="sng" dirty="0">
                <a:hlinkClick r:id="rId6" tooltip="Píšťalka (dosud nevytvořeno)"/>
              </a:rPr>
              <a:t>píšťalka</a:t>
            </a:r>
            <a:r>
              <a:rPr lang="cs-CZ" b="1" u="sng" dirty="0" smtClean="0"/>
              <a:t>)</a:t>
            </a:r>
          </a:p>
          <a:p>
            <a:pPr algn="ctr"/>
            <a:endParaRPr lang="cs-CZ" b="1" u="sng" dirty="0"/>
          </a:p>
          <a:p>
            <a:pPr algn="ctr"/>
            <a:r>
              <a:rPr lang="cs-CZ" dirty="0" smtClean="0"/>
              <a:t>Návěstidla </a:t>
            </a:r>
            <a:r>
              <a:rPr lang="cs-CZ" dirty="0"/>
              <a:t>na vozech (vozidlech) a vlacích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(označují začátek a konec vlaku, typ vlaku nebo </a:t>
            </a:r>
            <a:r>
              <a:rPr lang="cs-CZ" dirty="0" smtClean="0"/>
              <a:t>jízdy atd</a:t>
            </a:r>
            <a:r>
              <a:rPr lang="cs-CZ" dirty="0"/>
              <a:t>.)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99592" y="2636912"/>
            <a:ext cx="2898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PŘENOSNÁ (MOBILNÍ)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645024"/>
            <a:ext cx="3707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Jsou </a:t>
            </a:r>
            <a:r>
              <a:rPr lang="cs-CZ" dirty="0"/>
              <a:t>trvale nebo dočasně umístěna na určitém místě ve </a:t>
            </a:r>
          </a:p>
          <a:p>
            <a:pPr algn="ctr"/>
            <a:r>
              <a:rPr lang="cs-CZ" dirty="0"/>
              <a:t>stanici nebo na trati.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2636912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 NEPŘENOSNÁ</a:t>
            </a:r>
            <a:endParaRPr lang="cs-CZ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4860032" y="3068960"/>
            <a:ext cx="39604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860032" y="6165304"/>
            <a:ext cx="39604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860032" y="3068960"/>
            <a:ext cx="0" cy="30963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820472" y="3068960"/>
            <a:ext cx="0" cy="30963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545432" cy="4277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499" y="764704"/>
            <a:ext cx="3672408" cy="2758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8"/>
            <a:ext cx="357187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783737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395536" y="260648"/>
            <a:ext cx="8516498" cy="69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 NEPŘENOSNÁ NÁVĚSTIDLA 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UMÍSŤUJÍ SE PŘI PRAVOSTRANNÉM PROVOZU NA TRATI VPRAVO 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(PŘI LEVOSTRANNÉM PROVOZU NA TRATI VLEVO) 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OD KOLEJE, PRO KTEROU PLATÍ. 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 STANICÍCH SE UMISŤUJÍ ZÁSADNĚ VPRAVO OD KOLEJE NEBO OD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SKUPINY KOLEJÍ, PRO KTEROU PLATÍ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DĚLÍME NA:</a:t>
            </a:r>
          </a:p>
          <a:p>
            <a:pPr lvl="0" indent="180975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000" dirty="0" smtClean="0"/>
              <a:t> </a:t>
            </a:r>
            <a:r>
              <a:rPr lang="cs-CZ" sz="2000" b="1" dirty="0" smtClean="0"/>
              <a:t>1. Podle </a:t>
            </a:r>
            <a:r>
              <a:rPr lang="cs-CZ" sz="2000" b="1" dirty="0"/>
              <a:t>umístění dělíme </a:t>
            </a:r>
            <a:r>
              <a:rPr lang="cs-CZ" sz="2000" b="1" dirty="0" smtClean="0"/>
              <a:t>                2. Podle konstrukce jakým</a:t>
            </a:r>
          </a:p>
          <a:p>
            <a:r>
              <a:rPr lang="cs-CZ" sz="2000" dirty="0" smtClean="0"/>
              <a:t>                </a:t>
            </a:r>
            <a:r>
              <a:rPr lang="cs-CZ" sz="2000" b="1" dirty="0" smtClean="0"/>
              <a:t>návěstidla na:  </a:t>
            </a:r>
            <a:r>
              <a:rPr lang="cs-CZ" sz="2000" dirty="0" smtClean="0"/>
              <a:t>                          </a:t>
            </a:r>
            <a:r>
              <a:rPr lang="cs-CZ" sz="2000" b="1" dirty="0" smtClean="0"/>
              <a:t>způsobem vyjadřují  návěsti:</a:t>
            </a:r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a) stožárová </a:t>
            </a:r>
            <a:r>
              <a:rPr lang="cs-CZ" sz="2000" dirty="0" smtClean="0"/>
              <a:t>                                               a) mechanická návěstidla</a:t>
            </a:r>
            <a:endParaRPr lang="cs-CZ" sz="2000" dirty="0"/>
          </a:p>
          <a:p>
            <a:r>
              <a:rPr lang="cs-CZ" sz="2000" dirty="0"/>
              <a:t>b) trpasličí </a:t>
            </a:r>
            <a:r>
              <a:rPr lang="cs-CZ" sz="2000" dirty="0" smtClean="0"/>
              <a:t>                                                   b) světelná návěstidla</a:t>
            </a:r>
            <a:endParaRPr lang="cs-CZ" sz="2000" dirty="0"/>
          </a:p>
          <a:p>
            <a:r>
              <a:rPr lang="cs-CZ" sz="2000" dirty="0"/>
              <a:t>c) na lávce </a:t>
            </a:r>
            <a:r>
              <a:rPr lang="cs-CZ" sz="2000" dirty="0" smtClean="0"/>
              <a:t>                                                  </a:t>
            </a:r>
            <a:endParaRPr lang="cs-CZ" sz="2000" dirty="0"/>
          </a:p>
          <a:p>
            <a:r>
              <a:rPr lang="cs-CZ" sz="2000" dirty="0"/>
              <a:t>d) na krakorci </a:t>
            </a:r>
          </a:p>
          <a:p>
            <a:r>
              <a:rPr lang="cs-CZ" sz="2000" dirty="0"/>
              <a:t>e) jiná </a:t>
            </a:r>
            <a:br>
              <a:rPr lang="cs-CZ" sz="2000" dirty="0"/>
            </a:br>
            <a:r>
              <a:rPr lang="cs-CZ" sz="2000" dirty="0" smtClean="0"/>
              <a:t>zavěšená </a:t>
            </a:r>
            <a:r>
              <a:rPr lang="cs-CZ" sz="2000" dirty="0"/>
              <a:t>pod střechou nástupiště apod. </a:t>
            </a:r>
          </a:p>
          <a:p>
            <a:pPr lvl="0" indent="180975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180975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marR="0" lvl="0" indent="180975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043608" y="836712"/>
            <a:ext cx="69847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644008" y="3645024"/>
            <a:ext cx="467544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611560" y="3573016"/>
            <a:ext cx="467544" cy="7920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2016224" cy="2911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48680"/>
            <a:ext cx="2304256" cy="3444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796" y="1437642"/>
            <a:ext cx="2463595" cy="1851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487" y="4293096"/>
            <a:ext cx="3588618" cy="215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22" y="3789040"/>
            <a:ext cx="2250571" cy="291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3105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Vysvětli pojem Návěstidlo?	</a:t>
            </a:r>
          </a:p>
          <a:p>
            <a:r>
              <a:rPr lang="cs-CZ" dirty="0" smtClean="0"/>
              <a:t>2.	Vysvětli pojem Návěst?</a:t>
            </a:r>
          </a:p>
          <a:p>
            <a:r>
              <a:rPr lang="cs-CZ" dirty="0" smtClean="0"/>
              <a:t>3.	Vysvětli pojem Předvěst?</a:t>
            </a:r>
          </a:p>
          <a:p>
            <a:r>
              <a:rPr lang="cs-CZ" dirty="0" smtClean="0"/>
              <a:t>4.	Popiš základní dělení návěstidel?</a:t>
            </a:r>
          </a:p>
          <a:p>
            <a:r>
              <a:rPr lang="cs-CZ" dirty="0" smtClean="0"/>
              <a:t>5.	Popiš dělení návěstidel podle umístění 	ve stanici?</a:t>
            </a:r>
          </a:p>
        </p:txBody>
      </p:sp>
    </p:spTree>
    <p:extLst>
      <p:ext uri="{BB962C8B-B14F-4D97-AF65-F5344CB8AC3E}">
        <p14:creationId xmlns:p14="http://schemas.microsoft.com/office/powerpoint/2010/main" val="386808021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1988840"/>
            <a:ext cx="7115175" cy="446449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hlinkClick r:id="rId2"/>
              </a:rPr>
              <a:t>http://cs.wikipedia.org/wiki/Soubor:Mechanick%C3%A1_p%C5%99edv%C4%9Bst.jpg</a:t>
            </a:r>
            <a:endParaRPr lang="cs-CZ" sz="1800" dirty="0"/>
          </a:p>
          <a:p>
            <a:r>
              <a:rPr lang="cs-CZ" sz="1800" dirty="0">
                <a:hlinkClick r:id="rId3"/>
              </a:rPr>
              <a:t>http://cs.wikipedia.org/wiki/Soubor:Ostrava_hl_n_krakorec_20080506.jpg</a:t>
            </a:r>
            <a:endParaRPr lang="cs-CZ" sz="1800" dirty="0"/>
          </a:p>
          <a:p>
            <a:r>
              <a:rPr lang="cs-CZ" sz="1800" dirty="0">
                <a:hlinkClick r:id="rId4"/>
              </a:rPr>
              <a:t>http://cs.wikipedia.org/wiki/Soubor:N%C3%A1v%C4%9Bstn%C3%AD_l%C3%A1vka_Bzenec_p%C5%99%C3%ADvoz.jpg</a:t>
            </a:r>
            <a:endParaRPr lang="cs-CZ" sz="1800" dirty="0"/>
          </a:p>
          <a:p>
            <a:r>
              <a:rPr lang="cs-CZ" sz="1800" dirty="0">
                <a:hlinkClick r:id="rId5"/>
              </a:rPr>
              <a:t>http://cs.wikipedia.org/wiki/Soubor:Seradovaci_navestidlo_smichov.jpg</a:t>
            </a:r>
            <a:endParaRPr lang="cs-CZ" sz="1800" dirty="0"/>
          </a:p>
          <a:p>
            <a:r>
              <a:rPr lang="cs-CZ" sz="1800" dirty="0">
                <a:hlinkClick r:id="rId6"/>
              </a:rPr>
              <a:t>http://cs.wikipedia.org/wiki/Soubor:N%C3%A1v%C4%9Bstidlo_Vy%C5%A1ehrad.jpg</a:t>
            </a:r>
            <a:endParaRPr lang="cs-CZ" sz="1800" dirty="0"/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01456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99C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83</TotalTime>
  <Words>502</Words>
  <Application>Microsoft Office PowerPoint</Application>
  <PresentationFormat>Předvádění na obrazovce (4:3)</PresentationFormat>
  <Paragraphs>101</Paragraphs>
  <Slides>23</Slides>
  <Notes>0</Notes>
  <HiddenSlides>7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Talent</vt:lpstr>
      <vt:lpstr>Prezentace aplikace PowerPoint</vt:lpstr>
      <vt:lpstr>Anotace:</vt:lpstr>
      <vt:lpstr>NÁVĚSTIDLA POJMY DĚLENÍ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NÁVĚSTIDLA</dc:title>
  <dc:creator>Verunka</dc:creator>
  <cp:lastModifiedBy>SMITKA František</cp:lastModifiedBy>
  <cp:revision>7</cp:revision>
  <dcterms:created xsi:type="dcterms:W3CDTF">2013-09-13T16:26:06Z</dcterms:created>
  <dcterms:modified xsi:type="dcterms:W3CDTF">2013-10-31T13:13:01Z</dcterms:modified>
</cp:coreProperties>
</file>