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6"/>
  </p:notesMasterIdLst>
  <p:sldIdLst>
    <p:sldId id="279" r:id="rId3"/>
    <p:sldId id="261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71" r:id="rId15"/>
    <p:sldId id="268" r:id="rId16"/>
    <p:sldId id="272" r:id="rId17"/>
    <p:sldId id="269" r:id="rId18"/>
    <p:sldId id="273" r:id="rId19"/>
    <p:sldId id="270" r:id="rId20"/>
    <p:sldId id="274" r:id="rId21"/>
    <p:sldId id="275" r:id="rId22"/>
    <p:sldId id="277" r:id="rId23"/>
    <p:sldId id="276" r:id="rId24"/>
    <p:sldId id="27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75932-ACF3-4DD4-916D-CDD50F2EC93E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335AA-9BCF-4D40-BFF4-F6624B0A34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557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4852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2879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2947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343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8036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8846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69739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5821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580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7227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16475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79969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2447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6796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53488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32049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34892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49256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57754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86823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62583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A335AA-9BCF-4D40-BFF4-F6624B0A34E7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2400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75656" y="1700808"/>
          <a:ext cx="6768752" cy="4622904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Poruchy osobnosti </a:t>
                      </a:r>
                      <a:r>
                        <a:rPr lang="cs-CZ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VY_32_INOVACE_04.02.10)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Mgr. Monika Malá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Patopsychologie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osmý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Září 2012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100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Prezentace je určena pro výuku patopsychologie v semináři v psychologie v maturitním ročníku, seznamuje studenty se základními termíny v oboru poruch osobnosti a přibližuje problematiku vzniku poruch, jejich syndromy a léčbu.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Šablona slouží jako digitalizovaná učebnice pro žáky semináře z psychologie, jednotlivé strany prezentace na sebe tematicky navazují, řeší problematiku psychopatologie. Časová dotace materiálu je 40 - 45 minut.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Osobnost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= je integrovaný celek všech psychických jevů.</a:t>
            </a:r>
          </a:p>
          <a:p>
            <a:pPr marL="0" indent="0">
              <a:buNone/>
            </a:pPr>
            <a:r>
              <a:rPr lang="cs-CZ" sz="3600" dirty="0" smtClean="0"/>
              <a:t>Mezi znaky osobnosti patří :</a:t>
            </a:r>
          </a:p>
          <a:p>
            <a:pPr marL="457200" indent="-457200">
              <a:buAutoNum type="arabicPeriod"/>
            </a:pPr>
            <a:r>
              <a:rPr lang="cs-CZ" sz="3600" dirty="0" smtClean="0"/>
              <a:t>vnitřní jednota a strukturovanost dílčích složek,</a:t>
            </a:r>
          </a:p>
          <a:p>
            <a:pPr marL="457200" indent="-457200">
              <a:buAutoNum type="arabicPeriod"/>
            </a:pPr>
            <a:r>
              <a:rPr lang="cs-CZ" sz="3600" dirty="0" smtClean="0"/>
              <a:t>individuální specifičnost,</a:t>
            </a:r>
          </a:p>
          <a:p>
            <a:pPr marL="457200" indent="-457200">
              <a:buAutoNum type="arabicPeriod"/>
            </a:pPr>
            <a:r>
              <a:rPr lang="cs-CZ" sz="3600" dirty="0" smtClean="0"/>
              <a:t>vývojová kontinuita.</a:t>
            </a:r>
          </a:p>
          <a:p>
            <a:pPr marL="457200" indent="-457200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525544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Poruchy osobnosti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Trvalé, málo ovlivnitelné </a:t>
            </a:r>
            <a:r>
              <a:rPr lang="cs-CZ" dirty="0" smtClean="0"/>
              <a:t>stavy osobnostních rysů, které se </a:t>
            </a:r>
            <a:r>
              <a:rPr lang="cs-CZ" u="sng" dirty="0" smtClean="0"/>
              <a:t>odlišují</a:t>
            </a:r>
            <a:r>
              <a:rPr lang="cs-CZ" dirty="0" smtClean="0"/>
              <a:t> od sociokulturní normy.</a:t>
            </a:r>
          </a:p>
          <a:p>
            <a:r>
              <a:rPr lang="cs-CZ" u="sng" dirty="0" smtClean="0"/>
              <a:t>Projevy</a:t>
            </a:r>
            <a:r>
              <a:rPr lang="cs-CZ" dirty="0" smtClean="0"/>
              <a:t>: narušení osobní pohody,</a:t>
            </a:r>
          </a:p>
          <a:p>
            <a:r>
              <a:rPr lang="cs-CZ" dirty="0"/>
              <a:t> </a:t>
            </a:r>
            <a:r>
              <a:rPr lang="cs-CZ" dirty="0" smtClean="0"/>
              <a:t>             poruchy sociální adaptace.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Kritéria osobnostní poruchy </a:t>
            </a:r>
            <a:r>
              <a:rPr lang="cs-CZ" dirty="0" smtClean="0"/>
              <a:t>MKN-10,1992</a:t>
            </a:r>
          </a:p>
          <a:p>
            <a:pPr>
              <a:buFontTx/>
              <a:buChar char="-"/>
            </a:pPr>
            <a:r>
              <a:rPr lang="cs-CZ" dirty="0" smtClean="0"/>
              <a:t>trvalý stav s výkyvy,</a:t>
            </a:r>
          </a:p>
          <a:p>
            <a:pPr>
              <a:buFontTx/>
              <a:buChar char="-"/>
            </a:pPr>
            <a:r>
              <a:rPr lang="cs-CZ" dirty="0" err="1" smtClean="0"/>
              <a:t>maladaptivní</a:t>
            </a:r>
            <a:r>
              <a:rPr lang="cs-CZ" dirty="0" smtClean="0"/>
              <a:t> chování,</a:t>
            </a:r>
          </a:p>
          <a:p>
            <a:pPr>
              <a:buFontTx/>
              <a:buChar char="-"/>
            </a:pPr>
            <a:r>
              <a:rPr lang="cs-CZ" dirty="0" smtClean="0"/>
              <a:t>snížená tolerance zátěže,</a:t>
            </a:r>
          </a:p>
          <a:p>
            <a:pPr>
              <a:buFontTx/>
              <a:buChar char="-"/>
            </a:pPr>
            <a:r>
              <a:rPr lang="cs-CZ" dirty="0" smtClean="0"/>
              <a:t>nedostatečný náhled na vlastní chování,</a:t>
            </a:r>
          </a:p>
          <a:p>
            <a:pPr>
              <a:buFontTx/>
              <a:buChar char="-"/>
            </a:pPr>
            <a:r>
              <a:rPr lang="cs-CZ" dirty="0" smtClean="0"/>
              <a:t>nemocný je rezistentní vůči změnám.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1822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Výskyt a příčiny vzniku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5 -13% populace.</a:t>
            </a:r>
          </a:p>
          <a:p>
            <a:r>
              <a:rPr lang="cs-CZ" dirty="0" smtClean="0"/>
              <a:t>10 -18% souvisí s disharmonickou strukturou osobnosti.</a:t>
            </a:r>
          </a:p>
          <a:p>
            <a:r>
              <a:rPr lang="cs-CZ" dirty="0" smtClean="0"/>
              <a:t>Úzkostná porucha 1-10 % populace.</a:t>
            </a:r>
          </a:p>
          <a:p>
            <a:r>
              <a:rPr lang="cs-CZ" dirty="0" smtClean="0"/>
              <a:t>Schizoidní 2,5 - 7,5 % populace.</a:t>
            </a:r>
          </a:p>
          <a:p>
            <a:r>
              <a:rPr lang="cs-CZ" dirty="0" err="1" smtClean="0"/>
              <a:t>Anankastická</a:t>
            </a:r>
            <a:r>
              <a:rPr lang="cs-CZ" dirty="0" smtClean="0"/>
              <a:t> porucha osobnosti 1.7-6.4%.</a:t>
            </a:r>
          </a:p>
          <a:p>
            <a:endParaRPr lang="cs-CZ" dirty="0"/>
          </a:p>
          <a:p>
            <a:r>
              <a:rPr lang="cs-CZ" dirty="0" smtClean="0"/>
              <a:t>Příčiny jsou různé faktory (dědičné, vývojově podmíněné výkyvy, sociální zátěž).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23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Klinické projevy: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/>
              <a:t>nevyvážená struktura osobnostních vlastností</a:t>
            </a:r>
            <a:r>
              <a:rPr lang="cs-CZ" dirty="0" smtClean="0"/>
              <a:t> a nápadností (abnormální projevy nebo postoje),</a:t>
            </a:r>
          </a:p>
          <a:p>
            <a:r>
              <a:rPr lang="cs-CZ" u="sng" dirty="0" smtClean="0"/>
              <a:t>neschopnost sociálního přizpůsobení,</a:t>
            </a:r>
            <a:endParaRPr lang="cs-CZ" dirty="0" smtClean="0"/>
          </a:p>
          <a:p>
            <a:r>
              <a:rPr lang="cs-CZ" b="1" dirty="0" smtClean="0"/>
              <a:t>kognitivní funkce </a:t>
            </a:r>
            <a:r>
              <a:rPr lang="cs-CZ" dirty="0" smtClean="0"/>
              <a:t>nebývají postiženy, pouze se hodnotí jiným způsobem,</a:t>
            </a:r>
          </a:p>
          <a:p>
            <a:r>
              <a:rPr lang="cs-CZ" b="1" dirty="0" smtClean="0"/>
              <a:t>emotivita</a:t>
            </a:r>
            <a:r>
              <a:rPr lang="cs-CZ" dirty="0" smtClean="0"/>
              <a:t> se odlišuje intenzitou i menší přiměřeností (přecitlivělost nebo emoční stažení),</a:t>
            </a:r>
          </a:p>
          <a:p>
            <a:r>
              <a:rPr lang="cs-CZ" b="1" dirty="0" smtClean="0"/>
              <a:t>chování</a:t>
            </a:r>
            <a:r>
              <a:rPr lang="cs-CZ" dirty="0" smtClean="0"/>
              <a:t> je maladaptivní (potíže se sebeovládáním, snížená tolerance k zátěži).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14552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Paranoidní porucha osobnosti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Příznak</a:t>
            </a:r>
            <a:r>
              <a:rPr lang="cs-CZ" sz="2800" dirty="0" smtClean="0"/>
              <a:t> – nepřiměřená nedůvěra k jiným lidem a nadměrná přecitlivělost k hodnocení vlastní osoby.</a:t>
            </a:r>
          </a:p>
          <a:p>
            <a:r>
              <a:rPr lang="cs-CZ" sz="2800" b="1" dirty="0" smtClean="0"/>
              <a:t>Sklony</a:t>
            </a:r>
            <a:r>
              <a:rPr lang="cs-CZ" sz="2800" dirty="0" smtClean="0"/>
              <a:t> k zdůrazňování vlastní osoby.</a:t>
            </a:r>
          </a:p>
          <a:p>
            <a:r>
              <a:rPr lang="cs-CZ" sz="2800" dirty="0" smtClean="0"/>
              <a:t>Nápadná </a:t>
            </a:r>
            <a:r>
              <a:rPr lang="cs-CZ" sz="2800" u="sng" dirty="0" smtClean="0"/>
              <a:t>podezíravost a vztahovačnost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Okolí je vnímá jako nepříjemné, nespravedlivé lidi.</a:t>
            </a:r>
          </a:p>
          <a:p>
            <a:r>
              <a:rPr lang="cs-CZ" sz="2800" dirty="0" smtClean="0"/>
              <a:t>Jsou odmítáni okolím.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910400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Schizoidní porucha osobnosti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Nápadná </a:t>
            </a:r>
            <a:r>
              <a:rPr lang="cs-CZ" b="1" dirty="0" smtClean="0"/>
              <a:t>introverze, emoční útlum </a:t>
            </a:r>
            <a:r>
              <a:rPr lang="cs-CZ" dirty="0" smtClean="0"/>
              <a:t>a nezájem o vnější svět.</a:t>
            </a:r>
          </a:p>
          <a:p>
            <a:r>
              <a:rPr lang="cs-CZ" u="sng" dirty="0" smtClean="0"/>
              <a:t>Není schopen prožívat ani projevit city </a:t>
            </a:r>
            <a:r>
              <a:rPr lang="cs-CZ" dirty="0" smtClean="0"/>
              <a:t>(lásku, něhu)</a:t>
            </a:r>
          </a:p>
          <a:p>
            <a:r>
              <a:rPr lang="cs-CZ" dirty="0" smtClean="0"/>
              <a:t>Jsou </a:t>
            </a:r>
            <a:r>
              <a:rPr lang="cs-CZ" u="sng" dirty="0" smtClean="0"/>
              <a:t>chladní, odtažití </a:t>
            </a:r>
            <a:r>
              <a:rPr lang="cs-CZ" dirty="0" smtClean="0"/>
              <a:t>k okolí.</a:t>
            </a:r>
          </a:p>
          <a:p>
            <a:r>
              <a:rPr lang="cs-CZ" dirty="0" smtClean="0"/>
              <a:t>Nemají obvykle partnery, přátele.</a:t>
            </a:r>
          </a:p>
          <a:p>
            <a:r>
              <a:rPr lang="cs-CZ" dirty="0" smtClean="0"/>
              <a:t>Obtížně se adaptují na společenské normy a zvyky.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6399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Disociální (asociální) porucha osobnosti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Emočně nezralí</a:t>
            </a:r>
            <a:r>
              <a:rPr lang="cs-CZ" dirty="0" smtClean="0"/>
              <a:t>.</a:t>
            </a:r>
          </a:p>
          <a:p>
            <a:r>
              <a:rPr lang="cs-CZ" u="sng" dirty="0" smtClean="0"/>
              <a:t>Nejsou schopni odložit vlastní uspokojení</a:t>
            </a:r>
            <a:r>
              <a:rPr lang="cs-CZ" dirty="0" smtClean="0"/>
              <a:t>, jsou značně nezdrženliví, mají potřebu silného vzrušení (těžko snáší nudu).</a:t>
            </a:r>
          </a:p>
          <a:p>
            <a:r>
              <a:rPr lang="cs-CZ" u="sng" dirty="0" smtClean="0"/>
              <a:t>Nedokáží se vcítit </a:t>
            </a:r>
            <a:r>
              <a:rPr lang="cs-CZ" dirty="0" smtClean="0"/>
              <a:t>do druhých.</a:t>
            </a:r>
          </a:p>
          <a:p>
            <a:r>
              <a:rPr lang="cs-CZ" b="1" dirty="0" smtClean="0"/>
              <a:t>Neuznávají</a:t>
            </a:r>
            <a:r>
              <a:rPr lang="cs-CZ" dirty="0" smtClean="0"/>
              <a:t> obecně platné </a:t>
            </a:r>
            <a:r>
              <a:rPr lang="cs-CZ" b="1" dirty="0" smtClean="0"/>
              <a:t>normy.</a:t>
            </a:r>
          </a:p>
          <a:p>
            <a:r>
              <a:rPr lang="cs-CZ" b="1" dirty="0" smtClean="0"/>
              <a:t>Nízká tolerance k zátěži </a:t>
            </a:r>
            <a:r>
              <a:rPr lang="cs-CZ" dirty="0" smtClean="0"/>
              <a:t>vede často k agresivitě, afektivním výbuchům, násilí, kriminálnímu chování.</a:t>
            </a:r>
          </a:p>
          <a:p>
            <a:r>
              <a:rPr lang="cs-CZ" dirty="0" smtClean="0"/>
              <a:t>Jsou </a:t>
            </a:r>
            <a:r>
              <a:rPr lang="cs-CZ" u="sng" dirty="0" smtClean="0"/>
              <a:t>nestálí, nespokojení a bezohlední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Chování je obtížně ovlivnitelné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0992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090466"/>
          </a:xfrm>
        </p:spPr>
        <p:txBody>
          <a:bodyPr>
            <a:normAutofit/>
          </a:bodyPr>
          <a:lstStyle/>
          <a:p>
            <a:r>
              <a:rPr lang="cs-CZ" b="1" dirty="0" smtClean="0"/>
              <a:t>Emočně nestabilní porucha osobnosti</a:t>
            </a:r>
            <a:br>
              <a:rPr lang="cs-CZ" b="1" dirty="0" smtClean="0"/>
            </a:br>
            <a:r>
              <a:rPr lang="cs-CZ" b="1" dirty="0" smtClean="0"/>
              <a:t>dělí se na dva typy:                                  a) impulzivní typ emočně nestabilní osobnosti,</a:t>
            </a:r>
            <a:br>
              <a:rPr lang="cs-CZ" b="1" dirty="0" smtClean="0"/>
            </a:br>
            <a:r>
              <a:rPr lang="cs-CZ" b="1" dirty="0" smtClean="0"/>
              <a:t>b) hraniční typ emočně nestabilní osobnosti 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16832"/>
            <a:ext cx="7467600" cy="1296144"/>
          </a:xfrm>
        </p:spPr>
        <p:txBody>
          <a:bodyPr/>
          <a:lstStyle/>
          <a:p>
            <a:endParaRPr lang="cs-CZ" dirty="0" smtClean="0"/>
          </a:p>
          <a:p>
            <a:pPr marL="0" indent="0" algn="r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54935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Impulzivní typ </a:t>
            </a:r>
            <a:r>
              <a:rPr lang="cs-CZ" dirty="0" smtClean="0"/>
              <a:t>emočně nestabilní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Znaky</a:t>
            </a:r>
            <a:r>
              <a:rPr lang="cs-CZ" dirty="0" smtClean="0"/>
              <a:t> : impulzivita, výbušnost, emoční nestálost,</a:t>
            </a:r>
          </a:p>
          <a:p>
            <a:r>
              <a:rPr lang="cs-CZ" dirty="0" smtClean="0"/>
              <a:t>             nedovedou plánovat,</a:t>
            </a:r>
          </a:p>
          <a:p>
            <a:r>
              <a:rPr lang="cs-CZ" dirty="0" smtClean="0"/>
              <a:t>             sklon k egocentrickým úvahám,</a:t>
            </a:r>
          </a:p>
          <a:p>
            <a:r>
              <a:rPr lang="cs-CZ" dirty="0"/>
              <a:t> </a:t>
            </a:r>
            <a:r>
              <a:rPr lang="cs-CZ" dirty="0" smtClean="0"/>
              <a:t>            emoce jsou proměnlivé a nevypočitatelné,</a:t>
            </a:r>
          </a:p>
          <a:p>
            <a:r>
              <a:rPr lang="cs-CZ" dirty="0"/>
              <a:t> </a:t>
            </a:r>
            <a:r>
              <a:rPr lang="cs-CZ" dirty="0" smtClean="0"/>
              <a:t>            neplní své povinnosti,</a:t>
            </a:r>
          </a:p>
          <a:p>
            <a:r>
              <a:rPr lang="cs-CZ" dirty="0"/>
              <a:t> </a:t>
            </a:r>
            <a:r>
              <a:rPr lang="cs-CZ" dirty="0" smtClean="0"/>
              <a:t>            jsou neukáznění, nesnášenliví, konfliktní,</a:t>
            </a:r>
          </a:p>
          <a:p>
            <a:r>
              <a:rPr lang="cs-CZ" dirty="0"/>
              <a:t> </a:t>
            </a:r>
            <a:r>
              <a:rPr lang="cs-CZ" dirty="0" smtClean="0"/>
              <a:t>            riziko asociálního chování.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7325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Hraniční typ emočně nestabilní osobnosti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Typ poruchy</a:t>
            </a:r>
            <a:r>
              <a:rPr lang="cs-CZ" dirty="0" smtClean="0"/>
              <a:t>: nevyhraněnost, nestabilita sebepojetí, narušené emoční prožívání a uvažování.</a:t>
            </a:r>
          </a:p>
          <a:p>
            <a:r>
              <a:rPr lang="cs-CZ" b="1" dirty="0" smtClean="0"/>
              <a:t>Výkyvy nálad</a:t>
            </a:r>
            <a:r>
              <a:rPr lang="cs-CZ" dirty="0" smtClean="0"/>
              <a:t>, obvykle negativní ladění.</a:t>
            </a:r>
          </a:p>
          <a:p>
            <a:r>
              <a:rPr lang="cs-CZ" dirty="0" smtClean="0"/>
              <a:t>Nejasná představa o sobě, </a:t>
            </a:r>
            <a:r>
              <a:rPr lang="cs-CZ" b="1" dirty="0" smtClean="0"/>
              <a:t>nemá jasno kým 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Může se to týkat i </a:t>
            </a:r>
            <a:r>
              <a:rPr lang="cs-CZ" b="1" dirty="0" smtClean="0"/>
              <a:t>oblasti sexuální orientace</a:t>
            </a:r>
            <a:r>
              <a:rPr lang="cs-CZ" dirty="0" smtClean="0"/>
              <a:t>, kdy si není jist, zda je homosexuál, nebo heterosexuál.</a:t>
            </a:r>
          </a:p>
          <a:p>
            <a:r>
              <a:rPr lang="cs-CZ" dirty="0" smtClean="0"/>
              <a:t>Toto narušení má za následek </a:t>
            </a:r>
            <a:r>
              <a:rPr lang="cs-CZ" b="1" dirty="0" smtClean="0"/>
              <a:t>neschopnost najít si cíl nebo aktivitu.</a:t>
            </a:r>
          </a:p>
          <a:p>
            <a:r>
              <a:rPr lang="cs-CZ" dirty="0" smtClean="0"/>
              <a:t>Reakcí na </a:t>
            </a:r>
            <a:r>
              <a:rPr lang="cs-CZ" u="sng" dirty="0" smtClean="0"/>
              <a:t>pocit prázdnoty bývá impulzivní jednání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Sklony k </a:t>
            </a:r>
            <a:r>
              <a:rPr lang="cs-CZ" b="1" dirty="0" smtClean="0"/>
              <a:t>sebepoškozování, nadměrnému užívání alkoholu a psychotropních látek i suicidální chování.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3287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143000"/>
          </a:xfrm>
        </p:spPr>
        <p:txBody>
          <a:bodyPr/>
          <a:lstStyle/>
          <a:p>
            <a:r>
              <a:rPr lang="cs-CZ" dirty="0" err="1" smtClean="0"/>
              <a:t>Histrionská</a:t>
            </a:r>
            <a:r>
              <a:rPr lang="cs-CZ" dirty="0" smtClean="0"/>
              <a:t>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Znaky:  </a:t>
            </a:r>
          </a:p>
          <a:p>
            <a:r>
              <a:rPr lang="cs-CZ" dirty="0" smtClean="0"/>
              <a:t>egocentrismus,</a:t>
            </a:r>
          </a:p>
          <a:p>
            <a:r>
              <a:rPr lang="cs-CZ" dirty="0" smtClean="0"/>
              <a:t>akcentovaná emocionalita, </a:t>
            </a:r>
          </a:p>
          <a:p>
            <a:r>
              <a:rPr lang="cs-CZ" dirty="0" smtClean="0"/>
              <a:t>potřeba upoutávat pozornost,</a:t>
            </a:r>
          </a:p>
          <a:p>
            <a:r>
              <a:rPr lang="cs-CZ" dirty="0" smtClean="0"/>
              <a:t>teatrálnost projevu, ale vnitřní emoční prožívání povrchní,</a:t>
            </a:r>
          </a:p>
          <a:p>
            <a:r>
              <a:rPr lang="cs-CZ" dirty="0" smtClean="0"/>
              <a:t>pocity nespokojenosti,</a:t>
            </a:r>
          </a:p>
          <a:p>
            <a:r>
              <a:rPr lang="cs-CZ" dirty="0" smtClean="0"/>
              <a:t> labilita nálad,</a:t>
            </a:r>
          </a:p>
          <a:p>
            <a:r>
              <a:rPr lang="cs-CZ" dirty="0" smtClean="0"/>
              <a:t>značná sugestibilita,</a:t>
            </a:r>
          </a:p>
          <a:p>
            <a:r>
              <a:rPr lang="cs-CZ" dirty="0" smtClean="0"/>
              <a:t>puzeni k vyhledávání vzrušení.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7953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Histrionská</a:t>
            </a:r>
            <a:r>
              <a:rPr lang="cs-CZ" dirty="0"/>
              <a:t> porucha </a:t>
            </a:r>
            <a:r>
              <a:rPr lang="cs-CZ" dirty="0" smtClean="0"/>
              <a:t>osobnosti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Myšlení - často se vyskytuje bájná lhavost</a:t>
            </a:r>
          </a:p>
          <a:p>
            <a:pPr>
              <a:buNone/>
            </a:pPr>
            <a:r>
              <a:rPr lang="cs-CZ" sz="2800" dirty="0" smtClean="0"/>
              <a:t>   - v příběhu jsou hlavním hrdinou.</a:t>
            </a:r>
          </a:p>
          <a:p>
            <a:r>
              <a:rPr lang="cs-CZ" sz="2800" dirty="0" smtClean="0"/>
              <a:t> Sklony navazovat povrchní vztahy – sobečtí a nespolehliví partneři.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721665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467600" cy="1143000"/>
          </a:xfrm>
        </p:spPr>
        <p:txBody>
          <a:bodyPr/>
          <a:lstStyle/>
          <a:p>
            <a:r>
              <a:rPr lang="cs-CZ" dirty="0" smtClean="0"/>
              <a:t>Narcistická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Základem je nadměrný egocentrismus a přecitlivělost spojená s necitelností vůči okolí.</a:t>
            </a:r>
          </a:p>
          <a:p>
            <a:r>
              <a:rPr lang="cs-CZ" dirty="0" smtClean="0"/>
              <a:t>Snížená odolnost k frustraci.</a:t>
            </a:r>
          </a:p>
          <a:p>
            <a:r>
              <a:rPr lang="cs-CZ" dirty="0" smtClean="0"/>
              <a:t>Přeceňování významu vlastní osoby.</a:t>
            </a:r>
          </a:p>
          <a:p>
            <a:r>
              <a:rPr lang="cs-CZ" dirty="0" smtClean="0"/>
              <a:t>Na druhé straně někteří podléhají nepřiměřenému sebepodceňování.</a:t>
            </a:r>
          </a:p>
          <a:p>
            <a:r>
              <a:rPr lang="cs-CZ" dirty="0" smtClean="0"/>
              <a:t>Nedokáží přijmout kritiku ani názor druhých.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2385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Narcistická porucha </a:t>
            </a:r>
            <a:r>
              <a:rPr lang="cs-CZ" dirty="0" smtClean="0"/>
              <a:t>osobnosti 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Potřeba obdivu okolí.</a:t>
            </a:r>
          </a:p>
          <a:p>
            <a:r>
              <a:rPr lang="cs-CZ" dirty="0" smtClean="0"/>
              <a:t>Chce být ujišťován o své výjimečnosti.</a:t>
            </a:r>
          </a:p>
          <a:p>
            <a:r>
              <a:rPr lang="cs-CZ" dirty="0" smtClean="0"/>
              <a:t>Chybí empatie – chová se arogantně a bezohledně.</a:t>
            </a:r>
          </a:p>
          <a:p>
            <a:r>
              <a:rPr lang="cs-CZ" dirty="0" smtClean="0"/>
              <a:t>Často pociťuje závist a žárlivost.</a:t>
            </a:r>
          </a:p>
          <a:p>
            <a:r>
              <a:rPr lang="cs-CZ" dirty="0" smtClean="0"/>
              <a:t>Je promiskuitní, nemá sociální zábrany – není schopen vést uspokojivý citový vztah.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1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Anankastická</a:t>
            </a:r>
            <a:r>
              <a:rPr lang="cs-CZ" dirty="0" smtClean="0"/>
              <a:t>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Vyznačuje se :</a:t>
            </a:r>
          </a:p>
          <a:p>
            <a:r>
              <a:rPr lang="cs-CZ" dirty="0" smtClean="0"/>
              <a:t>potřebou nadměrné kontroly,</a:t>
            </a:r>
          </a:p>
          <a:p>
            <a:r>
              <a:rPr lang="cs-CZ" dirty="0" smtClean="0"/>
              <a:t>nerozhodností,</a:t>
            </a:r>
          </a:p>
          <a:p>
            <a:r>
              <a:rPr lang="cs-CZ" dirty="0" smtClean="0"/>
              <a:t>strnulostí citového prožívání,</a:t>
            </a:r>
          </a:p>
          <a:p>
            <a:r>
              <a:rPr lang="cs-CZ" dirty="0" smtClean="0"/>
              <a:t>citově prožívá mrzutost, úzkost nebo vztek,</a:t>
            </a:r>
          </a:p>
          <a:p>
            <a:r>
              <a:rPr lang="cs-CZ" dirty="0" smtClean="0"/>
              <a:t>v uvažování je typická pochybovačnost, nerozhodnost a nízká sebedůvěra,</a:t>
            </a:r>
          </a:p>
          <a:p>
            <a:r>
              <a:rPr lang="cs-CZ" dirty="0" smtClean="0"/>
              <a:t>uvažuje rigidně a stereotypně řeší problémy – řeší nepodstatné detaily, na kterých ulpívá (správně srovnané hrnky).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4822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Anankastická</a:t>
            </a:r>
            <a:r>
              <a:rPr lang="cs-CZ" dirty="0"/>
              <a:t> porucha </a:t>
            </a:r>
            <a:r>
              <a:rPr lang="cs-CZ" dirty="0" smtClean="0"/>
              <a:t>osobnosti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Mají tendenci důsledně respektovat sociální normy a plnění požadavků, což patrně plní funkci snížení nejistoty.</a:t>
            </a:r>
          </a:p>
          <a:p>
            <a:r>
              <a:rPr lang="cs-CZ" dirty="0" smtClean="0"/>
              <a:t>Ve vztazích nebývají oblíbení.</a:t>
            </a:r>
          </a:p>
          <a:p>
            <a:r>
              <a:rPr lang="cs-CZ" dirty="0" smtClean="0"/>
              <a:t>Partnery jsou hodnoceni jako nepřizpůsobiví, neatraktivní, nudní, bez smyslu pro humor.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5208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Pasivně-agresivní (negativistická)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Nepřiměřený způsob vyrovnání se s nároky okolí a neschopnost otevřeně vyjádřit negativní emoce.</a:t>
            </a:r>
          </a:p>
          <a:p>
            <a:r>
              <a:rPr lang="cs-CZ" dirty="0" smtClean="0"/>
              <a:t>Co cítí - mrzutou náladu, pocity zlosti.</a:t>
            </a:r>
          </a:p>
          <a:p>
            <a:r>
              <a:rPr lang="cs-CZ" dirty="0" smtClean="0"/>
              <a:t>Vyhýbá se otevřeným konfliktům – negativní pocity dává najevo nezralým způsobem.</a:t>
            </a:r>
          </a:p>
          <a:p>
            <a:r>
              <a:rPr lang="cs-CZ" dirty="0" smtClean="0"/>
              <a:t>Nedokáže dát najevo své potřeby a požadavky, předpokládá, že by ostatním měly být jasné.</a:t>
            </a:r>
          </a:p>
          <a:p>
            <a:r>
              <a:rPr lang="cs-CZ" dirty="0" smtClean="0"/>
              <a:t>Problém ventiluje skrytou negací a blokováním.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3408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Pasivně-agresivní (negativistická) porucha </a:t>
            </a:r>
            <a:r>
              <a:rPr lang="cs-CZ" dirty="0" smtClean="0"/>
              <a:t>osobnosti 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Práci, s kterou nesouhlasí, vykonávají pomalu, odkládají povinnosti, „zapomínají udělat“, nedodržují termíny, provedou ji nesprávně, sabotují ji.</a:t>
            </a:r>
          </a:p>
          <a:p>
            <a:r>
              <a:rPr lang="cs-CZ" dirty="0" smtClean="0"/>
              <a:t>O autoritě, která ji vede, se často vyjadřuje s opovržením, shazuje ji, pomlouvá, ale navenek s ní souhlasí.</a:t>
            </a:r>
          </a:p>
          <a:p>
            <a:r>
              <a:rPr lang="cs-CZ" dirty="0" smtClean="0"/>
              <a:t>Často způsobují konflikty.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2291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Úzkostná (vyhýbavá)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Úzkostné prožívání, tendence vyhýbat se jakémukoliv ohrožení.</a:t>
            </a:r>
          </a:p>
          <a:p>
            <a:r>
              <a:rPr lang="cs-CZ" dirty="0" smtClean="0"/>
              <a:t>Emoce – neustálé obavy, pocity ohrožení.</a:t>
            </a:r>
          </a:p>
          <a:p>
            <a:r>
              <a:rPr lang="cs-CZ" dirty="0" smtClean="0"/>
              <a:t>Sám sebe vidí narušeně – pocity méněcennosti a nadměrné obavy z kritiky nebo odmítnutí.</a:t>
            </a:r>
          </a:p>
          <a:p>
            <a:r>
              <a:rPr lang="cs-CZ" dirty="0" smtClean="0"/>
              <a:t>Stahuje se do izolace.</a:t>
            </a:r>
          </a:p>
          <a:p>
            <a:r>
              <a:rPr lang="cs-CZ" dirty="0" smtClean="0"/>
              <a:t>Vyhýbá se riziku nepřijetí, selhání či kritiky.</a:t>
            </a:r>
          </a:p>
          <a:p>
            <a:r>
              <a:rPr lang="cs-CZ" dirty="0" smtClean="0"/>
              <a:t>Dostává se do sociální izolace.</a:t>
            </a:r>
          </a:p>
          <a:p>
            <a:r>
              <a:rPr lang="cs-CZ" dirty="0" smtClean="0"/>
              <a:t>Ve vztazích mají problém s udržením přiměřené hranice blízkosti.</a:t>
            </a:r>
          </a:p>
          <a:p>
            <a:r>
              <a:rPr lang="cs-CZ" dirty="0" smtClean="0"/>
              <a:t>Svými problémy se na rozdíl od jiných poruch trápí.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8168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Závislá porucha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Projevuje se neschopností se osamostatnit.</a:t>
            </a:r>
          </a:p>
          <a:p>
            <a:r>
              <a:rPr lang="cs-CZ" dirty="0" smtClean="0"/>
              <a:t>Zvýšená potřeba závislosti na jiném člověku s obavami opuštěnosti.</a:t>
            </a:r>
          </a:p>
          <a:p>
            <a:r>
              <a:rPr lang="cs-CZ" dirty="0" smtClean="0"/>
              <a:t>Pocity – nepřiměřené obavy z opuštění, převládá pesimistické ladění nálady.</a:t>
            </a:r>
          </a:p>
          <a:p>
            <a:r>
              <a:rPr lang="cs-CZ" dirty="0" smtClean="0"/>
              <a:t>Mají nízké sebehodnocení, neradi se samostatně rozhodují.</a:t>
            </a:r>
          </a:p>
          <a:p>
            <a:r>
              <a:rPr lang="cs-CZ" dirty="0" smtClean="0"/>
              <a:t>Obvykle se podřizují a přizpůsobují jiné osobě,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na které jsou závislé.</a:t>
            </a:r>
          </a:p>
          <a:p>
            <a:pPr marL="0" indent="0">
              <a:buNone/>
            </a:pPr>
            <a:r>
              <a:rPr lang="cs-CZ" dirty="0" smtClean="0"/>
              <a:t>Poměrně snadno se mohou stát oběťmi násilí nebo zneužívání.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4486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Léčba a resocializace poruch 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Farmakoterapie</a:t>
            </a:r>
          </a:p>
          <a:p>
            <a:r>
              <a:rPr lang="cs-CZ" dirty="0" smtClean="0"/>
              <a:t>Psychoterapie</a:t>
            </a:r>
          </a:p>
          <a:p>
            <a:r>
              <a:rPr lang="cs-CZ" dirty="0" smtClean="0"/>
              <a:t>Resocializace (skupinová nebo </a:t>
            </a:r>
            <a:r>
              <a:rPr lang="cs-CZ" smtClean="0"/>
              <a:t>rodinná terapie)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74576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/>
              <a:t>Zdroj</a:t>
            </a:r>
            <a:r>
              <a:rPr lang="cs-CZ" sz="1600" dirty="0"/>
              <a:t>:</a:t>
            </a:r>
          </a:p>
          <a:p>
            <a:r>
              <a:rPr lang="cs-CZ" sz="1600" dirty="0"/>
              <a:t>Mgr. Kateřina Juklová, Mgr. Radka </a:t>
            </a:r>
            <a:r>
              <a:rPr lang="cs-CZ" sz="1600" dirty="0" err="1"/>
              <a:t>Skorunková</a:t>
            </a:r>
            <a:r>
              <a:rPr lang="cs-CZ" sz="1600" dirty="0"/>
              <a:t>: Základy psychopatologie, </a:t>
            </a:r>
            <a:r>
              <a:rPr lang="cs-CZ" sz="1600" dirty="0" err="1"/>
              <a:t>Gaudeamus</a:t>
            </a:r>
            <a:r>
              <a:rPr lang="cs-CZ" sz="1600" dirty="0"/>
              <a:t>, Univerzita Hradec Králové, 2009, Hradec Králové 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7297243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260</TotalTime>
  <Words>1156</Words>
  <Application>Microsoft Office PowerPoint</Application>
  <PresentationFormat>Předvádění na obrazovce (4:3)</PresentationFormat>
  <Paragraphs>183</Paragraphs>
  <Slides>23</Slides>
  <Notes>22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Arkýř</vt:lpstr>
      <vt:lpstr>Motiv sady Office</vt:lpstr>
      <vt:lpstr>Snímek 1</vt:lpstr>
      <vt:lpstr>Osobnost</vt:lpstr>
      <vt:lpstr>Poruchy osobnosti</vt:lpstr>
      <vt:lpstr>Výskyt a příčiny vzniku</vt:lpstr>
      <vt:lpstr>Klinické projevy:</vt:lpstr>
      <vt:lpstr>Paranoidní porucha osobnosti</vt:lpstr>
      <vt:lpstr>Schizoidní porucha osobnosti</vt:lpstr>
      <vt:lpstr>Disociální (asociální) porucha osobnosti</vt:lpstr>
      <vt:lpstr>Emočně nestabilní porucha osobnosti dělí se na dva typy:                                  a) impulzivní typ emočně nestabilní osobnosti, b) hraniční typ emočně nestabilní osobnosti .</vt:lpstr>
      <vt:lpstr>Impulzivní typ emočně nestabilní osobnosti</vt:lpstr>
      <vt:lpstr>Hraniční typ emočně nestabilní osobnosti</vt:lpstr>
      <vt:lpstr>Histrionská porucha osobnosti</vt:lpstr>
      <vt:lpstr>Histrionská porucha osobnosti II</vt:lpstr>
      <vt:lpstr>Narcistická porucha osobnosti</vt:lpstr>
      <vt:lpstr>Narcistická porucha osobnosti  II</vt:lpstr>
      <vt:lpstr>Anankastická porucha osobnosti</vt:lpstr>
      <vt:lpstr>Anankastická porucha osobnosti II</vt:lpstr>
      <vt:lpstr>Pasivně-agresivní (negativistická) porucha osobnosti</vt:lpstr>
      <vt:lpstr>Pasivně-agresivní (negativistická) porucha osobnosti  II</vt:lpstr>
      <vt:lpstr>Úzkostná (vyhýbavá) porucha osobnosti</vt:lpstr>
      <vt:lpstr>Závislá porucha osobnosti</vt:lpstr>
      <vt:lpstr>Léčba a resocializace poruch osobnosti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Poruchy osobnosti</dc:title>
  <dc:creator>Zdeněk</dc:creator>
  <cp:lastModifiedBy>Gymnázium a SOŠ</cp:lastModifiedBy>
  <cp:revision>25</cp:revision>
  <dcterms:created xsi:type="dcterms:W3CDTF">2012-11-26T16:32:32Z</dcterms:created>
  <dcterms:modified xsi:type="dcterms:W3CDTF">2013-05-15T07:12:13Z</dcterms:modified>
</cp:coreProperties>
</file>