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64" r:id="rId5"/>
    <p:sldId id="268" r:id="rId6"/>
    <p:sldId id="258" r:id="rId7"/>
    <p:sldId id="261" r:id="rId8"/>
    <p:sldId id="262" r:id="rId9"/>
    <p:sldId id="259" r:id="rId10"/>
    <p:sldId id="275" r:id="rId11"/>
    <p:sldId id="272" r:id="rId12"/>
    <p:sldId id="267" r:id="rId13"/>
    <p:sldId id="269" r:id="rId14"/>
    <p:sldId id="273" r:id="rId15"/>
    <p:sldId id="271" r:id="rId16"/>
    <p:sldId id="276" r:id="rId17"/>
    <p:sldId id="270" r:id="rId18"/>
    <p:sldId id="277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17"/>
    <p:penClr>
      <a:srgbClr val="FF0000"/>
    </p:penClr>
  </p:showPr>
  <p:clrMru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D3CC0-7978-44C4-8137-5E3746331671}" type="datetimeFigureOut">
              <a:rPr lang="cs-CZ" smtClean="0"/>
              <a:pPr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03754-9D6D-452A-BEE6-7666786614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D3CC0-7978-44C4-8137-5E3746331671}" type="datetimeFigureOut">
              <a:rPr lang="cs-CZ" smtClean="0"/>
              <a:pPr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03754-9D6D-452A-BEE6-7666786614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D3CC0-7978-44C4-8137-5E3746331671}" type="datetimeFigureOut">
              <a:rPr lang="cs-CZ" smtClean="0"/>
              <a:pPr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03754-9D6D-452A-BEE6-7666786614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D3CC0-7978-44C4-8137-5E3746331671}" type="datetimeFigureOut">
              <a:rPr lang="cs-CZ" smtClean="0"/>
              <a:pPr/>
              <a:t>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03754-9D6D-452A-BEE6-7666786614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D3CC0-7978-44C4-8137-5E3746331671}" type="datetimeFigureOut">
              <a:rPr lang="cs-CZ" smtClean="0"/>
              <a:pPr/>
              <a:t>1.11.2013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03754-9D6D-452A-BEE6-7666786614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D3CC0-7978-44C4-8137-5E3746331671}" type="datetimeFigureOut">
              <a:rPr lang="cs-CZ" smtClean="0"/>
              <a:pPr/>
              <a:t>1.11.2013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03754-9D6D-452A-BEE6-7666786614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D3CC0-7978-44C4-8137-5E3746331671}" type="datetimeFigureOut">
              <a:rPr lang="cs-CZ" smtClean="0"/>
              <a:pPr/>
              <a:t>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03754-9D6D-452A-BEE6-7666786614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D3CC0-7978-44C4-8137-5E3746331671}" type="datetimeFigureOut">
              <a:rPr lang="cs-CZ" smtClean="0"/>
              <a:pPr/>
              <a:t>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03754-9D6D-452A-BEE6-7666786614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D3CC0-7978-44C4-8137-5E3746331671}" type="datetimeFigureOut">
              <a:rPr lang="cs-CZ" smtClean="0"/>
              <a:pPr/>
              <a:t>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03754-9D6D-452A-BEE6-7666786614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D3CC0-7978-44C4-8137-5E3746331671}" type="datetimeFigureOut">
              <a:rPr lang="cs-CZ" smtClean="0"/>
              <a:pPr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03754-9D6D-452A-BEE6-7666786614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D3CC0-7978-44C4-8137-5E3746331671}" type="datetimeFigureOut">
              <a:rPr lang="cs-CZ" smtClean="0"/>
              <a:pPr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03754-9D6D-452A-BEE6-7666786614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4D3CC0-7978-44C4-8137-5E3746331671}" type="datetimeFigureOut">
              <a:rPr lang="cs-CZ" smtClean="0"/>
              <a:pPr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003754-9D6D-452A-BEE6-7666786614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cut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hyperlink" Target="http://www.fiftyfifty.cz/Vi-se-vubec-v-umeni-kdo-je-blazen-4142028.php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sfd.cz/film/25958-life-of-emile-zola-the/" TargetMode="External"/><Relationship Id="rId2" Type="http://schemas.openxmlformats.org/officeDocument/2006/relationships/hyperlink" Target="http://www.youtube.com/watch?v=GcSWl5DaL4s" TargetMode="External"/><Relationship Id="rId1" Type="http://schemas.openxmlformats.org/officeDocument/2006/relationships/slideLayout" Target="../slideLayouts/slideLayout2.xml"/><Relationship Id="rId4" Type="http://schemas.openxmlformats.org/officeDocument/2006/relationships/slide" Target="slide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1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zdKfxpvKB9s" TargetMode="External"/><Relationship Id="rId2" Type="http://schemas.openxmlformats.org/officeDocument/2006/relationships/hyperlink" Target="http://www.topzine.cz/emile-zola-nana-rozkosna-kurtizana-je-zhoubou-zamilovanych-muzu" TargetMode="External"/><Relationship Id="rId1" Type="http://schemas.openxmlformats.org/officeDocument/2006/relationships/slideLayout" Target="../slideLayouts/slideLayout7.xml"/><Relationship Id="rId4" Type="http://schemas.openxmlformats.org/officeDocument/2006/relationships/slide" Target="slide1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prehravac.rozhlas.cz/audio/448744" TargetMode="External"/><Relationship Id="rId1" Type="http://schemas.openxmlformats.org/officeDocument/2006/relationships/slideLayout" Target="../slideLayouts/slideLayout2.xml"/><Relationship Id="rId4" Type="http://schemas.openxmlformats.org/officeDocument/2006/relationships/slide" Target="slide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zdKfxpvKB9s" TargetMode="External"/><Relationship Id="rId2" Type="http://schemas.openxmlformats.org/officeDocument/2006/relationships/hyperlink" Target="http://www.topzine.cz/emile-zola-nana-rozkosna-kurtizana-je-zhoubou-zamilovanych-muzu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sfd.cz/film/25958-life-of-emile-zola-the/" TargetMode="External"/><Relationship Id="rId2" Type="http://schemas.openxmlformats.org/officeDocument/2006/relationships/hyperlink" Target="http://www.youtube.com/watch?v=GcSWl5DaL4s" TargetMode="External"/><Relationship Id="rId1" Type="http://schemas.openxmlformats.org/officeDocument/2006/relationships/slideLayout" Target="../slideLayouts/slideLayout2.xml"/><Relationship Id="rId4" Type="http://schemas.openxmlformats.org/officeDocument/2006/relationships/slide" Target="slide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prehravac.rozhlas.cz/audio/448744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maka.webzdarma.cz/statnice/du_du10" TargetMode="External"/><Relationship Id="rId4" Type="http://schemas.openxmlformats.org/officeDocument/2006/relationships/slide" Target="slide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zdKfxpvKB9s" TargetMode="External"/><Relationship Id="rId2" Type="http://schemas.openxmlformats.org/officeDocument/2006/relationships/hyperlink" Target="http://www.topzine.cz/emile-zola-nana-rozkosna-kurtizana-je-zhoubou-zamilovanych-muzu" TargetMode="External"/><Relationship Id="rId1" Type="http://schemas.openxmlformats.org/officeDocument/2006/relationships/slideLayout" Target="../slideLayouts/slideLayout7.xml"/><Relationship Id="rId4" Type="http://schemas.openxmlformats.org/officeDocument/2006/relationships/slide" Target="slide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utograf,_Zola,_Nordisk_familjebok.png" TargetMode="External"/><Relationship Id="rId7" Type="http://schemas.openxmlformats.org/officeDocument/2006/relationships/hyperlink" Target="http://commons.wikimedia.org/wiki/File:EmileZola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Manet,_Edouard_-_Portrait_of_Emile_Zola.jpg" TargetMode="External"/><Relationship Id="rId5" Type="http://schemas.openxmlformats.org/officeDocument/2006/relationships/hyperlink" Target="http://commons.wikimedia.org/wiki/File:Lassommoir2.jpg" TargetMode="External"/><Relationship Id="rId4" Type="http://schemas.openxmlformats.org/officeDocument/2006/relationships/hyperlink" Target="http://en.wikipedia.org/wiki/File:Edouard_Manet_03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4000"/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hnutý roh 3"/>
          <p:cNvSpPr/>
          <p:nvPr/>
        </p:nvSpPr>
        <p:spPr bwMode="auto">
          <a:xfrm>
            <a:off x="500034" y="1714488"/>
            <a:ext cx="8215370" cy="3643338"/>
          </a:xfrm>
          <a:prstGeom prst="foldedCorner">
            <a:avLst/>
          </a:prstGeom>
          <a:gradFill>
            <a:gsLst>
              <a:gs pos="2700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3600000" scaled="0"/>
          </a:gradFill>
          <a:ln w="3810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lvl="0" eaLnBrk="0" hangingPunct="0"/>
            <a:endParaRPr lang="cs-CZ" b="1" dirty="0" smtClean="0">
              <a:solidFill>
                <a:srgbClr val="943634"/>
              </a:solidFill>
              <a:ea typeface="Calibri" pitchFamily="34" charset="0"/>
              <a:cs typeface="Times New Roman" pitchFamily="18" charset="0"/>
            </a:endParaRPr>
          </a:p>
          <a:p>
            <a:pPr lvl="0" eaLnBrk="0" hangingPunct="0"/>
            <a:r>
              <a:rPr lang="cs-CZ" sz="2800" b="1" dirty="0" smtClean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Název </a:t>
            </a:r>
            <a:r>
              <a:rPr lang="cs-CZ" sz="28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školy: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Číslo projektu: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800" b="1" i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VY_12_INOVACE_1B_11_Emile Zola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Téma sady: </a:t>
            </a:r>
            <a:r>
              <a:rPr lang="cs-CZ" sz="28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Interpretace textů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Datum vzniku: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říjen 2013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Třída: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4. A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Mgr. Lucie Nováková</a:t>
            </a:r>
            <a:endParaRPr lang="cs-CZ" sz="4000" dirty="0"/>
          </a:p>
        </p:txBody>
      </p:sp>
      <p:pic>
        <p:nvPicPr>
          <p:cNvPr id="5" name="Obrázek 4"/>
          <p:cNvPicPr/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1857356" y="5500702"/>
            <a:ext cx="6000792" cy="11239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 descr="GYMLOVO_logo BRV"/>
          <p:cNvPicPr/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4143372" y="285728"/>
            <a:ext cx="1257300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28596" y="928670"/>
            <a:ext cx="8501122" cy="5715040"/>
          </a:xfrm>
          <a:gradFill>
            <a:gsLst>
              <a:gs pos="2700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3600000" scaled="0"/>
          </a:gradFill>
          <a:ln w="28575">
            <a:solidFill>
              <a:schemeClr val="tx1"/>
            </a:solidFill>
          </a:ln>
          <a:effectLst>
            <a:outerShdw blurRad="50800" dist="190500" dir="2700000" algn="tl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300000" rev="0"/>
            </a:camera>
            <a:lightRig rig="threePt" dir="t"/>
          </a:scene3d>
        </p:spPr>
        <p:txBody>
          <a:bodyPr>
            <a:normAutofit fontScale="25000" lnSpcReduction="20000"/>
          </a:bodyPr>
          <a:lstStyle/>
          <a:p>
            <a:pPr lvl="0"/>
            <a:endParaRPr lang="cs-CZ" sz="2400" dirty="0" smtClean="0"/>
          </a:p>
          <a:p>
            <a:pPr lvl="0"/>
            <a:r>
              <a:rPr lang="cs-CZ" sz="9600" dirty="0" smtClean="0"/>
              <a:t>Materiál </a:t>
            </a:r>
            <a:r>
              <a:rPr lang="cs-CZ" sz="9600" dirty="0"/>
              <a:t>je určen k práci s texty v </a:t>
            </a:r>
            <a:r>
              <a:rPr lang="cs-CZ" sz="9600" dirty="0" smtClean="0"/>
              <a:t>hodinách i k domácí přípravě, </a:t>
            </a:r>
            <a:r>
              <a:rPr lang="cs-CZ" sz="9600" dirty="0"/>
              <a:t>jež jsou předmětem výuky literatury ve 4. ročníku. Slouží k maturitnímu opakování.</a:t>
            </a:r>
          </a:p>
          <a:p>
            <a:pPr lvl="0"/>
            <a:r>
              <a:rPr lang="cs-CZ" sz="9600" dirty="0" smtClean="0"/>
              <a:t>Prezentace </a:t>
            </a:r>
            <a:r>
              <a:rPr lang="cs-CZ" sz="9600" dirty="0"/>
              <a:t>seznamuje žáky s životem a </a:t>
            </a:r>
            <a:r>
              <a:rPr lang="cs-CZ" sz="9600" dirty="0" smtClean="0"/>
              <a:t>tvorbou Emila Zoly.</a:t>
            </a:r>
            <a:endParaRPr lang="cs-CZ" sz="9600" dirty="0"/>
          </a:p>
          <a:p>
            <a:pPr lvl="0"/>
            <a:r>
              <a:rPr lang="cs-CZ" sz="9600" dirty="0"/>
              <a:t>Směřuje k rozvoji čtenářské a informační gramotnosti žáků.</a:t>
            </a:r>
            <a:endParaRPr lang="cs-CZ" sz="7200" dirty="0"/>
          </a:p>
          <a:p>
            <a:pPr lvl="0"/>
            <a:r>
              <a:rPr lang="cs-CZ" sz="9600" dirty="0"/>
              <a:t>Žáci si jej bedlivě prostudují a následně vypracují odpovědi na přiložené otázky a </a:t>
            </a:r>
            <a:r>
              <a:rPr lang="cs-CZ" sz="9600" dirty="0" smtClean="0"/>
              <a:t>úkoly (doma si předem vyslechnou nahrávku a zhlédnou ukázky z filmů).</a:t>
            </a:r>
            <a:endParaRPr lang="cs-CZ" sz="9600" dirty="0"/>
          </a:p>
          <a:p>
            <a:pPr lvl="0"/>
            <a:r>
              <a:rPr lang="cs-CZ" sz="9600" dirty="0" smtClean="0"/>
              <a:t>Snímek 3 – při 1. klepnutí datace, při 2. zmizí obrázek Nany vpravo a objeví se text (výběr Zolových titulů). Vlevo Zolův podpis.</a:t>
            </a:r>
            <a:endParaRPr lang="cs-CZ" sz="8000" dirty="0" smtClean="0"/>
          </a:p>
          <a:p>
            <a:pPr lvl="0"/>
            <a:r>
              <a:rPr lang="cs-CZ" sz="9600" dirty="0" smtClean="0"/>
              <a:t>Odpovědi na otázky -  při poklepu myší na žlutou šipku (směr vpravo) se zobrazí řešení. Zpět - poklep na obrácenou šipku.</a:t>
            </a:r>
          </a:p>
          <a:p>
            <a:pPr lvl="0"/>
            <a:r>
              <a:rPr lang="cs-CZ" sz="9600" dirty="0" smtClean="0"/>
              <a:t>Snímek 5 – vlevo text  Zolova článku Žaluji, obrázek vpravo dole z díla Zabiják.</a:t>
            </a:r>
          </a:p>
          <a:p>
            <a:pPr lvl="0"/>
            <a:r>
              <a:rPr lang="cs-CZ" sz="9600" dirty="0" smtClean="0"/>
              <a:t> Snímek 14 a 15 -  dole vložen Manetův portrét Zoly.</a:t>
            </a:r>
          </a:p>
          <a:p>
            <a:pPr lvl="0">
              <a:buNone/>
            </a:pPr>
            <a:endParaRPr lang="cs-CZ" sz="51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>
              <a:buNone/>
            </a:pPr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</a:p>
          <a:p>
            <a:pPr>
              <a:buClrTx/>
              <a:buNone/>
            </a:pPr>
            <a:endParaRPr lang="cs-CZ" sz="1800" dirty="0" smtClean="0">
              <a:solidFill>
                <a:srgbClr val="FFC000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2143140" cy="500066"/>
          </a:xfrm>
          <a:gradFill>
            <a:gsLst>
              <a:gs pos="2700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3600000" scaled="0"/>
          </a:gra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Monotype Corsiva" pitchFamily="66" charset="0"/>
              </a:rPr>
              <a:t>Anotace:</a:t>
            </a:r>
            <a:endParaRPr lang="cs-CZ" sz="4000" b="1" dirty="0">
              <a:solidFill>
                <a:schemeClr val="tx1"/>
              </a:solidFill>
              <a:latin typeface="Monotype Corsiva" pitchFamily="66" charset="0"/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428992" y="214290"/>
            <a:ext cx="610628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perspectiveLef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chemeClr val="bg1">
                      <a:lumMod val="95000"/>
                    </a:schemeClr>
                  </a:solidFill>
                  <a:prstDash val="solid"/>
                  <a:miter lim="800000"/>
                </a:ln>
                <a:solidFill>
                  <a:schemeClr val="accent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Emile Zola</a:t>
            </a:r>
          </a:p>
          <a:p>
            <a:pPr algn="ctr"/>
            <a:r>
              <a:rPr lang="cs-CZ" sz="5400" b="1" dirty="0" smtClean="0">
                <a:ln w="17780" cmpd="sng">
                  <a:solidFill>
                    <a:schemeClr val="bg1">
                      <a:lumMod val="95000"/>
                    </a:schemeClr>
                  </a:solidFill>
                  <a:prstDash val="solid"/>
                  <a:miter lim="800000"/>
                </a:ln>
                <a:solidFill>
                  <a:schemeClr val="accent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(1840 – 1902)</a:t>
            </a:r>
            <a:endParaRPr lang="cs-CZ" sz="4800" b="1" dirty="0">
              <a:ln w="17780" cmpd="sng">
                <a:solidFill>
                  <a:schemeClr val="bg1">
                    <a:lumMod val="95000"/>
                  </a:schemeClr>
                </a:solidFill>
                <a:prstDash val="solid"/>
                <a:miter lim="800000"/>
              </a:ln>
              <a:solidFill>
                <a:schemeClr val="accent1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86314" y="2786058"/>
            <a:ext cx="3857652" cy="2308324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cyklus </a:t>
            </a:r>
            <a:r>
              <a:rPr lang="cs-CZ" sz="2400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Rougon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</a:t>
            </a:r>
            <a:r>
              <a:rPr lang="cs-CZ" sz="2400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Macquartové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Zabiják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Nana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Člověk bestie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Experimentální román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Žaluji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Obrázek 8" descr="451px-Edouard_Manet_037.jp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4786314" y="2214554"/>
            <a:ext cx="3857652" cy="42680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Obrázek 5" descr="800px-Autograf,_Zola,_Nordisk_familjebok.pn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500034" y="5500702"/>
            <a:ext cx="1857388" cy="733668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5000636"/>
            <a:ext cx="7929618" cy="1500198"/>
          </a:xfrm>
          <a:gradFill flip="none" rotWithShape="1"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  <a:tileRect r="-100000" b="-100000"/>
          </a:gradFill>
          <a:ln w="3175">
            <a:solidFill>
              <a:schemeClr val="tx1"/>
            </a:solidFill>
          </a:ln>
          <a:effectLst>
            <a:outerShdw blurRad="50800" dist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l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Přečtěte si text a odpovězte na otázky</a:t>
            </a:r>
            <a: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http://www.</a:t>
            </a:r>
            <a:r>
              <a:rPr lang="cs-CZ" sz="2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fiftyfifty.cz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/</a:t>
            </a:r>
            <a:r>
              <a:rPr lang="cs-CZ" sz="2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Vi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-se-</a:t>
            </a:r>
            <a:r>
              <a:rPr lang="cs-CZ" sz="2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vubec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-v-</a:t>
            </a:r>
            <a:r>
              <a:rPr lang="cs-CZ" sz="2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umeni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-kdo-je-</a:t>
            </a:r>
            <a:r>
              <a:rPr lang="cs-CZ" sz="2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blazen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-4142028.php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57554" y="500042"/>
            <a:ext cx="5500726" cy="1477328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Který literární směr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ovlivnil  </a:t>
            </a:r>
            <a:r>
              <a:rPr lang="cs-CZ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Zolovu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tvorbu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Jaké jsou jeho znaky?</a:t>
            </a:r>
          </a:p>
          <a:p>
            <a:pPr marL="342900" indent="-342900">
              <a:buAutoNum type="arabicPeriod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jaké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aféry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 zapojil? Který svůj text autor zaslal prezidentovi?  Jaké  tohle vše mělo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následky na jeho život?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14810" y="2571744"/>
            <a:ext cx="4714908" cy="1477328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Vyberte si jeden ze Zolových 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výroků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vyložte jeho smysl.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Jak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Zola zemřel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Který z úryvků se vztahuje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tématu  alkoholismu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Shrňte jeho obsah.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7572396" y="4286256"/>
            <a:ext cx="1285884" cy="571504"/>
          </a:xfrm>
          <a:prstGeom prst="rightArrow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00430" y="285728"/>
            <a:ext cx="5357850" cy="3857652"/>
          </a:xfrm>
          <a:gradFill flip="none" rotWithShape="1"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  <a:tileRect r="-100000" b="-100000"/>
          </a:gradFill>
          <a:ln w="3175">
            <a:solidFill>
              <a:schemeClr val="tx1"/>
            </a:solidFill>
          </a:ln>
          <a:effectLst>
            <a:outerShdw blurRad="50800" dist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l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b="1" u="sng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Film Zolův život (1937)</a:t>
            </a:r>
            <a: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dirty="0" smtClean="0">
                <a:hlinkClick r:id="rId2"/>
              </a:rPr>
              <a:t>http://www.</a:t>
            </a:r>
            <a:r>
              <a:rPr lang="cs-CZ" sz="2200" dirty="0" err="1" smtClean="0">
                <a:hlinkClick r:id="rId2"/>
              </a:rPr>
              <a:t>youtube.com</a:t>
            </a:r>
            <a:r>
              <a:rPr lang="cs-CZ" sz="2200" dirty="0" smtClean="0">
                <a:hlinkClick r:id="rId2"/>
              </a:rPr>
              <a:t>/</a:t>
            </a:r>
            <a:r>
              <a:rPr lang="cs-CZ" sz="2200" dirty="0" err="1" smtClean="0">
                <a:hlinkClick r:id="rId2"/>
              </a:rPr>
              <a:t>watch</a:t>
            </a:r>
            <a:r>
              <a:rPr lang="cs-CZ" sz="2200" dirty="0" smtClean="0">
                <a:hlinkClick r:id="rId2"/>
              </a:rPr>
              <a:t>?v=GcSWl5DaL4s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S kým se mladý autor seznámil na začátku ukázky?  Jaký na něj mělo setkání vliv?</a:t>
            </a:r>
            <a:b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Která další známá fakta z autorova života jste ve film. ukázce poznali?</a:t>
            </a:r>
            <a:b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Jak na vás film zapůsobil?</a:t>
            </a:r>
            <a:b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>
                <a:hlinkClick r:id="rId3"/>
              </a:rPr>
              <a:t> http://www.</a:t>
            </a:r>
            <a:r>
              <a:rPr lang="cs-CZ" sz="2000" dirty="0" err="1" smtClean="0">
                <a:hlinkClick r:id="rId3"/>
              </a:rPr>
              <a:t>csfd.cz</a:t>
            </a:r>
            <a:r>
              <a:rPr lang="cs-CZ" sz="2000" dirty="0" smtClean="0">
                <a:hlinkClick r:id="rId3"/>
              </a:rPr>
              <a:t>/film/25958-</a:t>
            </a:r>
            <a:r>
              <a:rPr lang="cs-CZ" sz="2000" dirty="0" err="1" smtClean="0">
                <a:hlinkClick r:id="rId3"/>
              </a:rPr>
              <a:t>life</a:t>
            </a:r>
            <a:r>
              <a:rPr lang="cs-CZ" sz="2000" dirty="0" smtClean="0">
                <a:hlinkClick r:id="rId3"/>
              </a:rPr>
              <a:t>-</a:t>
            </a:r>
            <a:r>
              <a:rPr lang="cs-CZ" sz="2000" dirty="0" err="1" smtClean="0">
                <a:hlinkClick r:id="rId3"/>
              </a:rPr>
              <a:t>of</a:t>
            </a:r>
            <a:r>
              <a:rPr lang="cs-CZ" sz="2000" dirty="0" smtClean="0">
                <a:hlinkClick r:id="rId3"/>
              </a:rPr>
              <a:t>-</a:t>
            </a:r>
            <a:r>
              <a:rPr lang="cs-CZ" sz="2000" dirty="0" err="1" smtClean="0">
                <a:hlinkClick r:id="rId3"/>
              </a:rPr>
              <a:t>emile</a:t>
            </a:r>
            <a:r>
              <a:rPr lang="cs-CZ" sz="2000" dirty="0" smtClean="0">
                <a:hlinkClick r:id="rId3"/>
              </a:rPr>
              <a:t>-zola-</a:t>
            </a:r>
            <a:r>
              <a:rPr lang="cs-CZ" sz="2000" dirty="0" err="1" smtClean="0">
                <a:hlinkClick r:id="rId3"/>
              </a:rPr>
              <a:t>the</a:t>
            </a:r>
            <a:r>
              <a:rPr lang="cs-CZ" sz="2000" dirty="0" smtClean="0">
                <a:hlinkClick r:id="rId3"/>
              </a:rPr>
              <a:t>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85918" y="4929198"/>
            <a:ext cx="5357850" cy="923330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marL="342900" indent="-342900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Myslíte si, že film o Zolově životě měla raději natočit </a:t>
            </a:r>
          </a:p>
          <a:p>
            <a:pPr marL="342900" indent="-342900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francouzská produkce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Viz komentáře k snímku.</a:t>
            </a:r>
          </a:p>
          <a:p>
            <a:pPr marL="342900" indent="-342900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Který herec ztvárnil slavného spisovatele?</a:t>
            </a:r>
          </a:p>
        </p:txBody>
      </p:sp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7429520" y="5929330"/>
            <a:ext cx="1285884" cy="571504"/>
          </a:xfrm>
          <a:prstGeom prst="rightArrow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1071538" y="3786190"/>
            <a:ext cx="7715304" cy="2862322"/>
          </a:xfrm>
          <a:prstGeom prst="rect">
            <a:avLst/>
          </a:prstGeom>
          <a:gradFill>
            <a:gsLst>
              <a:gs pos="0">
                <a:schemeClr val="bg1">
                  <a:lumMod val="75000"/>
                </a:schemeClr>
              </a:gs>
              <a:gs pos="50000">
                <a:schemeClr val="accent1">
                  <a:tint val="44500"/>
                  <a:satMod val="160000"/>
                  <a:alpha val="4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 w="25400">
            <a:solidFill>
              <a:schemeClr val="bg2">
                <a:lumMod val="10000"/>
              </a:schemeClr>
            </a:solidFill>
          </a:ln>
          <a:effectLst>
            <a:outerShdw blurRad="50800" dist="1270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r>
              <a:rPr lang="cs-CZ" b="1" dirty="0" smtClean="0"/>
              <a:t>„Sakra, co to tu dělal? Tady to smrdí!“ poznamenal Lantier, když vešli. A</a:t>
            </a:r>
          </a:p>
          <a:p>
            <a:r>
              <a:rPr lang="cs-CZ" b="1" dirty="0" smtClean="0"/>
              <a:t>opravdu, smrdělo to tam hrozně. Gervaisa hledala sirky a šlápla do mokra. Když</a:t>
            </a:r>
          </a:p>
          <a:p>
            <a:r>
              <a:rPr lang="cs-CZ" b="1" dirty="0" smtClean="0"/>
              <a:t>se jí konečně podařilo rozsvítit svíčku, uviděli pěkné divadlo! </a:t>
            </a:r>
            <a:r>
              <a:rPr lang="cs-CZ" b="1" dirty="0" err="1" smtClean="0"/>
              <a:t>Coupeau</a:t>
            </a:r>
            <a:r>
              <a:rPr lang="cs-CZ" b="1" dirty="0" smtClean="0"/>
              <a:t> zvracel</a:t>
            </a:r>
          </a:p>
          <a:p>
            <a:r>
              <a:rPr lang="cs-CZ" b="1" dirty="0" smtClean="0"/>
              <a:t>jako prase, byl toho plný pokoj. Postel byla pošpiněna, koberec také, dokonce i</a:t>
            </a:r>
          </a:p>
          <a:p>
            <a:r>
              <a:rPr lang="cs-CZ" b="1" dirty="0" smtClean="0"/>
              <a:t>prádelník postříkal. </a:t>
            </a:r>
            <a:r>
              <a:rPr lang="cs-CZ" b="1" dirty="0" err="1" smtClean="0"/>
              <a:t>Coupeau</a:t>
            </a:r>
            <a:r>
              <a:rPr lang="cs-CZ" b="1" dirty="0" smtClean="0"/>
              <a:t> se svezl z postele, kam ho asi </a:t>
            </a:r>
            <a:r>
              <a:rPr lang="cs-CZ" b="1" dirty="0" err="1" smtClean="0"/>
              <a:t>Poisson</a:t>
            </a:r>
            <a:r>
              <a:rPr lang="cs-CZ" b="1" dirty="0" smtClean="0"/>
              <a:t> dopravil, a</a:t>
            </a:r>
          </a:p>
          <a:p>
            <a:r>
              <a:rPr lang="cs-CZ" b="1" dirty="0" smtClean="0"/>
              <a:t>chrápal na zemi uprostřed vší té špíny. Válel se v tom jako prase, jednu tvář měl</a:t>
            </a:r>
          </a:p>
          <a:p>
            <a:r>
              <a:rPr lang="cs-CZ" b="1" dirty="0" smtClean="0"/>
              <a:t>umazanou, vydechoval alkoholový dech otevřenými ústy a jeho prošedivělé vlasy se máčely v široké kaluži. „To je čuně! To je čuně!“ opakovala rozzlobená a</a:t>
            </a:r>
          </a:p>
          <a:p>
            <a:r>
              <a:rPr lang="cs-CZ" b="1" dirty="0" smtClean="0"/>
              <a:t>dopálená Gervaisa. „Všechno tady zamazal! Ne, ani zvíře by tohle neudělalo,</a:t>
            </a:r>
          </a:p>
          <a:p>
            <a:r>
              <a:rPr lang="pl-PL" b="1" dirty="0" smtClean="0"/>
              <a:t>ani chcíplotina není tak odporná!“</a:t>
            </a:r>
            <a:endParaRPr lang="cs-CZ" b="1" dirty="0"/>
          </a:p>
        </p:txBody>
      </p:sp>
      <p:sp>
        <p:nvSpPr>
          <p:cNvPr id="9" name="Šipka dolů 8"/>
          <p:cNvSpPr/>
          <p:nvPr/>
        </p:nvSpPr>
        <p:spPr>
          <a:xfrm>
            <a:off x="3286116" y="214290"/>
            <a:ext cx="571504" cy="2000264"/>
          </a:xfrm>
          <a:prstGeom prst="downArrow">
            <a:avLst/>
          </a:prstGeom>
          <a:solidFill>
            <a:schemeClr val="accent1">
              <a:alpha val="0"/>
            </a:schemeClr>
          </a:solidFill>
          <a:ln cmpd="dbl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072066" y="3143248"/>
            <a:ext cx="2071702" cy="461665"/>
          </a:xfrm>
          <a:prstGeom prst="rect">
            <a:avLst/>
          </a:prstGeom>
          <a:noFill/>
          <a:ln w="25400">
            <a:solidFill>
              <a:schemeClr val="bg2">
                <a:lumMod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Výchozí text 1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00496" y="285728"/>
            <a:ext cx="4857784" cy="193899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Charakterizujte výňatek </a:t>
            </a:r>
            <a:r>
              <a:rPr lang="cs-CZ" sz="2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jazykového a kompozičního hlediska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Shrňte jeho obsah.</a:t>
            </a:r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  Jaký </a:t>
            </a:r>
            <a:r>
              <a:rPr lang="cs-CZ" sz="2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 hrdiny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ukázce  představuje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Coupeau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Jak se později vyvíjel </a:t>
            </a:r>
            <a:r>
              <a:rPr lang="cs-CZ" sz="2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osud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Gervaisi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  Vyhledejte v textu </a:t>
            </a:r>
            <a:r>
              <a:rPr lang="cs-CZ" sz="2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přirovnání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29454" y="2357430"/>
            <a:ext cx="1714512" cy="571504"/>
          </a:xfrm>
          <a:prstGeom prst="rightArrow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6000"/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72066" y="3429000"/>
            <a:ext cx="2071702" cy="461665"/>
          </a:xfrm>
          <a:prstGeom prst="rect">
            <a:avLst/>
          </a:prstGeom>
          <a:noFill/>
          <a:ln w="25400">
            <a:solidFill>
              <a:schemeClr val="bg2">
                <a:lumMod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Výchozí text 2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4" name="Šipka dolů 3"/>
          <p:cNvSpPr/>
          <p:nvPr/>
        </p:nvSpPr>
        <p:spPr>
          <a:xfrm>
            <a:off x="428596" y="214290"/>
            <a:ext cx="571504" cy="2500330"/>
          </a:xfrm>
          <a:prstGeom prst="downArrow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285852" y="4071942"/>
            <a:ext cx="7500990" cy="2031325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  <a:alpha val="4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 w="25400">
            <a:solidFill>
              <a:schemeClr val="bg2">
                <a:lumMod val="10000"/>
              </a:schemeClr>
            </a:solidFill>
          </a:ln>
          <a:effectLst>
            <a:outerShdw blurRad="50800" dist="1270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NewRoman"/>
              </a:rPr>
              <a:t>   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NewRoman"/>
              </a:rPr>
              <a:t>   Celá se třásla, ztrácela hlavu. A zatímco ji Lantier strkal do svého pokoje, objevila se za skleněnými dveřmi pokojíčku tvář Nanina. Holka se  probudila, tiše  vstala a stála tu v košili, pobledlá  spánkem. Viděla otce, jak se válí ve vlastní blivanině. Zůstala   jako přilepená na  sklo a čekala, dokud spodnička matčina nezmizela v pokoji  naproti, v  pokoji druhého muže. Byla velmi vážná. Kulila oči a ty nestydaté   dětské  oči svítily smyslnou zvědavostí.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71934" y="285728"/>
            <a:ext cx="4643470" cy="236988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 Shrňte obsah výňatku.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  Jakými povahovými rysy se vyznačovala malá Nana?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  Posuďte jazykovou stránku výňatku.</a:t>
            </a:r>
          </a:p>
          <a:p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7500958" y="3000372"/>
            <a:ext cx="1357322" cy="500042"/>
          </a:xfrm>
          <a:prstGeom prst="rightArrow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00430" y="500042"/>
            <a:ext cx="5357850" cy="5232202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  <a:alpha val="4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 w="28575">
            <a:solidFill>
              <a:schemeClr val="tx1"/>
            </a:solidFill>
          </a:ln>
          <a:effectLst>
            <a:outerShdw blurRad="50800" dist="1143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1600" dirty="0" smtClean="0"/>
              <a:t> </a:t>
            </a:r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Volné pokračování Zabijáka – dílo Nana</a:t>
            </a:r>
          </a:p>
          <a:p>
            <a:pPr algn="just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práce s odkazy a film. ukázkou</a:t>
            </a:r>
          </a:p>
          <a:p>
            <a:pPr algn="just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Podívejte se na video a přečtěte si odkaz s  výňatkem z díla.</a:t>
            </a:r>
          </a:p>
          <a:p>
            <a:pPr algn="just"/>
            <a:endParaRPr lang="cs-CZ" sz="2000" dirty="0" smtClean="0">
              <a:hlinkClick r:id="rId2"/>
            </a:endParaRPr>
          </a:p>
          <a:p>
            <a:pPr algn="just"/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topzine.cz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emile</a:t>
            </a:r>
            <a:r>
              <a:rPr lang="cs-CZ" sz="2000" dirty="0" smtClean="0">
                <a:hlinkClick r:id="rId2"/>
              </a:rPr>
              <a:t>-zola-nana-</a:t>
            </a:r>
            <a:r>
              <a:rPr lang="cs-CZ" sz="2000" dirty="0" err="1" smtClean="0">
                <a:hlinkClick r:id="rId2"/>
              </a:rPr>
              <a:t>rozkosna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kurtizana</a:t>
            </a:r>
            <a:r>
              <a:rPr lang="cs-CZ" sz="2000" dirty="0" smtClean="0">
                <a:hlinkClick r:id="rId2"/>
              </a:rPr>
              <a:t>-je-zhoubou-</a:t>
            </a:r>
            <a:r>
              <a:rPr lang="cs-CZ" sz="2000" dirty="0" err="1" smtClean="0">
                <a:hlinkClick r:id="rId2"/>
              </a:rPr>
              <a:t>zamilovanych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muzu</a:t>
            </a:r>
            <a:endParaRPr lang="cs-CZ" sz="2000" dirty="0" smtClean="0"/>
          </a:p>
          <a:p>
            <a:pPr algn="just"/>
            <a:endParaRPr lang="cs-CZ" sz="2000" dirty="0" smtClean="0">
              <a:hlinkClick r:id="rId3"/>
            </a:endParaRPr>
          </a:p>
          <a:p>
            <a:pPr algn="just"/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youtube.com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watch</a:t>
            </a:r>
            <a:r>
              <a:rPr lang="cs-CZ" sz="2000" dirty="0" smtClean="0">
                <a:hlinkClick r:id="rId3"/>
              </a:rPr>
              <a:t>?v=zdKfxpvKB9s</a:t>
            </a:r>
            <a:endParaRPr lang="cs-CZ" sz="2000" dirty="0" smtClean="0"/>
          </a:p>
          <a:p>
            <a:pPr algn="just"/>
            <a:endParaRPr lang="cs-CZ" sz="2000" dirty="0" smtClean="0"/>
          </a:p>
          <a:p>
            <a:pPr algn="just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Jak si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Nana získává přízeň mužů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přes falešný zpěv a hraní? Které její vlastnosti se zde projevují? Jak na vás její chování působí?</a:t>
            </a:r>
          </a:p>
          <a:p>
            <a:pPr marL="457200" indent="-457200" algn="just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Jak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končí Nanin příběh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457200" indent="-457200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 Proč je podle vás dílo Nana dodnes i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nspirativní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   </a:t>
            </a:r>
          </a:p>
          <a:p>
            <a:pPr algn="just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Jakých se dočkalo dalších zpracování, koho inspirovalo?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Šipka doprava 2">
            <a:hlinkClick r:id="rId4" action="ppaction://hlinksldjump"/>
          </p:cNvPr>
          <p:cNvSpPr/>
          <p:nvPr/>
        </p:nvSpPr>
        <p:spPr>
          <a:xfrm>
            <a:off x="7143768" y="6143644"/>
            <a:ext cx="1357322" cy="500042"/>
          </a:xfrm>
          <a:prstGeom prst="rightArrow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28992" y="357167"/>
            <a:ext cx="5257808" cy="1500197"/>
          </a:xfr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  <a:alpha val="4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 w="25400">
            <a:solidFill>
              <a:schemeClr val="tx1"/>
            </a:solidFill>
          </a:ln>
          <a:effectLst>
            <a:outerShdw blurRad="50800" dist="254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Zolova smrt, jeho současníci</a:t>
            </a:r>
          </a:p>
          <a:p>
            <a:pPr>
              <a:buNone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Poslechněte si nahrávku</a:t>
            </a:r>
          </a:p>
          <a:p>
            <a:pPr>
              <a:buNone/>
            </a:pPr>
            <a:r>
              <a:rPr lang="cs-CZ" sz="2000" dirty="0" smtClean="0">
                <a:hlinkClick r:id="rId2"/>
              </a:rPr>
              <a:t>http://prehravac.rozhlas.cz/audio/448744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29190" y="2071678"/>
            <a:ext cx="4000528" cy="1323439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  <a:alpha val="4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effectLst>
            <a:outerShdw blurRad="50800" dist="1016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Jak přijal malíř  P.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Cézanne</a:t>
            </a: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/>
            <a:r>
              <a:rPr lang="cs-CZ" sz="2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přítelovu smrt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</a:t>
            </a:r>
          </a:p>
          <a:p>
            <a:pPr marL="457200" indent="-457200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Které </a:t>
            </a:r>
            <a:r>
              <a:rPr lang="cs-CZ" sz="2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Zolovo dílo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malíř čte</a:t>
            </a:r>
          </a:p>
          <a:p>
            <a:pPr marL="457200" indent="-457200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diskutuje o něm s dámou?</a:t>
            </a:r>
          </a:p>
        </p:txBody>
      </p:sp>
      <p:pic>
        <p:nvPicPr>
          <p:cNvPr id="5" name="Obrázek 4" descr="470px-Manet,_Edouard_-_Portrait_of_Emile_Zola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 flipH="1">
            <a:off x="6858016" y="4214818"/>
            <a:ext cx="1902632" cy="24288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Šipka doprava 5">
            <a:hlinkClick r:id="rId4" action="ppaction://hlinksldjump"/>
          </p:cNvPr>
          <p:cNvSpPr/>
          <p:nvPr/>
        </p:nvSpPr>
        <p:spPr>
          <a:xfrm>
            <a:off x="5072066" y="5715016"/>
            <a:ext cx="1357322" cy="500042"/>
          </a:xfrm>
          <a:prstGeom prst="rightArrow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143372" y="4357694"/>
            <a:ext cx="4792464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Konec prezentace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00430" y="500042"/>
            <a:ext cx="5357850" cy="5232202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  <a:alpha val="4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 w="28575">
            <a:solidFill>
              <a:schemeClr val="tx1"/>
            </a:solidFill>
          </a:ln>
          <a:effectLst>
            <a:outerShdw blurRad="50800" dist="1143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1600" dirty="0" smtClean="0"/>
              <a:t> </a:t>
            </a:r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Volné pokračování Zabijáka – dílo Nana</a:t>
            </a:r>
          </a:p>
          <a:p>
            <a:pPr algn="just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práce s odkazy a film. Ukázkou</a:t>
            </a:r>
          </a:p>
          <a:p>
            <a:pPr algn="just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Podívejte se na video a přečtěte si odkaz s  výňatkem z díla.</a:t>
            </a:r>
          </a:p>
          <a:p>
            <a:pPr algn="just"/>
            <a:endParaRPr lang="cs-CZ" sz="2000" dirty="0" smtClean="0">
              <a:hlinkClick r:id="rId2"/>
            </a:endParaRPr>
          </a:p>
          <a:p>
            <a:pPr algn="just"/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topzine.cz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emile</a:t>
            </a:r>
            <a:r>
              <a:rPr lang="cs-CZ" sz="2000" dirty="0" smtClean="0">
                <a:hlinkClick r:id="rId2"/>
              </a:rPr>
              <a:t>-zola-nana-</a:t>
            </a:r>
            <a:r>
              <a:rPr lang="cs-CZ" sz="2000" dirty="0" err="1" smtClean="0">
                <a:hlinkClick r:id="rId2"/>
              </a:rPr>
              <a:t>rozkosna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kurtizana</a:t>
            </a:r>
            <a:r>
              <a:rPr lang="cs-CZ" sz="2000" dirty="0" smtClean="0">
                <a:hlinkClick r:id="rId2"/>
              </a:rPr>
              <a:t>-je-zhoubou-</a:t>
            </a:r>
            <a:r>
              <a:rPr lang="cs-CZ" sz="2000" dirty="0" err="1" smtClean="0">
                <a:hlinkClick r:id="rId2"/>
              </a:rPr>
              <a:t>zamilovanych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muzu</a:t>
            </a:r>
            <a:endParaRPr lang="cs-CZ" sz="2000" dirty="0" smtClean="0"/>
          </a:p>
          <a:p>
            <a:pPr algn="just"/>
            <a:endParaRPr lang="cs-CZ" sz="2000" dirty="0" smtClean="0">
              <a:hlinkClick r:id="rId3"/>
            </a:endParaRPr>
          </a:p>
          <a:p>
            <a:pPr algn="just"/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youtube.com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watch</a:t>
            </a:r>
            <a:r>
              <a:rPr lang="cs-CZ" sz="2000" dirty="0" smtClean="0">
                <a:hlinkClick r:id="rId3"/>
              </a:rPr>
              <a:t>?v=zdKfxpvKB9s</a:t>
            </a:r>
            <a:endParaRPr lang="cs-CZ" sz="2000" dirty="0" smtClean="0"/>
          </a:p>
          <a:p>
            <a:pPr algn="just"/>
            <a:endParaRPr lang="cs-CZ" sz="2000" dirty="0" smtClean="0"/>
          </a:p>
          <a:p>
            <a:pPr algn="just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Jak si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Nana získává přízeň mužů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přes falešný zpěv a hraní? Které její vlastnosti se zde projevují. Jak na vás její chování působí?</a:t>
            </a:r>
          </a:p>
          <a:p>
            <a:pPr marL="457200" indent="-457200" algn="just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Jak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končí Nanin příběh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457200" indent="-457200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 Proč je podle vás dílo Nana dodnes i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nspirativní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   </a:t>
            </a:r>
          </a:p>
          <a:p>
            <a:pPr algn="just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Jakých se dočkalo dalších zpracování, koho inspirovalo?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Šipka doprava 2"/>
          <p:cNvSpPr/>
          <p:nvPr/>
        </p:nvSpPr>
        <p:spPr>
          <a:xfrm rot="10800000">
            <a:off x="571472" y="5572140"/>
            <a:ext cx="1285884" cy="571504"/>
          </a:xfrm>
          <a:prstGeom prst="rightArrow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571868" y="500042"/>
            <a:ext cx="5357850" cy="1477328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Naturalismus,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krajní směr realismu. Klade důraz na </a:t>
            </a:r>
          </a:p>
          <a:p>
            <a:pPr marL="342900" indent="-342900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dědičnost. Postavy jsou determinovány prostředím, </a:t>
            </a:r>
          </a:p>
          <a:p>
            <a:pPr marL="342900" indent="-342900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pocházejí  z nižších vrstev, detail, pudovost aj.</a:t>
            </a:r>
            <a:endParaRPr lang="cs-CZ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Dreyfusova aféra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Žaluji, odsouzen za urážku státní </a:t>
            </a:r>
          </a:p>
          <a:p>
            <a:pPr marL="342900" indent="-342900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správy, a tak  odešel do Anglie. Později návrat domů.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214810" y="2571744"/>
            <a:ext cx="4714908" cy="923330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Individuální řešení.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Otrávil se v noci plynem z kamen. 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Ze Zabijáka. Individuální řešení.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Obrázek 8" descr="451px-J_accuse.jp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357158" y="3214686"/>
            <a:ext cx="2571768" cy="341571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1" name="Obrázek 10" descr="Lassommoir2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6572264" y="3786190"/>
            <a:ext cx="2071702" cy="28327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Šipka doprava 11">
            <a:hlinkClick r:id="rId4" action="ppaction://hlinksldjump"/>
          </p:cNvPr>
          <p:cNvSpPr/>
          <p:nvPr/>
        </p:nvSpPr>
        <p:spPr>
          <a:xfrm rot="10800000">
            <a:off x="4643438" y="5072074"/>
            <a:ext cx="1285884" cy="571504"/>
          </a:xfrm>
          <a:prstGeom prst="rightArrow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00430" y="285728"/>
            <a:ext cx="5357850" cy="3857652"/>
          </a:xfrm>
          <a:gradFill flip="none" rotWithShape="1"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  <a:tileRect r="-100000" b="-100000"/>
          </a:gradFill>
          <a:ln w="3175">
            <a:solidFill>
              <a:schemeClr val="tx1"/>
            </a:solidFill>
          </a:ln>
          <a:effectLst>
            <a:outerShdw blurRad="50800" dist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l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b="1" u="sng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Film Zolův život (1937) - řešení</a:t>
            </a:r>
            <a: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dirty="0" smtClean="0">
                <a:hlinkClick r:id="rId2"/>
              </a:rPr>
              <a:t>http://www.</a:t>
            </a:r>
            <a:r>
              <a:rPr lang="cs-CZ" sz="2200" dirty="0" err="1" smtClean="0">
                <a:hlinkClick r:id="rId2"/>
              </a:rPr>
              <a:t>youtube.com</a:t>
            </a:r>
            <a:r>
              <a:rPr lang="cs-CZ" sz="2200" dirty="0" smtClean="0">
                <a:hlinkClick r:id="rId2"/>
              </a:rPr>
              <a:t>/</a:t>
            </a:r>
            <a:r>
              <a:rPr lang="cs-CZ" sz="2200" dirty="0" err="1" smtClean="0">
                <a:hlinkClick r:id="rId2"/>
              </a:rPr>
              <a:t>watch</a:t>
            </a:r>
            <a:r>
              <a:rPr lang="cs-CZ" sz="2200" dirty="0" smtClean="0">
                <a:hlinkClick r:id="rId2"/>
              </a:rPr>
              <a:t>?v=GcSWl5DaL4s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Když potká zajímavou slečnu (předobraz slavné Nany), napíše svůj slavný román. Později se aktivně zapojí do aféry při odhalení neviny kapitána Dreyfusse.</a:t>
            </a:r>
            <a:b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>
                <a:hlinkClick r:id="rId3"/>
              </a:rPr>
              <a:t> http://www.</a:t>
            </a:r>
            <a:r>
              <a:rPr lang="cs-CZ" sz="2000" dirty="0" err="1" smtClean="0">
                <a:hlinkClick r:id="rId3"/>
              </a:rPr>
              <a:t>csfd.cz</a:t>
            </a:r>
            <a:r>
              <a:rPr lang="cs-CZ" sz="2000" dirty="0" smtClean="0">
                <a:hlinkClick r:id="rId3"/>
              </a:rPr>
              <a:t>/film/25958-</a:t>
            </a:r>
            <a:r>
              <a:rPr lang="cs-CZ" sz="2000" dirty="0" err="1" smtClean="0">
                <a:hlinkClick r:id="rId3"/>
              </a:rPr>
              <a:t>life</a:t>
            </a:r>
            <a:r>
              <a:rPr lang="cs-CZ" sz="2000" dirty="0" smtClean="0">
                <a:hlinkClick r:id="rId3"/>
              </a:rPr>
              <a:t>-</a:t>
            </a:r>
            <a:r>
              <a:rPr lang="cs-CZ" sz="2000" dirty="0" err="1" smtClean="0">
                <a:hlinkClick r:id="rId3"/>
              </a:rPr>
              <a:t>of</a:t>
            </a:r>
            <a:r>
              <a:rPr lang="cs-CZ" sz="2000" dirty="0" smtClean="0">
                <a:hlinkClick r:id="rId3"/>
              </a:rPr>
              <a:t>-</a:t>
            </a:r>
            <a:r>
              <a:rPr lang="cs-CZ" sz="2000" dirty="0" err="1" smtClean="0">
                <a:hlinkClick r:id="rId3"/>
              </a:rPr>
              <a:t>emile</a:t>
            </a:r>
            <a:r>
              <a:rPr lang="cs-CZ" sz="2000" dirty="0" smtClean="0">
                <a:hlinkClick r:id="rId3"/>
              </a:rPr>
              <a:t>-zola-</a:t>
            </a:r>
            <a:r>
              <a:rPr lang="cs-CZ" sz="2000" dirty="0" err="1" smtClean="0">
                <a:hlinkClick r:id="rId3"/>
              </a:rPr>
              <a:t>the</a:t>
            </a:r>
            <a:r>
              <a:rPr lang="cs-CZ" sz="2000" dirty="0" smtClean="0">
                <a:hlinkClick r:id="rId3"/>
              </a:rPr>
              <a:t>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85918" y="4929198"/>
            <a:ext cx="5357850" cy="830997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Individuální řešení.</a:t>
            </a:r>
          </a:p>
          <a:p>
            <a:pPr marL="342900" indent="-342900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Paul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Muni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  <p:sp>
        <p:nvSpPr>
          <p:cNvPr id="6" name="Šipka doprava 5">
            <a:hlinkClick r:id="rId4" action="ppaction://hlinksldjump"/>
          </p:cNvPr>
          <p:cNvSpPr/>
          <p:nvPr/>
        </p:nvSpPr>
        <p:spPr>
          <a:xfrm rot="10800000">
            <a:off x="7286644" y="5929330"/>
            <a:ext cx="1285884" cy="571504"/>
          </a:xfrm>
          <a:prstGeom prst="rightArrow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28992" y="357167"/>
            <a:ext cx="5257808" cy="1500197"/>
          </a:xfr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  <a:alpha val="4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 w="25400">
            <a:solidFill>
              <a:schemeClr val="tx1"/>
            </a:solidFill>
          </a:ln>
          <a:effectLst>
            <a:outerShdw blurRad="50800" dist="254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Zolova smrt, jeho současníci</a:t>
            </a:r>
          </a:p>
          <a:p>
            <a:pPr>
              <a:buNone/>
            </a:pPr>
            <a:r>
              <a:rPr lang="cs-CZ" sz="2000" dirty="0" smtClean="0">
                <a:hlinkClick r:id="rId2"/>
              </a:rPr>
              <a:t>http://prehravac.rozhlas.cz/audio/448744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86116" y="2143116"/>
            <a:ext cx="5643602" cy="1938992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  <a:alpha val="4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 w="9525">
            <a:solidFill>
              <a:schemeClr val="tx1"/>
            </a:solidFill>
          </a:ln>
          <a:effectLst>
            <a:outerShdw blurRad="50800" dist="1016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Individuální řešení.</a:t>
            </a:r>
          </a:p>
          <a:p>
            <a:pPr marL="457200" indent="-457200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Čte  z knihy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Dílo;</a:t>
            </a: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malíři z přelomu 19. a 20. století  jako byli např.</a:t>
            </a:r>
          </a:p>
          <a:p>
            <a:pPr marL="457200" indent="-457200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P.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Gauguin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,E.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Degas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… vliv literatury na malířství …</a:t>
            </a:r>
          </a:p>
          <a:p>
            <a:pPr marL="457200" indent="-457200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E. M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anet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namaloval r. 1877 obraz Nana – inspirace </a:t>
            </a:r>
          </a:p>
          <a:p>
            <a:pPr marL="457200" indent="-457200"/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Zolovým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literárním dílem, Zola napsal text Dílo aj.</a:t>
            </a:r>
          </a:p>
        </p:txBody>
      </p:sp>
      <p:pic>
        <p:nvPicPr>
          <p:cNvPr id="5" name="Obrázek 4" descr="470px-Manet,_Edouard_-_Portrait_of_Emile_Zola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 flipH="1">
            <a:off x="6858016" y="4286256"/>
            <a:ext cx="1902632" cy="24288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Šipka doprava 5">
            <a:hlinkClick r:id="rId4" action="ppaction://hlinksldjump"/>
          </p:cNvPr>
          <p:cNvSpPr/>
          <p:nvPr/>
        </p:nvSpPr>
        <p:spPr>
          <a:xfrm rot="10800000">
            <a:off x="5286380" y="5929330"/>
            <a:ext cx="1285884" cy="571504"/>
          </a:xfrm>
          <a:prstGeom prst="rightArrow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85720" y="4714884"/>
            <a:ext cx="6215074" cy="984885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  <a:alpha val="4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 w="9525"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http://www.maka.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webzdarma.cz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/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statnice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/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du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_du10</a:t>
            </a: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Odkaz k malířství Zolovy doby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6000"/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71934" y="428604"/>
            <a:ext cx="3571900" cy="461665"/>
          </a:xfrm>
          <a:prstGeom prst="rect">
            <a:avLst/>
          </a:prstGeom>
          <a:noFill/>
          <a:ln w="25400">
            <a:solidFill>
              <a:schemeClr val="bg2">
                <a:lumMod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Výchozí text 2 - řešení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4" name="Šipka dolů 3"/>
          <p:cNvSpPr/>
          <p:nvPr/>
        </p:nvSpPr>
        <p:spPr>
          <a:xfrm>
            <a:off x="428596" y="214290"/>
            <a:ext cx="571504" cy="2500330"/>
          </a:xfrm>
          <a:prstGeom prst="downArrow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286116" y="1214422"/>
            <a:ext cx="5572164" cy="5078313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  <a:alpha val="4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 w="25400">
            <a:solidFill>
              <a:schemeClr val="bg2">
                <a:lumMod val="10000"/>
              </a:schemeClr>
            </a:solidFill>
          </a:ln>
          <a:effectLst>
            <a:outerShdw blurRad="50800" dist="1270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NewRoman"/>
              </a:rPr>
              <a:t> A  Individuální řešení. Např. malá Nana  je svědkem události, kdy její matka Gervaisa poprvé  začala sdílet lože s jiným mužem, než je její současný manžel. Jsou zde odhalovány kořeny Nanina pozdějšího osudu, její nestydatost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NewRoman"/>
              </a:rPr>
              <a:t>má kořeny v prožitém dětství.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NewRoman"/>
              </a:rPr>
              <a:t>B  Malá zvědavá dívenka, která je zcela pod vlivem špatného prostředí a rodinných strastí . Později odejde z domu a stává se z ní žena lehčích mravů. Její osudy jsou dále rozpracovány v díle Nana.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NewRoman"/>
              </a:rPr>
              <a:t>C  Autor promlouvá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NewRoman"/>
              </a:rPr>
              <a:t>er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NewRoman"/>
              </a:rPr>
              <a:t>- formou, hovorová slova jako např. 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NewRoman"/>
              </a:rPr>
              <a:t>ve vlastní blivanině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NewRoman"/>
              </a:rPr>
              <a:t>, přirovnání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NewRoman"/>
              </a:rPr>
              <a:t>zůstala přilepená jako na sklo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NewRoman"/>
              </a:rPr>
              <a:t>. Detailní popis prostředí, daný výňatek je popisem vnímání událostí očima malé Nany (ale na začátku úryvku z úhlu její matky). Dále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NewRoman"/>
              </a:rPr>
              <a:t>tvář Nanina, spodnička matčina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NewRoman"/>
              </a:rPr>
              <a:t>– inverze aj.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Šipka doprava 5">
            <a:hlinkClick r:id="rId3" action="ppaction://hlinksldjump"/>
          </p:cNvPr>
          <p:cNvSpPr/>
          <p:nvPr/>
        </p:nvSpPr>
        <p:spPr>
          <a:xfrm rot="10800000">
            <a:off x="1142976" y="5572140"/>
            <a:ext cx="1285884" cy="571504"/>
          </a:xfrm>
          <a:prstGeom prst="rightArrow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00430" y="500042"/>
            <a:ext cx="5357850" cy="5693866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  <a:alpha val="4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 w="28575">
            <a:solidFill>
              <a:schemeClr val="tx1"/>
            </a:solidFill>
          </a:ln>
          <a:effectLst>
            <a:outerShdw blurRad="50800" dist="1143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1600" dirty="0" smtClean="0"/>
              <a:t> </a:t>
            </a:r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Volné pokračování Zabijáka – dílo Nana</a:t>
            </a:r>
          </a:p>
          <a:p>
            <a:pPr algn="just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práce s odkazy a film. ukázkou</a:t>
            </a:r>
          </a:p>
          <a:p>
            <a:pPr algn="just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Podívejte se na video a přečtěte si odkaz s  výňatkem z díla.</a:t>
            </a:r>
          </a:p>
          <a:p>
            <a:pPr algn="just"/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topzine.cz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emile</a:t>
            </a:r>
            <a:r>
              <a:rPr lang="cs-CZ" sz="2000" dirty="0" smtClean="0">
                <a:hlinkClick r:id="rId2"/>
              </a:rPr>
              <a:t>-zola-nana-</a:t>
            </a:r>
            <a:r>
              <a:rPr lang="cs-CZ" sz="2000" dirty="0" err="1" smtClean="0">
                <a:hlinkClick r:id="rId2"/>
              </a:rPr>
              <a:t>rozkosna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kurtizana</a:t>
            </a:r>
            <a:r>
              <a:rPr lang="cs-CZ" sz="2000" dirty="0" smtClean="0">
                <a:hlinkClick r:id="rId2"/>
              </a:rPr>
              <a:t>-je-zhoubou-</a:t>
            </a:r>
            <a:r>
              <a:rPr lang="cs-CZ" sz="2000" dirty="0" err="1" smtClean="0">
                <a:hlinkClick r:id="rId2"/>
              </a:rPr>
              <a:t>zamilovanych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muzu</a:t>
            </a:r>
            <a:endParaRPr lang="cs-CZ" sz="2000" dirty="0" smtClean="0"/>
          </a:p>
          <a:p>
            <a:pPr algn="just"/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youtube.com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watch</a:t>
            </a:r>
            <a:r>
              <a:rPr lang="cs-CZ" sz="2000" dirty="0" smtClean="0">
                <a:hlinkClick r:id="rId3"/>
              </a:rPr>
              <a:t>?v=zdKfxpvKB9s</a:t>
            </a:r>
            <a:endParaRPr lang="cs-CZ" sz="2000" dirty="0" smtClean="0"/>
          </a:p>
          <a:p>
            <a:pPr algn="just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Svým půvabem a roztomilým chováním, umí využívat svou  přitažlivost k získání přízně mužů.</a:t>
            </a:r>
          </a:p>
          <a:p>
            <a:pPr marL="457200" indent="-457200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Ukazuje temné stránky lidské povahy  - promiskuitu, nestydaté chování, zneužívání lidských citů, vypočítavost, Nana se snaží využívat předností svého těla, využívá boháče, ničí životy svých zbožňovatelů. Mstí se jako člověk z nižší vrstvy lidem z těch nejvyšších vrstev.</a:t>
            </a:r>
          </a:p>
          <a:p>
            <a:pPr marL="457200" indent="-457200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Umírá osamocena na neštovice, zohyzdněná </a:t>
            </a:r>
            <a:r>
              <a:rPr lang="cs-CZ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opuštěná …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 Obraz  Nana  (E. Manet), muzikál Nana, filmy … atraktivní prostředí kurtizán, zakázaná láska aj.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Šipka doprava 3">
            <a:hlinkClick r:id="rId4" action="ppaction://hlinksldjump"/>
          </p:cNvPr>
          <p:cNvSpPr/>
          <p:nvPr/>
        </p:nvSpPr>
        <p:spPr>
          <a:xfrm rot="10800000">
            <a:off x="1214414" y="6000768"/>
            <a:ext cx="1714512" cy="571504"/>
          </a:xfrm>
          <a:prstGeom prst="rightArrow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1071538" y="3143248"/>
            <a:ext cx="7715304" cy="3139321"/>
          </a:xfrm>
          <a:prstGeom prst="rect">
            <a:avLst/>
          </a:prstGeom>
          <a:gradFill>
            <a:gsLst>
              <a:gs pos="0">
                <a:schemeClr val="bg1">
                  <a:lumMod val="75000"/>
                </a:schemeClr>
              </a:gs>
              <a:gs pos="50000">
                <a:schemeClr val="accent1">
                  <a:tint val="44500"/>
                  <a:satMod val="160000"/>
                  <a:alpha val="4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 w="25400">
            <a:solidFill>
              <a:schemeClr val="bg2">
                <a:lumMod val="10000"/>
              </a:schemeClr>
            </a:solidFill>
          </a:ln>
          <a:effectLst>
            <a:outerShdw blurRad="50800" dist="1270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b="1" dirty="0" smtClean="0"/>
              <a:t>A Vypravěč </a:t>
            </a:r>
            <a:r>
              <a:rPr lang="cs-CZ" b="1" dirty="0" err="1" smtClean="0"/>
              <a:t>er</a:t>
            </a:r>
            <a:r>
              <a:rPr lang="cs-CZ" b="1" dirty="0" smtClean="0"/>
              <a:t>- forma, autor využívá autentický jazyk spodiny společnosti (to je čuně, ani chcíplotina není tak odporná). Přímá řeč s uvozovacími větami – </a:t>
            </a:r>
            <a:r>
              <a:rPr lang="cs-CZ" b="1" dirty="0" smtClean="0"/>
              <a:t>velmi </a:t>
            </a:r>
            <a:r>
              <a:rPr lang="cs-CZ" b="1" dirty="0" smtClean="0"/>
              <a:t>autentická výpověď o životě chudých vrstev. V ukázce můžeme sledovat následky přílišné konzumace alkoholu v momentu, kdy se </a:t>
            </a:r>
            <a:r>
              <a:rPr lang="cs-CZ" b="1" dirty="0" smtClean="0"/>
              <a:t>pradlena </a:t>
            </a:r>
            <a:r>
              <a:rPr lang="cs-CZ" b="1" dirty="0" smtClean="0"/>
              <a:t>Gervaisa vrací s milencem </a:t>
            </a:r>
            <a:r>
              <a:rPr lang="cs-CZ" b="1" dirty="0" err="1" smtClean="0"/>
              <a:t>Lantierem</a:t>
            </a:r>
            <a:r>
              <a:rPr lang="cs-CZ" b="1" dirty="0" smtClean="0"/>
              <a:t> z taneční zábavy domů a nalézá zde bývalého  manžela  </a:t>
            </a:r>
            <a:r>
              <a:rPr lang="cs-CZ" b="1" dirty="0" err="1" smtClean="0"/>
              <a:t>Coupeaua</a:t>
            </a:r>
            <a:r>
              <a:rPr lang="cs-CZ" b="1" dirty="0" smtClean="0"/>
              <a:t> v opileckém stavu.</a:t>
            </a:r>
          </a:p>
          <a:p>
            <a:r>
              <a:rPr lang="cs-CZ" b="1" dirty="0" smtClean="0"/>
              <a:t>B Je typem hrdiny, který po úrazu propadne alkoholu (vina malé Nany) a ničí život sobě i svým blízkým. Propadne </a:t>
            </a:r>
            <a:r>
              <a:rPr lang="cs-CZ" b="1" dirty="0" smtClean="0"/>
              <a:t>závislosti</a:t>
            </a:r>
            <a:r>
              <a:rPr lang="cs-CZ" b="1" dirty="0" smtClean="0"/>
              <a:t>,</a:t>
            </a:r>
            <a:r>
              <a:rPr lang="cs-CZ" b="1" dirty="0" smtClean="0"/>
              <a:t> </a:t>
            </a:r>
            <a:r>
              <a:rPr lang="cs-CZ" b="1" dirty="0" smtClean="0"/>
              <a:t>nebojuje s tím a maří i další lidské životy. G. rovněž později  propadne alkoholu, je připravena o práci i ponižována okolím. Umře v brlohu pod schody nájemního domu.</a:t>
            </a:r>
          </a:p>
          <a:p>
            <a:r>
              <a:rPr lang="cs-CZ" b="1" dirty="0" smtClean="0"/>
              <a:t>C  Zvracel jako prase, válel se v tom jako prase.</a:t>
            </a:r>
            <a:endParaRPr lang="cs-CZ" b="1" dirty="0"/>
          </a:p>
        </p:txBody>
      </p:sp>
      <p:sp>
        <p:nvSpPr>
          <p:cNvPr id="9" name="Šipka dolů 8"/>
          <p:cNvSpPr/>
          <p:nvPr/>
        </p:nvSpPr>
        <p:spPr>
          <a:xfrm>
            <a:off x="3286116" y="214290"/>
            <a:ext cx="571504" cy="2000264"/>
          </a:xfrm>
          <a:prstGeom prst="downArrow">
            <a:avLst/>
          </a:prstGeom>
          <a:solidFill>
            <a:schemeClr val="accent1">
              <a:alpha val="0"/>
            </a:schemeClr>
          </a:solidFill>
          <a:ln cmpd="dbl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000496" y="285728"/>
            <a:ext cx="4857784" cy="193899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Charakterizujte výňatek </a:t>
            </a:r>
            <a:r>
              <a:rPr lang="cs-CZ" sz="2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jazykového a kompozičního hlediska.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Shrňte jeho obsah.</a:t>
            </a:r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  Jaký typ hrdiny v ukázce  představuje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Coupeau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Jak se později vyvíjel osud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Gervaisi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 Vyhledejte v textu přirovnání.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Šipka doprava 9">
            <a:hlinkClick r:id="rId2" action="ppaction://hlinksldjump"/>
          </p:cNvPr>
          <p:cNvSpPr/>
          <p:nvPr/>
        </p:nvSpPr>
        <p:spPr>
          <a:xfrm rot="10800000">
            <a:off x="6858016" y="2428868"/>
            <a:ext cx="1285884" cy="571504"/>
          </a:xfrm>
          <a:prstGeom prst="rightArrow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14282" y="285728"/>
            <a:ext cx="8643998" cy="64294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Použitá literatura a zdroje</a:t>
            </a:r>
          </a:p>
          <a:p>
            <a:pPr lvl="0">
              <a:buFont typeface="Wingdings" pitchFamily="2" charset="2"/>
              <a:buChar char="Ø"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SOCHROVÁ, Marie. </a:t>
            </a:r>
            <a:r>
              <a:rPr lang="cs-CZ" sz="1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 v kostce pro střední školy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Havlíčkův Brod: Fragment, 1999, ISBN 80-7200-332-1.</a:t>
            </a:r>
          </a:p>
          <a:p>
            <a:pPr lvl="0">
              <a:buFont typeface="Wingdings" pitchFamily="2" charset="2"/>
              <a:buChar char="Ø"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SOUKAL, Josef a kol. </a:t>
            </a:r>
            <a:r>
              <a:rPr lang="cs-CZ" sz="1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 pro 2. ročník gymnázií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Praha: SPN-pedagogické nakladatelství, 2005, ISBN 80-7235-182-6.</a:t>
            </a:r>
          </a:p>
          <a:p>
            <a:pPr>
              <a:buFont typeface="Wingdings" pitchFamily="2" charset="2"/>
              <a:buChar char="Ø"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ZOLA, </a:t>
            </a:r>
            <a:r>
              <a:rPr lang="cs-CZ" sz="1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Émile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Nana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Praha: Státní nakladatelství krásné literatury, hudby a umění, 1956.</a:t>
            </a:r>
          </a:p>
          <a:p>
            <a:pPr>
              <a:buFont typeface="Wingdings" pitchFamily="2" charset="2"/>
              <a:buChar char="Ø"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ZOLA, </a:t>
            </a:r>
            <a:r>
              <a:rPr lang="cs-CZ" sz="1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Émile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Zabiják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Praha: Státní nakladatelství krásné literatury, hudby a umění, 1961.</a:t>
            </a:r>
          </a:p>
          <a:p>
            <a:pPr>
              <a:buNone/>
            </a:pP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Obrazový materiál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1.Zolův podpis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: </a:t>
            </a:r>
            <a:r>
              <a:rPr lang="cs-CZ" sz="1600" dirty="0" smtClean="0"/>
              <a:t>ZOLA, </a:t>
            </a:r>
            <a:r>
              <a:rPr lang="cs-CZ" sz="1600" dirty="0" err="1" smtClean="0"/>
              <a:t>Émile</a:t>
            </a:r>
            <a:r>
              <a:rPr lang="cs-CZ" sz="1600" dirty="0" smtClean="0"/>
              <a:t>. </a:t>
            </a:r>
            <a:r>
              <a:rPr lang="cs-CZ" sz="1600" i="1" dirty="0" smtClean="0"/>
              <a:t>http://commons.wikimedia.org/wiki/</a:t>
            </a:r>
            <a:r>
              <a:rPr lang="cs-CZ" sz="1600" dirty="0" smtClean="0"/>
              <a:t> [online]. [cit. 26.10.2013]. Dostupný na WWW: </a:t>
            </a:r>
            <a:r>
              <a:rPr lang="cs-CZ" sz="1600" dirty="0" smtClean="0">
                <a:hlinkClick r:id="rId3"/>
              </a:rPr>
              <a:t>http://commons.wikimedia.org/wiki/File:Autograf,_Zola,_Nordisk_familjebok.png</a:t>
            </a:r>
            <a:endParaRPr lang="cs-CZ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lvl="0" indent="-457200">
              <a:buNone/>
            </a:pPr>
            <a:r>
              <a:rPr lang="cs-CZ" sz="1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2. Obraz Nany</a:t>
            </a:r>
            <a:r>
              <a:rPr lang="cs-CZ" sz="16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:  </a:t>
            </a:r>
            <a:r>
              <a:rPr lang="cs-CZ" sz="1600" dirty="0" smtClean="0">
                <a:solidFill>
                  <a:prstClr val="black"/>
                </a:solidFill>
              </a:rPr>
              <a:t>MANET, </a:t>
            </a:r>
            <a:r>
              <a:rPr lang="cs-CZ" sz="1600" dirty="0" err="1" smtClean="0">
                <a:solidFill>
                  <a:prstClr val="black"/>
                </a:solidFill>
              </a:rPr>
              <a:t>Edouard</a:t>
            </a:r>
            <a:r>
              <a:rPr lang="cs-CZ" sz="1600" dirty="0" smtClean="0">
                <a:solidFill>
                  <a:prstClr val="black"/>
                </a:solidFill>
              </a:rPr>
              <a:t>. </a:t>
            </a:r>
            <a:r>
              <a:rPr lang="cs-CZ" sz="1600" i="1" dirty="0" err="1" smtClean="0">
                <a:solidFill>
                  <a:prstClr val="black"/>
                </a:solidFill>
              </a:rPr>
              <a:t>en.wikipedia.org</a:t>
            </a:r>
            <a:r>
              <a:rPr lang="cs-CZ" sz="1600" i="1" dirty="0" smtClean="0">
                <a:solidFill>
                  <a:prstClr val="black"/>
                </a:solidFill>
              </a:rPr>
              <a:t>/</a:t>
            </a:r>
            <a:r>
              <a:rPr lang="cs-CZ" sz="1600" i="1" dirty="0" err="1" smtClean="0">
                <a:solidFill>
                  <a:prstClr val="black"/>
                </a:solidFill>
              </a:rPr>
              <a:t>wiki</a:t>
            </a:r>
            <a:r>
              <a:rPr lang="cs-CZ" sz="1600" i="1" dirty="0" smtClean="0">
                <a:solidFill>
                  <a:prstClr val="black"/>
                </a:solidFill>
              </a:rPr>
              <a:t>/</a:t>
            </a:r>
            <a:r>
              <a:rPr lang="cs-CZ" sz="1600" dirty="0" smtClean="0">
                <a:solidFill>
                  <a:prstClr val="black"/>
                </a:solidFill>
              </a:rPr>
              <a:t> [online]. [cit. 27.10.2013]. Dostupný na WWW: </a:t>
            </a:r>
            <a:r>
              <a:rPr lang="cs-CZ" sz="1600" dirty="0" smtClean="0">
                <a:solidFill>
                  <a:prstClr val="black"/>
                </a:solidFill>
                <a:hlinkClick r:id="rId4"/>
              </a:rPr>
              <a:t>http://en.wikipedia.org/wiki/File:Edouard_Manet_037.jpg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457200" indent="-457200">
              <a:buNone/>
            </a:pPr>
            <a:r>
              <a:rPr lang="cs-CZ" sz="1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3. </a:t>
            </a:r>
            <a:r>
              <a:rPr lang="cs-CZ" sz="1600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Ťext</a:t>
            </a:r>
            <a:r>
              <a:rPr lang="cs-CZ" sz="1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Žaluji: </a:t>
            </a:r>
            <a:r>
              <a:rPr lang="cs-CZ" sz="1600" dirty="0" smtClean="0"/>
              <a:t>ZOLA, </a:t>
            </a:r>
            <a:r>
              <a:rPr lang="cs-CZ" sz="1600" dirty="0" err="1" smtClean="0"/>
              <a:t>Émile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commons.wikimedia.org</a:t>
            </a:r>
            <a:r>
              <a:rPr lang="cs-CZ" sz="1600" i="1" dirty="0" smtClean="0"/>
              <a:t>/</a:t>
            </a:r>
            <a:r>
              <a:rPr lang="cs-CZ" sz="1600" i="1" dirty="0" err="1" smtClean="0"/>
              <a:t>wiki</a:t>
            </a:r>
            <a:r>
              <a:rPr lang="cs-CZ" sz="1600" i="1" dirty="0" smtClean="0"/>
              <a:t>/</a:t>
            </a:r>
            <a:r>
              <a:rPr lang="cs-CZ" sz="1600" dirty="0" smtClean="0"/>
              <a:t> [online]. [cit. 27.10.2013]. Dostupný na WWW: </a:t>
            </a:r>
            <a:r>
              <a:rPr lang="cs-CZ" sz="1600" dirty="0" smtClean="0">
                <a:hlinkClick r:id="rId4"/>
              </a:rPr>
              <a:t>http://en.wikipedia.org/wiki/File:Edouard_Manet_037.jpg</a:t>
            </a:r>
            <a:endParaRPr lang="cs-CZ" sz="1600" dirty="0" smtClean="0"/>
          </a:p>
          <a:p>
            <a:pPr marL="457200" indent="-457200">
              <a:buNone/>
            </a:pPr>
            <a:r>
              <a:rPr lang="cs-CZ" sz="1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4. Grafika z díla Zabiják:</a:t>
            </a:r>
            <a:r>
              <a:rPr lang="cs-CZ" sz="1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 </a:t>
            </a:r>
            <a:r>
              <a:rPr lang="cs-CZ" sz="1600" dirty="0" smtClean="0">
                <a:latin typeface="+mj-lt"/>
              </a:rPr>
              <a:t>Autor neuveden</a:t>
            </a:r>
            <a:r>
              <a:rPr lang="en-US" sz="1600" dirty="0" smtClean="0"/>
              <a:t>. </a:t>
            </a:r>
            <a:r>
              <a:rPr lang="en-US" sz="1600" i="1" dirty="0" smtClean="0"/>
              <a:t>commons.wikimedia.org/wiki/</a:t>
            </a:r>
            <a:r>
              <a:rPr lang="en-US" sz="1600" dirty="0" smtClean="0"/>
              <a:t> [online]. [cit. 27.10.2013]. </a:t>
            </a:r>
            <a:r>
              <a:rPr lang="en-US" sz="1600" dirty="0" err="1" smtClean="0"/>
              <a:t>Dostupný</a:t>
            </a:r>
            <a:r>
              <a:rPr lang="en-US" sz="1600" dirty="0" smtClean="0"/>
              <a:t> </a:t>
            </a:r>
            <a:r>
              <a:rPr lang="en-US" sz="1600" dirty="0" err="1" smtClean="0"/>
              <a:t>na</a:t>
            </a:r>
            <a:r>
              <a:rPr lang="en-US" sz="1600" dirty="0" smtClean="0"/>
              <a:t> WWW: </a:t>
            </a:r>
            <a:r>
              <a:rPr lang="cs-CZ" sz="1600" dirty="0" smtClean="0">
                <a:hlinkClick r:id="rId5"/>
              </a:rPr>
              <a:t>http://commons.wikimedia.org/wiki/File:Lassommoir2.jpg</a:t>
            </a:r>
            <a:endParaRPr lang="cs-CZ" sz="1600" dirty="0" smtClean="0"/>
          </a:p>
          <a:p>
            <a:pPr marL="457200" indent="-457200">
              <a:buNone/>
            </a:pPr>
            <a:r>
              <a:rPr lang="cs-CZ" sz="1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5. </a:t>
            </a:r>
            <a:r>
              <a:rPr lang="cs-CZ" sz="1600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Zolúv</a:t>
            </a:r>
            <a:r>
              <a:rPr lang="cs-CZ" sz="1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portrét od E. Moneta: </a:t>
            </a:r>
            <a:r>
              <a:rPr lang="cs-CZ" sz="1600" dirty="0" smtClean="0"/>
              <a:t>MANET, </a:t>
            </a:r>
            <a:r>
              <a:rPr lang="cs-CZ" sz="1600" dirty="0" err="1" smtClean="0"/>
              <a:t>Edouard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commons.wikimedia.org</a:t>
            </a:r>
            <a:r>
              <a:rPr lang="cs-CZ" sz="1600" i="1" dirty="0" smtClean="0"/>
              <a:t>/</a:t>
            </a:r>
            <a:r>
              <a:rPr lang="cs-CZ" sz="1600" i="1" dirty="0" err="1" smtClean="0"/>
              <a:t>wiki</a:t>
            </a:r>
            <a:r>
              <a:rPr lang="cs-CZ" sz="1600" i="1" dirty="0" smtClean="0"/>
              <a:t>/</a:t>
            </a:r>
            <a:r>
              <a:rPr lang="cs-CZ" sz="1600" dirty="0" smtClean="0"/>
              <a:t> [online]. [cit. 27.10.2013]. Dostupný na WWW: </a:t>
            </a:r>
            <a:r>
              <a:rPr lang="cs-CZ" sz="1600" dirty="0" smtClean="0">
                <a:hlinkClick r:id="rId6"/>
              </a:rPr>
              <a:t>http://commons.wikimedia.org/wiki/File:Manet,_Edouard_-_Portrait_of_Emile_Zola.jpg</a:t>
            </a:r>
            <a:endParaRPr lang="cs-CZ" sz="1600" dirty="0" smtClean="0"/>
          </a:p>
          <a:p>
            <a:pPr marL="457200" indent="-457200">
              <a:buNone/>
            </a:pPr>
            <a:r>
              <a:rPr lang="cs-CZ" sz="1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6. Zolův portrét (pozadí</a:t>
            </a:r>
            <a:r>
              <a:rPr lang="cs-CZ" sz="1600" b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): </a:t>
            </a:r>
            <a:r>
              <a:rPr lang="cs-CZ" sz="1600" smtClean="0"/>
              <a:t>Autor neuveden. </a:t>
            </a:r>
            <a:r>
              <a:rPr lang="cs-CZ" sz="1600" i="1" dirty="0" err="1" smtClean="0"/>
              <a:t>commons.wikimedia.org</a:t>
            </a:r>
            <a:r>
              <a:rPr lang="cs-CZ" sz="1600" i="1" dirty="0" smtClean="0"/>
              <a:t>/</a:t>
            </a:r>
            <a:r>
              <a:rPr lang="cs-CZ" sz="1600" i="1" dirty="0" err="1" smtClean="0"/>
              <a:t>wiki</a:t>
            </a:r>
            <a:r>
              <a:rPr lang="cs-CZ" sz="1600" i="1" dirty="0" smtClean="0"/>
              <a:t>/</a:t>
            </a:r>
            <a:r>
              <a:rPr lang="cs-CZ" sz="1600" dirty="0" smtClean="0"/>
              <a:t> [online]. [cit. 27.10.2013]. Dostupný na WWW:</a:t>
            </a:r>
            <a:r>
              <a:rPr lang="cs-CZ" sz="1600" dirty="0" smtClean="0">
                <a:hlinkClick r:id="rId7"/>
              </a:rPr>
              <a:t> http://commons.wikimedia.org/wiki/File:EmileZola.jpg</a:t>
            </a:r>
            <a:r>
              <a:rPr lang="cs-CZ" sz="1600" dirty="0" smtClean="0"/>
              <a:t> </a:t>
            </a:r>
          </a:p>
          <a:p>
            <a:pPr marL="457200" indent="-457200">
              <a:buNone/>
            </a:pPr>
            <a:endParaRPr lang="cs-CZ" sz="16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457200" indent="-457200">
              <a:buFont typeface="Arial" pitchFamily="34" charset="0"/>
              <a:buAutoNum type="arabicPeriod" startAt="5"/>
            </a:pPr>
            <a:endParaRPr lang="cs-CZ" sz="1600" dirty="0" smtClean="0"/>
          </a:p>
          <a:p>
            <a:pPr marL="457200" indent="-457200">
              <a:buAutoNum type="arabicPeriod" startAt="5"/>
            </a:pPr>
            <a:endParaRPr lang="cs-CZ" sz="1600" dirty="0" smtClean="0"/>
          </a:p>
          <a:p>
            <a:pPr marL="457200" indent="-457200">
              <a:buAutoNum type="arabicPeriod" startAt="5"/>
            </a:pPr>
            <a:endParaRPr lang="cs-CZ" sz="16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457200" indent="-457200">
              <a:buAutoNum type="arabicPeriod" startAt="5"/>
            </a:pPr>
            <a:endParaRPr lang="cs-CZ" sz="16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457200" indent="-457200">
              <a:buAutoNum type="arabicPeriod" startAt="5"/>
            </a:pPr>
            <a:endParaRPr lang="cs-CZ" sz="16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457200" indent="-457200">
              <a:buNone/>
            </a:pPr>
            <a:endParaRPr lang="cs-CZ" sz="16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457200" indent="-457200">
              <a:buNone/>
            </a:pPr>
            <a:endParaRPr lang="cs-CZ" sz="16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457200" indent="-457200">
              <a:buNone/>
            </a:pPr>
            <a:endParaRPr lang="cs-CZ" sz="1600" dirty="0" smtClean="0"/>
          </a:p>
          <a:p>
            <a:pPr marL="457200" indent="-457200">
              <a:buNone/>
            </a:pPr>
            <a:endParaRPr lang="cs-CZ" sz="16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457200" lvl="0" indent="-457200">
              <a:buNone/>
            </a:pPr>
            <a:endParaRPr lang="cs-CZ" sz="16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457200" lvl="0" indent="-457200">
              <a:buNone/>
            </a:pPr>
            <a:endParaRPr lang="cs-CZ" sz="16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457200" lvl="0" indent="-457200">
              <a:buNone/>
            </a:pPr>
            <a:endParaRPr lang="cs-CZ" sz="16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457200" lvl="0" indent="-457200">
              <a:buNone/>
            </a:pPr>
            <a:endParaRPr lang="cs-CZ" sz="16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457200" lvl="0" indent="-457200">
              <a:buNone/>
            </a:pPr>
            <a:endParaRPr lang="cs-CZ" sz="16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838</TotalTime>
  <Words>1542</Words>
  <Application>Microsoft Office PowerPoint</Application>
  <PresentationFormat>Předvádění na obrazovce (4:3)</PresentationFormat>
  <Paragraphs>162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Anotace:</vt:lpstr>
      <vt:lpstr>Snímek 3</vt:lpstr>
      <vt:lpstr>  Přečtěte si text a odpovězte na otázky http://www.fiftyfifty.cz/Vi-se-vubec-v-umeni-kdo-je-blazen-4142028.php  </vt:lpstr>
      <vt:lpstr>      Film Zolův život (1937) http://www.youtube.com/watch?v=GcSWl5DaL4s  1. S kým se mladý autor seznámil na začátku ukázky?  Jaký na něj mělo setkání vliv? 2. Která další známá fakta z autorova života jste ve film. ukázce poznali? 3. Jak na vás film zapůsobil?  http://www.csfd.cz/film/25958-life-of-emile-zola-the         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      Film Zolův život (1937) - řešení http://www.youtube.com/watch?v=GcSWl5DaL4s  1. Když potká zajímavou slečnu (předobraz slavné Nany), napíše svůj slavný román. Později se aktivně zapojí do aféry při odhalení neviny kapitána Dreyfusse.   http://www.csfd.cz/film/25958-life-of-emile-zola-the         </vt:lpstr>
      <vt:lpstr>Snímek 14</vt:lpstr>
      <vt:lpstr>Snímek 15</vt:lpstr>
      <vt:lpstr>Snímek 16</vt:lpstr>
      <vt:lpstr>Snímek 17</vt:lpstr>
      <vt:lpstr>Snímek 18</vt:lpstr>
    </vt:vector>
  </TitlesOfParts>
  <Company>Acer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11</dc:title>
  <dc:creator>LN</dc:creator>
  <cp:lastModifiedBy>Alice</cp:lastModifiedBy>
  <cp:revision>111</cp:revision>
  <dcterms:created xsi:type="dcterms:W3CDTF">2013-10-22T23:03:26Z</dcterms:created>
  <dcterms:modified xsi:type="dcterms:W3CDTF">2013-11-01T18:51:49Z</dcterms:modified>
</cp:coreProperties>
</file>