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18" r:id="rId3"/>
    <p:sldId id="323" r:id="rId4"/>
    <p:sldId id="314" r:id="rId5"/>
    <p:sldId id="307" r:id="rId6"/>
    <p:sldId id="310" r:id="rId7"/>
    <p:sldId id="311" r:id="rId8"/>
    <p:sldId id="312" r:id="rId9"/>
    <p:sldId id="313" r:id="rId10"/>
    <p:sldId id="273" r:id="rId11"/>
    <p:sldId id="275" r:id="rId12"/>
    <p:sldId id="319" r:id="rId13"/>
    <p:sldId id="320" r:id="rId14"/>
    <p:sldId id="321" r:id="rId15"/>
    <p:sldId id="322" r:id="rId16"/>
    <p:sldId id="324" r:id="rId17"/>
    <p:sldId id="317" r:id="rId18"/>
    <p:sldId id="297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0000FF"/>
    <a:srgbClr val="FF3300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2D41B-4057-423F-A307-84528A269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859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F7875-E1E3-4442-907B-C03AEEF9F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936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3C5FE6-A703-4EEE-831B-5DDB354FC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441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D49FBD-9EB9-4613-897D-0FE2A4E43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818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C0BE00-0001-4730-8410-811CA1817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125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7755F-50CE-47D9-AC90-3DA19F6C89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717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EADB9-B6FB-4C0F-A1D4-0DA3A5320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003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ECF7B8-F3FD-4A1F-99C9-D4E1F0660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556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5CA3-60E2-40C7-8B1B-6B7F2C619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325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876BC-567B-4E99-9B67-9FDDE44E8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431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5C171C-AA74-48DF-AA5E-4A4C77EAF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619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E00A0-E0EF-474A-988E-3C26BCFB5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106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0DFD68-8B3C-4232-A4D4-EA03AA845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26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5BE8A-9950-4C19-8415-3CA1C70BA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198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45196-6C6B-4711-8725-A5DE0619D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03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273DB36-FB9B-456B-AD94-4D7676CA9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219283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Times New Roman" pitchFamily="18" charset="0"/>
                        </a:rPr>
                        <a:t>Systematické názvosloví podle oxidačních čísel a tvorba vzorců.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Times New Roman" pitchFamily="18" charset="0"/>
                        </a:rPr>
                        <a:t>Triviální a systematické názvosloví, odvozování sumárních vzorců.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solidFill>
                  <a:schemeClr val="tx2"/>
                </a:solidFill>
                <a:latin typeface="Calibri" panose="020F0502020204030204" pitchFamily="34" charset="0"/>
              </a:rPr>
              <a:t>Názvosloví anorganických solí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758F20D-6C5A-439C-9632-72B2EAEF6A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>
                <a:latin typeface="Calibri" panose="020F0502020204030204" pitchFamily="34" charset="0"/>
              </a:rPr>
              <a:t>VY_32_INOVACE_29_585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>
            <a:spLocks noGrp="1"/>
          </p:cNvSpPr>
          <p:nvPr/>
        </p:nvSpPr>
        <p:spPr>
          <a:xfrm>
            <a:off x="3240000" y="144000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80A31EF-CED0-492D-B0F6-484F63734F97}" type="slidenum">
              <a:rPr lang="cs-CZ" altLang="cs-CZ" sz="1400" smtClean="0"/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Obdélník 2"/>
          <p:cNvSpPr>
            <a:spLocks noChangeArrowheads="1"/>
          </p:cNvSpPr>
          <p:nvPr/>
        </p:nvSpPr>
        <p:spPr bwMode="auto">
          <a:xfrm>
            <a:off x="792163" y="1989138"/>
            <a:ext cx="75596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NÁZVOSLOVÍ ANORGANICKÝCH SOLÍ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BAA1E9-854E-477E-9DD9-532EB0EF505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3212763" y="371633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Zakladatel českého systematického  názvosloví</a:t>
            </a:r>
            <a:endParaRPr lang="cs-CZ" sz="2800" b="1" kern="0" dirty="0"/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>
          <a:xfrm>
            <a:off x="457200" y="1600200"/>
            <a:ext cx="4691063" cy="47815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000" b="1" kern="0" dirty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Emil VOTOČEK byl český chemik, žijící v letech 1872 - 1950. Zasloužil se o zpracování chemického názvosloví.</a:t>
            </a:r>
            <a:br>
              <a:rPr lang="cs-CZ" sz="2000" b="1" kern="0" dirty="0" smtClean="0"/>
            </a:br>
            <a:endParaRPr lang="cs-CZ" sz="20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000" b="1" kern="0" dirty="0" smtClean="0"/>
              <a:t>	Byl profesor chemie na pražské technice, organický chemik mezinárodní úrovně, specialista v oboru monosacharidů, vynikající pedagog, autor vysokoškolských učebnic chemie.</a:t>
            </a:r>
            <a:endParaRPr lang="cs-CZ" sz="2000" b="1" kern="0" dirty="0"/>
          </a:p>
        </p:txBody>
      </p:sp>
      <p:pic>
        <p:nvPicPr>
          <p:cNvPr id="4107" name="Picture 5" descr="vot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1"/>
          <a:stretch>
            <a:fillRect/>
          </a:stretch>
        </p:blipFill>
        <p:spPr bwMode="auto">
          <a:xfrm>
            <a:off x="5159375" y="2195513"/>
            <a:ext cx="3527425" cy="346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847F166-2DC8-4294-BF92-41BD09106A9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28625" y="1052513"/>
            <a:ext cx="8229600" cy="63976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Chemické názvosloví</a:t>
            </a:r>
            <a:endParaRPr lang="cs-CZ" sz="2800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800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400" b="1" kern="0" dirty="0" smtClean="0">
                <a:latin typeface="+mj-lt"/>
              </a:rPr>
              <a:t>Triviální názvosloví- </a:t>
            </a:r>
            <a:r>
              <a:rPr lang="cs-CZ" sz="2400" b="1" kern="0" dirty="0" smtClean="0"/>
              <a:t>vycházelo z pojmenovávání sloučenin podle podobnosti, vlastností, použití …, např.: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cs-CZ" sz="2400" b="1" kern="0" dirty="0" smtClean="0"/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kyselina solná = kyselina chlorovodíková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hypermangan = manganistan draselný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salmiak = chlorid amonný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potaš = uhličitan draselný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soda = uhličitan sodný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7F8DF16-E64A-4A95-B9F5-82E4981C808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Chemické systematické názvosloví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798638"/>
            <a:ext cx="8229600" cy="406558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3600" b="1" kern="0" dirty="0" smtClean="0"/>
              <a:t>	</a:t>
            </a:r>
            <a:r>
              <a:rPr lang="cs-CZ" sz="2400" b="1" kern="0" dirty="0" smtClean="0">
                <a:latin typeface="Arial Black" pitchFamily="34" charset="0"/>
              </a:rPr>
              <a:t>Systematické názvosloví</a:t>
            </a:r>
            <a:r>
              <a:rPr lang="cs-CZ" sz="2400" b="1" kern="0" dirty="0" smtClean="0"/>
              <a:t> přesně definuje chemické prvky ve sloučenině, včetně jejich indexů případně koeficientů, např.: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008000"/>
                </a:solidFill>
              </a:rPr>
              <a:t>kyselina sírová   			H</a:t>
            </a:r>
            <a:r>
              <a:rPr lang="cs-CZ" sz="2400" b="1" kern="0" baseline="-25000" dirty="0" smtClean="0">
                <a:solidFill>
                  <a:srgbClr val="008000"/>
                </a:solidFill>
              </a:rPr>
              <a:t>2</a:t>
            </a:r>
            <a:r>
              <a:rPr lang="cs-CZ" sz="2400" b="1" kern="0" dirty="0" smtClean="0">
                <a:solidFill>
                  <a:srgbClr val="008000"/>
                </a:solidFill>
              </a:rPr>
              <a:t>SO</a:t>
            </a:r>
            <a:r>
              <a:rPr lang="cs-CZ" sz="2400" b="1" kern="0" baseline="-25000" dirty="0" smtClean="0">
                <a:solidFill>
                  <a:srgbClr val="008000"/>
                </a:solidFill>
              </a:rPr>
              <a:t>4</a:t>
            </a:r>
            <a:r>
              <a:rPr lang="cs-CZ" sz="2400" b="1" kern="0" dirty="0" smtClean="0"/>
              <a:t>	   </a:t>
            </a:r>
            <a:r>
              <a:rPr lang="cs-CZ" sz="2400" b="1" kern="0" dirty="0" smtClean="0">
                <a:solidFill>
                  <a:srgbClr val="D60093"/>
                </a:solidFill>
              </a:rPr>
              <a:t>manganistan draselný			KMnO</a:t>
            </a:r>
            <a:r>
              <a:rPr lang="cs-CZ" sz="2400" b="1" kern="0" baseline="-25000" dirty="0" smtClean="0">
                <a:solidFill>
                  <a:srgbClr val="D60093"/>
                </a:solidFill>
              </a:rPr>
              <a:t>4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err="1" smtClean="0">
                <a:solidFill>
                  <a:srgbClr val="3333FF"/>
                </a:solidFill>
              </a:rPr>
              <a:t>pentahydrát</a:t>
            </a:r>
            <a:r>
              <a:rPr lang="cs-CZ" sz="2400" b="1" kern="0" dirty="0" smtClean="0">
                <a:solidFill>
                  <a:srgbClr val="3333FF"/>
                </a:solidFill>
              </a:rPr>
              <a:t> síranu </a:t>
            </a:r>
          </a:p>
          <a:p>
            <a:pPr>
              <a:buFontTx/>
              <a:buNone/>
              <a:defRPr/>
            </a:pPr>
            <a:r>
              <a:rPr lang="cs-CZ" sz="2400" b="1" kern="0" dirty="0" smtClean="0">
                <a:solidFill>
                  <a:srgbClr val="3333FF"/>
                </a:solidFill>
              </a:rPr>
              <a:t>    měďnatého				CuSO</a:t>
            </a:r>
            <a:r>
              <a:rPr lang="cs-CZ" sz="2400" b="1" kern="0" baseline="-25000" dirty="0" smtClean="0">
                <a:solidFill>
                  <a:srgbClr val="3333FF"/>
                </a:solidFill>
              </a:rPr>
              <a:t>4</a:t>
            </a:r>
            <a:r>
              <a:rPr lang="cs-CZ" sz="2400" b="1" kern="0" dirty="0" smtClean="0">
                <a:solidFill>
                  <a:srgbClr val="3333FF"/>
                </a:solidFill>
              </a:rPr>
              <a:t>.5H</a:t>
            </a:r>
            <a:r>
              <a:rPr lang="cs-CZ" sz="2400" b="1" kern="0" baseline="-25000" dirty="0" smtClean="0">
                <a:solidFill>
                  <a:srgbClr val="3333FF"/>
                </a:solidFill>
              </a:rPr>
              <a:t>2</a:t>
            </a:r>
            <a:r>
              <a:rPr lang="cs-CZ" sz="2400" b="1" kern="0" dirty="0" smtClean="0">
                <a:solidFill>
                  <a:srgbClr val="3333FF"/>
                </a:solidFill>
              </a:rPr>
              <a:t>O</a:t>
            </a:r>
          </a:p>
          <a:p>
            <a:pPr>
              <a:defRPr/>
            </a:pPr>
            <a:endParaRPr lang="cs-CZ" sz="2800" kern="0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646DF86-910C-4D7E-8250-4710A40082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53975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Současné chemické názvosloví</a:t>
            </a:r>
            <a:endParaRPr lang="cs-CZ" sz="2800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393700" y="1851025"/>
            <a:ext cx="8229600" cy="42767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400" b="1" kern="0" dirty="0" smtClean="0"/>
              <a:t>Pro tvorbu názvosloví jsou důležité tyto dva pojmy: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>
                <a:latin typeface="Arial Black" pitchFamily="34" charset="0"/>
              </a:rPr>
              <a:t>	</a:t>
            </a:r>
            <a:r>
              <a:rPr lang="cs-CZ" sz="2400" b="1" kern="0" dirty="0" smtClean="0">
                <a:solidFill>
                  <a:srgbClr val="008000"/>
                </a:solidFill>
                <a:latin typeface="Arial Black" pitchFamily="34" charset="0"/>
              </a:rPr>
              <a:t>Elektronegativita</a:t>
            </a:r>
            <a:r>
              <a:rPr lang="cs-CZ" sz="2400" b="1" kern="0" dirty="0" smtClean="0">
                <a:solidFill>
                  <a:srgbClr val="008000"/>
                </a:solidFill>
              </a:rPr>
              <a:t> – je schopnost atomu poutat k sobě další elektrony.</a:t>
            </a: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>
                <a:latin typeface="Arial Black" pitchFamily="34" charset="0"/>
              </a:rPr>
              <a:t>	</a:t>
            </a:r>
            <a:r>
              <a:rPr lang="cs-CZ" sz="2400" b="1" kern="0" dirty="0" smtClean="0">
                <a:solidFill>
                  <a:srgbClr val="FF0000"/>
                </a:solidFill>
                <a:latin typeface="Arial Black" pitchFamily="34" charset="0"/>
              </a:rPr>
              <a:t>Oxidační číslo</a:t>
            </a:r>
            <a:r>
              <a:rPr lang="cs-CZ" sz="2400" b="1" kern="0" dirty="0" smtClean="0">
                <a:solidFill>
                  <a:srgbClr val="FF0000"/>
                </a:solidFill>
              </a:rPr>
              <a:t> - představuje náboj, který by prvek měl ve sloučenině při odevzdání nebo přijetí elektronů od svého vazebného partnera. </a:t>
            </a: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3333FF"/>
                </a:solidFill>
              </a:rPr>
              <a:t>Součet všech oxidačních čísel v molekule je rovněž roven nule.</a:t>
            </a:r>
          </a:p>
          <a:p>
            <a:pPr>
              <a:buFontTx/>
              <a:buNone/>
              <a:defRPr/>
            </a:pPr>
            <a:r>
              <a:rPr lang="cs-CZ" sz="2400" b="1" kern="0" dirty="0" smtClean="0"/>
              <a:t>	U nereagujících atomů je  oxidační číslo nulové. </a:t>
            </a:r>
          </a:p>
          <a:p>
            <a:pPr>
              <a:buFontTx/>
              <a:buNone/>
              <a:defRPr/>
            </a:pP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7B8BDF2-4DF4-4AD9-9BBF-5BF2301B04E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68313" y="965200"/>
            <a:ext cx="8229600" cy="64611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b="1" kern="0" dirty="0" smtClean="0">
                <a:latin typeface="Arial Black" pitchFamily="34" charset="0"/>
              </a:rPr>
              <a:t>	</a:t>
            </a:r>
            <a:r>
              <a:rPr lang="cs-CZ" sz="2800" b="1" kern="0" dirty="0" smtClean="0"/>
              <a:t>Elektronegativita</a:t>
            </a:r>
            <a:r>
              <a:rPr lang="cs-CZ" b="1" kern="0" dirty="0" smtClean="0"/>
              <a:t> </a:t>
            </a:r>
            <a:endParaRPr lang="cs-CZ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>
              <a:buFontTx/>
              <a:buNone/>
              <a:defRPr/>
            </a:pPr>
            <a:endParaRPr lang="cs-CZ" sz="2800" b="1" kern="0" dirty="0" smtClean="0"/>
          </a:p>
          <a:p>
            <a:pPr algn="ctr"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Může být odhadnuta podle pozice prvku v tabulce. </a:t>
            </a:r>
          </a:p>
          <a:p>
            <a:pPr algn="ctr">
              <a:buFontTx/>
              <a:buNone/>
              <a:defRPr/>
            </a:pPr>
            <a:r>
              <a:rPr lang="cs-CZ" sz="2400" b="1" kern="0" dirty="0" smtClean="0"/>
              <a:t>	Uvnitř periody vzrůstá z leva doprava, ve skupině klesá shora dolu.</a:t>
            </a:r>
            <a:endParaRPr lang="cs-CZ" sz="2400" b="1" kern="0" dirty="0"/>
          </a:p>
        </p:txBody>
      </p:sp>
      <p:graphicFrame>
        <p:nvGraphicFramePr>
          <p:cNvPr id="13" name="Group 55"/>
          <p:cNvGraphicFramePr>
            <a:graphicFrameLocks/>
          </p:cNvGraphicFramePr>
          <p:nvPr/>
        </p:nvGraphicFramePr>
        <p:xfrm>
          <a:off x="4610100" y="2060575"/>
          <a:ext cx="4038600" cy="3851276"/>
        </p:xfrm>
        <a:graphic>
          <a:graphicData uri="http://schemas.openxmlformats.org/drawingml/2006/table">
            <a:tbl>
              <a:tblPr/>
              <a:tblGrid>
                <a:gridCol w="808038"/>
                <a:gridCol w="808037"/>
                <a:gridCol w="806450"/>
                <a:gridCol w="808038"/>
                <a:gridCol w="808037"/>
              </a:tblGrid>
              <a:tr h="72382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617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1,0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2,0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3,0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617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0,9</a:t>
                      </a: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1,8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2,1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51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0,8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1,6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1,8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2,0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04E26B3-510E-454E-9568-27C2A05B996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384175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Oxidační číslo</a:t>
            </a:r>
            <a:endParaRPr lang="cs-CZ" sz="2800" b="1" kern="0" dirty="0"/>
          </a:p>
        </p:txBody>
      </p:sp>
      <p:sp>
        <p:nvSpPr>
          <p:cNvPr id="12" name="Rectangle 5"/>
          <p:cNvSpPr txBox="1">
            <a:spLocks noChangeArrowheads="1"/>
          </p:cNvSpPr>
          <p:nvPr/>
        </p:nvSpPr>
        <p:spPr>
          <a:xfrm>
            <a:off x="457200" y="1600200"/>
            <a:ext cx="36830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defRPr/>
            </a:pPr>
            <a:endParaRPr lang="cs-CZ" sz="2400" b="1" kern="0" dirty="0" smtClean="0"/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Oxidační číslo vychází z obsazení poslední vrstvy obalu jádra elektrony.</a:t>
            </a:r>
          </a:p>
          <a:p>
            <a:pPr algn="ctr"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 marL="0" indent="0" algn="ctr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Některé prvky mohou mít několik oxidačních čísel, některé pouze jedno, jiné žádné oxidační číslo.</a:t>
            </a:r>
            <a:endParaRPr lang="cs-CZ" sz="2400" b="1" kern="0" dirty="0"/>
          </a:p>
        </p:txBody>
      </p:sp>
      <p:pic>
        <p:nvPicPr>
          <p:cNvPr id="922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7" t="35805" r="5803" b="47804"/>
          <a:stretch>
            <a:fillRect/>
          </a:stretch>
        </p:blipFill>
        <p:spPr bwMode="auto">
          <a:xfrm>
            <a:off x="4679950" y="1624013"/>
            <a:ext cx="3703638" cy="1973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12" t="31503" r="-357" b="42119"/>
          <a:stretch>
            <a:fillRect/>
          </a:stretch>
        </p:blipFill>
        <p:spPr bwMode="auto">
          <a:xfrm>
            <a:off x="4746625" y="3856038"/>
            <a:ext cx="3713163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28E197F-40F7-442E-A1F1-F13CF4F84AB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74663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Tvorba názvosloví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2133600"/>
            <a:ext cx="8229600" cy="38163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Při tvorbě názvosloví se vychází z těchto definujících podmínek:</a:t>
            </a:r>
          </a:p>
          <a:p>
            <a:pPr>
              <a:lnSpc>
                <a:spcPct val="90000"/>
              </a:lnSpc>
              <a:defRPr/>
            </a:pPr>
            <a:endParaRPr lang="cs-CZ" sz="2400" b="1" kern="0" dirty="0" smtClean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008000"/>
                </a:solidFill>
              </a:rPr>
              <a:t>Oxidační číslo – od 1 do 8</a:t>
            </a:r>
          </a:p>
          <a:p>
            <a:pPr>
              <a:lnSpc>
                <a:spcPct val="90000"/>
              </a:lnSpc>
              <a:defRPr/>
            </a:pPr>
            <a:endParaRPr lang="cs-CZ" sz="2400" b="1" kern="0" dirty="0" smtClean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0000"/>
                </a:solidFill>
              </a:rPr>
              <a:t>Koncovka – ný, -</a:t>
            </a:r>
            <a:r>
              <a:rPr lang="cs-CZ" sz="2400" b="1" kern="0" dirty="0" err="1" smtClean="0">
                <a:solidFill>
                  <a:srgbClr val="FF0000"/>
                </a:solidFill>
              </a:rPr>
              <a:t>natý</a:t>
            </a:r>
            <a:r>
              <a:rPr lang="cs-CZ" sz="2400" b="1" kern="0" dirty="0" smtClean="0">
                <a:solidFill>
                  <a:srgbClr val="FF0000"/>
                </a:solidFill>
              </a:rPr>
              <a:t>, -</a:t>
            </a:r>
            <a:r>
              <a:rPr lang="cs-CZ" sz="2400" b="1" kern="0" dirty="0" err="1" smtClean="0">
                <a:solidFill>
                  <a:srgbClr val="FF0000"/>
                </a:solidFill>
              </a:rPr>
              <a:t>itý</a:t>
            </a:r>
            <a:r>
              <a:rPr lang="cs-CZ" sz="2400" b="1" kern="0" dirty="0" smtClean="0">
                <a:solidFill>
                  <a:srgbClr val="FF0000"/>
                </a:solidFill>
              </a:rPr>
              <a:t>…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>
                <a:solidFill>
                  <a:srgbClr val="FF0000"/>
                </a:solidFill>
              </a:rPr>
              <a:t>			      příslušející oxidačnímu číslu</a:t>
            </a:r>
          </a:p>
          <a:p>
            <a:pPr>
              <a:lnSpc>
                <a:spcPct val="90000"/>
              </a:lnSpc>
              <a:defRPr/>
            </a:pPr>
            <a:endParaRPr lang="cs-CZ" sz="2400" b="1" kern="0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3333FF"/>
                </a:solidFill>
              </a:rPr>
              <a:t>Zákon množných poměrů hmotnostních</a:t>
            </a:r>
            <a:endParaRPr lang="cs-CZ" sz="2400" b="1" kern="0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30D835A-FF12-4ADA-9DA4-3BFBA5AAC99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30213" y="100488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Odvozování  názvosloví</a:t>
            </a:r>
            <a:endParaRPr lang="cs-CZ" sz="2800" b="1" kern="0" dirty="0"/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2228850"/>
            <a:ext cx="8229600" cy="336073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kern="0" dirty="0" smtClean="0">
                <a:solidFill>
                  <a:srgbClr val="008000"/>
                </a:solidFill>
              </a:rPr>
              <a:t>	</a:t>
            </a:r>
            <a:r>
              <a:rPr lang="cs-CZ" sz="2400" b="1" kern="0" dirty="0" smtClean="0">
                <a:solidFill>
                  <a:srgbClr val="008000"/>
                </a:solidFill>
              </a:rPr>
              <a:t>Při odvozování vzorců z názvů je na prvním místě ve vzorci kation (Na) a v závěru vzorce anion (O) např.   		</a:t>
            </a:r>
          </a:p>
          <a:p>
            <a:pPr>
              <a:buFontTx/>
              <a:buNone/>
              <a:defRPr/>
            </a:pPr>
            <a:r>
              <a:rPr lang="cs-CZ" sz="2400" b="1" kern="0" dirty="0" smtClean="0">
                <a:solidFill>
                  <a:srgbClr val="008000"/>
                </a:solidFill>
              </a:rPr>
              <a:t>			oxid sodný - Na</a:t>
            </a:r>
            <a:r>
              <a:rPr lang="cs-CZ" sz="2400" b="1" kern="0" baseline="-25000" dirty="0" smtClean="0">
                <a:solidFill>
                  <a:srgbClr val="008000"/>
                </a:solidFill>
              </a:rPr>
              <a:t>2</a:t>
            </a:r>
            <a:r>
              <a:rPr lang="cs-CZ" sz="2400" b="1" kern="0" dirty="0" smtClean="0">
                <a:solidFill>
                  <a:srgbClr val="008000"/>
                </a:solidFill>
              </a:rPr>
              <a:t>O</a:t>
            </a:r>
          </a:p>
          <a:p>
            <a:pPr>
              <a:buFontTx/>
              <a:buNone/>
              <a:defRPr/>
            </a:pPr>
            <a:endParaRPr lang="cs-CZ" sz="2400" b="1" kern="0" dirty="0" smtClean="0">
              <a:solidFill>
                <a:srgbClr val="008000"/>
              </a:solidFill>
            </a:endParaRPr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6600"/>
                </a:solidFill>
              </a:rPr>
              <a:t>Při odvozování názvu ze vzorce je pořadí obrácené.</a:t>
            </a:r>
          </a:p>
          <a:p>
            <a:pPr>
              <a:buFontTx/>
              <a:buNone/>
              <a:defRPr/>
            </a:pPr>
            <a:r>
              <a:rPr lang="cs-CZ" sz="2400" b="1" kern="0" dirty="0" smtClean="0">
                <a:solidFill>
                  <a:srgbClr val="FF6600"/>
                </a:solidFill>
              </a:rPr>
              <a:t>			</a:t>
            </a:r>
            <a:r>
              <a:rPr lang="cs-CZ" sz="2400" b="1" kern="0" dirty="0" err="1" smtClean="0">
                <a:solidFill>
                  <a:srgbClr val="FF6600"/>
                </a:solidFill>
              </a:rPr>
              <a:t>CuO</a:t>
            </a:r>
            <a:r>
              <a:rPr lang="cs-CZ" sz="2400" b="1" kern="0" dirty="0" smtClean="0">
                <a:solidFill>
                  <a:srgbClr val="FF6600"/>
                </a:solidFill>
              </a:rPr>
              <a:t> – oxid měďnatý</a:t>
            </a:r>
            <a:endParaRPr lang="cs-CZ" sz="2400" b="1" kern="0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99BC512-6F55-41E9-9839-99755E7DA99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53975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Názvosloví anorganických sloučenin</a:t>
            </a:r>
            <a:endParaRPr lang="cs-CZ" sz="2800" b="1" kern="0" dirty="0"/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57200" y="1989138"/>
            <a:ext cx="8229600" cy="38163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400" b="1" kern="0" dirty="0" smtClean="0"/>
              <a:t>	Tyto látky vznikají různými typy reakcí.</a:t>
            </a:r>
          </a:p>
          <a:p>
            <a:pPr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Nejjednodušší vysvětlení je na příkladu neutralizační reakce (reakce kyseliny se zásadou za vzniku příslušné soli a vody).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 lvl="2">
              <a:buFontTx/>
              <a:buNone/>
              <a:defRPr/>
            </a:pPr>
            <a:r>
              <a:rPr lang="cs-CZ" b="1" kern="0" dirty="0" smtClean="0"/>
              <a:t>	  </a:t>
            </a:r>
            <a:r>
              <a:rPr lang="cs-CZ" b="1" kern="0" dirty="0" err="1" smtClean="0">
                <a:solidFill>
                  <a:srgbClr val="3333FF"/>
                </a:solidFill>
              </a:rPr>
              <a:t>HCl</a:t>
            </a:r>
            <a:r>
              <a:rPr lang="cs-CZ" b="1" kern="0" dirty="0" smtClean="0">
                <a:solidFill>
                  <a:srgbClr val="3333FF"/>
                </a:solidFill>
              </a:rPr>
              <a:t>  +  </a:t>
            </a:r>
            <a:r>
              <a:rPr lang="cs-CZ" b="1" kern="0" dirty="0" err="1" smtClean="0">
                <a:solidFill>
                  <a:srgbClr val="3333FF"/>
                </a:solidFill>
              </a:rPr>
              <a:t>NaOH</a:t>
            </a:r>
            <a:r>
              <a:rPr lang="cs-CZ" b="1" kern="0" dirty="0" smtClean="0">
                <a:solidFill>
                  <a:srgbClr val="3333FF"/>
                </a:solidFill>
              </a:rPr>
              <a:t>      =   </a:t>
            </a:r>
            <a:r>
              <a:rPr lang="cs-CZ" b="1" kern="0" dirty="0" err="1" smtClean="0">
                <a:solidFill>
                  <a:srgbClr val="3333FF"/>
                </a:solidFill>
              </a:rPr>
              <a:t>NaCl</a:t>
            </a:r>
            <a:r>
              <a:rPr lang="cs-CZ" b="1" kern="0" dirty="0" smtClean="0">
                <a:solidFill>
                  <a:srgbClr val="3333FF"/>
                </a:solidFill>
              </a:rPr>
              <a:t>     +  H</a:t>
            </a:r>
            <a:r>
              <a:rPr lang="cs-CZ" b="1" kern="0" baseline="-25000" dirty="0" smtClean="0">
                <a:solidFill>
                  <a:srgbClr val="3333FF"/>
                </a:solidFill>
              </a:rPr>
              <a:t>2</a:t>
            </a:r>
            <a:r>
              <a:rPr lang="cs-CZ" b="1" kern="0" dirty="0" smtClean="0">
                <a:solidFill>
                  <a:srgbClr val="3333FF"/>
                </a:solidFill>
              </a:rPr>
              <a:t>O</a:t>
            </a:r>
          </a:p>
          <a:p>
            <a:pPr lvl="2">
              <a:buFontTx/>
              <a:buNone/>
              <a:defRPr/>
            </a:pPr>
            <a:r>
              <a:rPr lang="cs-CZ" b="1" kern="0" dirty="0" smtClean="0">
                <a:solidFill>
                  <a:srgbClr val="FF0000"/>
                </a:solidFill>
              </a:rPr>
              <a:t>H</a:t>
            </a:r>
            <a:r>
              <a:rPr lang="cs-CZ" b="1" kern="0" baseline="-25000" dirty="0" smtClean="0">
                <a:solidFill>
                  <a:srgbClr val="FF0000"/>
                </a:solidFill>
              </a:rPr>
              <a:t>2</a:t>
            </a:r>
            <a:r>
              <a:rPr lang="cs-CZ" b="1" kern="0" dirty="0" smtClean="0">
                <a:solidFill>
                  <a:srgbClr val="FF0000"/>
                </a:solidFill>
              </a:rPr>
              <a:t>SO</a:t>
            </a:r>
            <a:r>
              <a:rPr lang="cs-CZ" b="1" kern="0" baseline="-25000" dirty="0" smtClean="0">
                <a:solidFill>
                  <a:srgbClr val="FF0000"/>
                </a:solidFill>
              </a:rPr>
              <a:t>4</a:t>
            </a:r>
            <a:r>
              <a:rPr lang="cs-CZ" b="1" kern="0" dirty="0" smtClean="0">
                <a:solidFill>
                  <a:srgbClr val="FF0000"/>
                </a:solidFill>
              </a:rPr>
              <a:t>  + Ca(OH)</a:t>
            </a:r>
            <a:r>
              <a:rPr lang="cs-CZ" b="1" kern="0" baseline="-25000" dirty="0" smtClean="0">
                <a:solidFill>
                  <a:srgbClr val="FF0000"/>
                </a:solidFill>
              </a:rPr>
              <a:t>2</a:t>
            </a:r>
            <a:r>
              <a:rPr lang="cs-CZ" b="1" kern="0" dirty="0" smtClean="0">
                <a:solidFill>
                  <a:srgbClr val="FF0000"/>
                </a:solidFill>
              </a:rPr>
              <a:t>   =   CaSO</a:t>
            </a:r>
            <a:r>
              <a:rPr lang="cs-CZ" b="1" kern="0" baseline="-25000" dirty="0" smtClean="0">
                <a:solidFill>
                  <a:srgbClr val="FF0000"/>
                </a:solidFill>
              </a:rPr>
              <a:t>4</a:t>
            </a:r>
            <a:r>
              <a:rPr lang="cs-CZ" b="1" kern="0" dirty="0" smtClean="0">
                <a:solidFill>
                  <a:srgbClr val="FF0000"/>
                </a:solidFill>
              </a:rPr>
              <a:t>  +  2H</a:t>
            </a:r>
            <a:r>
              <a:rPr lang="cs-CZ" b="1" kern="0" baseline="-25000" dirty="0" smtClean="0">
                <a:solidFill>
                  <a:srgbClr val="FF0000"/>
                </a:solidFill>
              </a:rPr>
              <a:t>2</a:t>
            </a:r>
            <a:r>
              <a:rPr lang="cs-CZ" b="1" kern="0" dirty="0" smtClean="0">
                <a:solidFill>
                  <a:srgbClr val="FF0000"/>
                </a:solidFill>
              </a:rPr>
              <a:t>O</a:t>
            </a:r>
            <a:endParaRPr lang="cs-CZ" b="1" kern="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74939BA-8730-4049-9136-7336860B654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912813"/>
            <a:ext cx="8229600" cy="56356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Tvorba názvosloví solí</a:t>
            </a:r>
            <a:endParaRPr lang="cs-CZ" sz="2800" b="1" kern="0" dirty="0"/>
          </a:p>
        </p:txBody>
      </p:sp>
      <p:graphicFrame>
        <p:nvGraphicFramePr>
          <p:cNvPr id="13" name="Group 76"/>
          <p:cNvGraphicFramePr>
            <a:graphicFrameLocks/>
          </p:cNvGraphicFramePr>
          <p:nvPr/>
        </p:nvGraphicFramePr>
        <p:xfrm>
          <a:off x="457200" y="1476375"/>
          <a:ext cx="8156575" cy="4645025"/>
        </p:xfrm>
        <a:graphic>
          <a:graphicData uri="http://schemas.openxmlformats.org/drawingml/2006/table">
            <a:tbl>
              <a:tblPr/>
              <a:tblGrid>
                <a:gridCol w="2039144"/>
                <a:gridCol w="2039144"/>
                <a:gridCol w="2039144"/>
                <a:gridCol w="2039144"/>
              </a:tblGrid>
              <a:tr h="4887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Oxidační číslo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Koncovka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vzorec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nan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NaClO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chlornan sodný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nevyskytují se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530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itan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KNO</a:t>
                      </a:r>
                      <a:r>
                        <a:rPr kumimoji="0" 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dusitan draselný 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17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ičitan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MgSiO</a:t>
                      </a:r>
                      <a:r>
                        <a:rPr kumimoji="0" 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křemičitan hořečnatý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87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ečnan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ičnan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KClO</a:t>
                      </a:r>
                      <a:r>
                        <a:rPr kumimoji="0" 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NaNO</a:t>
                      </a:r>
                      <a:r>
                        <a:rPr kumimoji="0" 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chlorečnan draselný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dusičnan sodný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an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</a:t>
                      </a:r>
                      <a:r>
                        <a:rPr kumimoji="0" 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</a:t>
                      </a:r>
                      <a:r>
                        <a:rPr kumimoji="0" 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síran sodný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17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istan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KMnO</a:t>
                      </a:r>
                      <a:r>
                        <a:rPr kumimoji="0" 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Manganistan draselný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79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VIII.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nevyskytují se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BED0F1E-9C13-4E47-974B-3429E0000AF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920750"/>
            <a:ext cx="8229600" cy="576263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Porovnání koncovek sloučenin</a:t>
            </a:r>
            <a:endParaRPr lang="cs-CZ" sz="2800" b="1" kern="0" dirty="0"/>
          </a:p>
        </p:txBody>
      </p:sp>
      <p:graphicFrame>
        <p:nvGraphicFramePr>
          <p:cNvPr id="13" name="Group 65"/>
          <p:cNvGraphicFramePr>
            <a:graphicFrameLocks/>
          </p:cNvGraphicFramePr>
          <p:nvPr/>
        </p:nvGraphicFramePr>
        <p:xfrm>
          <a:off x="684213" y="1700213"/>
          <a:ext cx="7497762" cy="4221162"/>
        </p:xfrm>
        <a:graphic>
          <a:graphicData uri="http://schemas.openxmlformats.org/drawingml/2006/table">
            <a:tbl>
              <a:tblPr/>
              <a:tblGrid>
                <a:gridCol w="1874441"/>
                <a:gridCol w="1874441"/>
                <a:gridCol w="1874441"/>
                <a:gridCol w="1874441"/>
              </a:tblGrid>
              <a:tr h="6279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Oxidační číslo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Koncovka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oxidů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Koncovka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kyselin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Koncovka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solí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3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ný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ná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nan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3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natý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nevyskytují se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93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itý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itá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itan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5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ičitý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ičitá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ičitan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79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ečný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ičný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ečná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ičná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ečnan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ičnan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3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ový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ová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an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3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istý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istá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istan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79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VIII.</a:t>
                      </a:r>
                    </a:p>
                  </a:txBody>
                  <a:tcPr marL="91423" marR="91423"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ičelý</a:t>
                      </a: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nevyskytují se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23" marR="91423"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7E039A7-F40D-4423-9C5B-0909CFCFEE4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9096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400" b="1" kern="0" dirty="0" smtClean="0"/>
              <a:t>Tvorba názvosloví ve sloučeninách s prvkem oxidačního čísla I. (</a:t>
            </a:r>
            <a:r>
              <a:rPr lang="cs-CZ" sz="2000" b="1" kern="0" dirty="0" smtClean="0"/>
              <a:t>soli bezkyslíkatých kyselin</a:t>
            </a:r>
            <a:r>
              <a:rPr lang="cs-CZ" sz="2400" b="1" kern="0" dirty="0" smtClean="0"/>
              <a:t>).</a:t>
            </a:r>
            <a:endParaRPr lang="cs-CZ" sz="2400" b="1" kern="0" dirty="0"/>
          </a:p>
        </p:txBody>
      </p:sp>
      <p:graphicFrame>
        <p:nvGraphicFramePr>
          <p:cNvPr id="13" name="Group 73"/>
          <p:cNvGraphicFramePr>
            <a:graphicFrameLocks/>
          </p:cNvGraphicFramePr>
          <p:nvPr/>
        </p:nvGraphicFramePr>
        <p:xfrm>
          <a:off x="684213" y="1839913"/>
          <a:ext cx="7929562" cy="3965575"/>
        </p:xfrm>
        <a:graphic>
          <a:graphicData uri="http://schemas.openxmlformats.org/drawingml/2006/table">
            <a:tbl>
              <a:tblPr/>
              <a:tblGrid>
                <a:gridCol w="1982391"/>
                <a:gridCol w="1982391"/>
                <a:gridCol w="1982391"/>
                <a:gridCol w="1982391"/>
              </a:tblGrid>
              <a:tr h="4794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Oxidační číslo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Koncovka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Vzorec sloučeniny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93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ný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KI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Jodid draselný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1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CaCl</a:t>
                      </a:r>
                      <a:r>
                        <a:rPr kumimoji="0" lang="cs-CZ" sz="14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Chlorid vápenatý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93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AlBr</a:t>
                      </a:r>
                      <a:r>
                        <a:rPr kumimoji="0" lang="cs-CZ" sz="14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Bromid hlinitý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1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ičitý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SnCl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Chlorid cíničitý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379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ečný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ičný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PF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MnBr</a:t>
                      </a:r>
                      <a:r>
                        <a:rPr kumimoji="0" lang="cs-CZ" sz="14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Fluorid fosforečný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Bromid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manganičný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93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ový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SeF</a:t>
                      </a:r>
                      <a:r>
                        <a:rPr kumimoji="0" lang="cs-CZ" sz="14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Fluorid selenový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1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VII.</a:t>
                      </a:r>
                    </a:p>
                  </a:txBody>
                  <a:tcPr marL="91433" marR="91433"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istý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IF</a:t>
                      </a:r>
                      <a:r>
                        <a:rPr kumimoji="0" lang="cs-CZ" sz="14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Fluorid jodistý</a:t>
                      </a:r>
                    </a:p>
                  </a:txBody>
                  <a:tcPr marL="91433" marR="91433"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8B11740-BA8F-4E49-8263-CFBC56DF1E0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409575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Typy vzorců anorganických sloučenin</a:t>
            </a:r>
            <a:endParaRPr lang="cs-CZ" sz="2800" b="1" kern="0" dirty="0"/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</a:p>
          <a:p>
            <a:pPr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Sumární (racionální) vzorec sloučeniny vyjadřuje její složení včetně všech případných indexů a koeficientů.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/>
              <a:t>	</a:t>
            </a:r>
            <a:r>
              <a:rPr lang="cs-CZ" sz="2400" b="1" kern="0" dirty="0" smtClean="0">
                <a:solidFill>
                  <a:srgbClr val="FF33CC"/>
                </a:solidFill>
              </a:rPr>
              <a:t>CuSO</a:t>
            </a:r>
            <a:r>
              <a:rPr lang="cs-CZ" sz="2400" b="1" kern="0" baseline="-25000" dirty="0" smtClean="0">
                <a:solidFill>
                  <a:srgbClr val="FF33CC"/>
                </a:solidFill>
              </a:rPr>
              <a:t>4</a:t>
            </a:r>
            <a:r>
              <a:rPr lang="cs-CZ" sz="2400" b="1" kern="0" dirty="0" smtClean="0">
                <a:solidFill>
                  <a:srgbClr val="FF33CC"/>
                </a:solidFill>
              </a:rPr>
              <a:t> – síran měďnatý (bezvodý)</a:t>
            </a:r>
          </a:p>
          <a:p>
            <a:pPr>
              <a:buFontTx/>
              <a:buNone/>
              <a:defRPr/>
            </a:pPr>
            <a:endParaRPr lang="cs-CZ" sz="2400" b="1" kern="0" dirty="0" smtClean="0"/>
          </a:p>
          <a:p>
            <a:pPr>
              <a:buFontTx/>
              <a:buNone/>
              <a:defRPr/>
            </a:pPr>
            <a:r>
              <a:rPr lang="cs-CZ" sz="2400" b="1" kern="0" dirty="0" smtClean="0">
                <a:solidFill>
                  <a:srgbClr val="3333FF"/>
                </a:solidFill>
              </a:rPr>
              <a:t>	CuSO</a:t>
            </a:r>
            <a:r>
              <a:rPr lang="cs-CZ" sz="2400" b="1" kern="0" baseline="-25000" dirty="0" smtClean="0">
                <a:solidFill>
                  <a:srgbClr val="3333FF"/>
                </a:solidFill>
              </a:rPr>
              <a:t>4</a:t>
            </a:r>
            <a:r>
              <a:rPr lang="cs-CZ" sz="2400" b="1" kern="0" dirty="0" smtClean="0">
                <a:solidFill>
                  <a:srgbClr val="3333FF"/>
                </a:solidFill>
              </a:rPr>
              <a:t> . 5H</a:t>
            </a:r>
            <a:r>
              <a:rPr lang="cs-CZ" sz="2400" b="1" kern="0" baseline="-25000" dirty="0" smtClean="0">
                <a:solidFill>
                  <a:srgbClr val="3333FF"/>
                </a:solidFill>
              </a:rPr>
              <a:t>2</a:t>
            </a:r>
            <a:r>
              <a:rPr lang="cs-CZ" sz="2400" b="1" kern="0" dirty="0" smtClean="0">
                <a:solidFill>
                  <a:srgbClr val="3333FF"/>
                </a:solidFill>
              </a:rPr>
              <a:t>O – </a:t>
            </a:r>
            <a:r>
              <a:rPr lang="cs-CZ" sz="2400" b="1" kern="0" dirty="0" err="1" smtClean="0">
                <a:solidFill>
                  <a:srgbClr val="3333FF"/>
                </a:solidFill>
              </a:rPr>
              <a:t>pentahydrát</a:t>
            </a:r>
            <a:r>
              <a:rPr lang="cs-CZ" sz="2400" b="1" kern="0" dirty="0" smtClean="0">
                <a:solidFill>
                  <a:srgbClr val="3333FF"/>
                </a:solidFill>
              </a:rPr>
              <a:t> síranu </a:t>
            </a:r>
          </a:p>
          <a:p>
            <a:pPr>
              <a:buFontTx/>
              <a:buNone/>
              <a:defRPr/>
            </a:pPr>
            <a:r>
              <a:rPr lang="cs-CZ" sz="2400" b="1" kern="0" dirty="0" smtClean="0">
                <a:solidFill>
                  <a:srgbClr val="3333FF"/>
                </a:solidFill>
              </a:rPr>
              <a:t>				   měďnatého</a:t>
            </a:r>
            <a:endParaRPr lang="cs-CZ" sz="2400" b="1" kern="0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CFB4E34-D3B8-4CAD-AD42-931B2AC54C5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60375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Typy vzorců anorganických sloučenin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68313" y="1773238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kern="0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Strukturní vzorce vyjadřují vazby mezi jednotlivými atomy prvků ve sloučenině obsažených </a:t>
            </a:r>
          </a:p>
          <a:p>
            <a:pPr algn="ctr">
              <a:buFontTx/>
              <a:buNone/>
              <a:defRPr/>
            </a:pPr>
            <a:r>
              <a:rPr lang="cs-CZ" sz="2400" b="1" kern="0" dirty="0"/>
              <a:t>	</a:t>
            </a:r>
            <a:r>
              <a:rPr lang="cs-CZ" sz="2400" b="1" kern="0" dirty="0" smtClean="0"/>
              <a:t>(H</a:t>
            </a:r>
            <a:r>
              <a:rPr lang="cs-CZ" sz="2400" b="1" kern="0" baseline="-25000" dirty="0" smtClean="0"/>
              <a:t>2</a:t>
            </a:r>
            <a:r>
              <a:rPr lang="cs-CZ" sz="2400" b="1" kern="0" dirty="0" smtClean="0"/>
              <a:t>SO</a:t>
            </a:r>
            <a:r>
              <a:rPr lang="cs-CZ" sz="2400" b="1" kern="0" baseline="-25000" dirty="0" smtClean="0"/>
              <a:t>4 </a:t>
            </a:r>
            <a:r>
              <a:rPr lang="cs-CZ" sz="2400" b="1" kern="0" dirty="0" smtClean="0"/>
              <a:t>-kyselina sírová).</a:t>
            </a:r>
          </a:p>
          <a:p>
            <a:pPr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 lvl="3">
              <a:buFontTx/>
              <a:buNone/>
              <a:defRPr/>
            </a:pPr>
            <a:r>
              <a:rPr lang="cs-CZ" kern="0" dirty="0" smtClean="0"/>
              <a:t>		</a:t>
            </a:r>
            <a:r>
              <a:rPr lang="cs-CZ" sz="2800" b="1" kern="0" dirty="0" smtClean="0"/>
              <a:t>H – O	       O 		</a:t>
            </a:r>
          </a:p>
          <a:p>
            <a:pPr lvl="3">
              <a:buFontTx/>
              <a:buNone/>
              <a:defRPr/>
            </a:pPr>
            <a:r>
              <a:rPr lang="cs-CZ" sz="2800" b="1" kern="0" dirty="0" smtClean="0"/>
              <a:t>			        S</a:t>
            </a:r>
          </a:p>
          <a:p>
            <a:pPr lvl="3">
              <a:buFontTx/>
              <a:buNone/>
              <a:defRPr/>
            </a:pPr>
            <a:r>
              <a:rPr lang="cs-CZ" sz="2800" b="1" kern="0" dirty="0" smtClean="0"/>
              <a:t>		H – O 	       O</a:t>
            </a:r>
            <a:endParaRPr lang="cs-CZ" sz="2800" b="1" kern="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3419475" y="4508500"/>
            <a:ext cx="647700" cy="3603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3419475" y="5084763"/>
            <a:ext cx="647700" cy="3603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427538" y="4689475"/>
            <a:ext cx="360362" cy="179388"/>
          </a:xfrm>
          <a:prstGeom prst="line">
            <a:avLst/>
          </a:prstGeom>
          <a:ln w="28575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427538" y="5084763"/>
            <a:ext cx="360362" cy="36036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546975" y="4689475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EBB6002-E213-40E2-B837-C97523F333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65138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Kontrolní otázky</a:t>
            </a:r>
            <a:endParaRPr lang="cs-CZ" sz="2800" b="1" kern="0" dirty="0"/>
          </a:p>
        </p:txBody>
      </p:sp>
      <p:sp>
        <p:nvSpPr>
          <p:cNvPr id="18441" name="TextovéPole 1"/>
          <p:cNvSpPr txBox="1">
            <a:spLocks noChangeArrowheads="1"/>
          </p:cNvSpPr>
          <p:nvPr/>
        </p:nvSpPr>
        <p:spPr bwMode="auto">
          <a:xfrm>
            <a:off x="611188" y="2133600"/>
            <a:ext cx="8002587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1, Kdo byl zakladatelem českého systematického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  názvosloví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2, Jak vznikají anorganické soli?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3, Ze kterých podmínek vycházíme při tvorbě názvosloví?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4, Jaký je rozdíl mezi triviálním a systematickým názvoslovím?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5, Co vyjadřuje sumární vzorec sloučeniny?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6, Co je strukturní vzorec sloučeniny?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18E1EC2-E42D-42C6-B528-BF7F071AE63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8441" name="Obdélník 1"/>
          <p:cNvSpPr>
            <a:spLocks noChangeArrowheads="1"/>
          </p:cNvSpPr>
          <p:nvPr/>
        </p:nvSpPr>
        <p:spPr bwMode="auto">
          <a:xfrm>
            <a:off x="755650" y="1693863"/>
            <a:ext cx="7704138" cy="494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Eisner Werner, </a:t>
            </a:r>
            <a:r>
              <a:rPr lang="cs-CZ" dirty="0" err="1"/>
              <a:t>Fladt</a:t>
            </a:r>
            <a:r>
              <a:rPr lang="cs-CZ" dirty="0"/>
              <a:t> </a:t>
            </a:r>
            <a:r>
              <a:rPr lang="cs-CZ" dirty="0" err="1"/>
              <a:t>Rüdiger</a:t>
            </a:r>
            <a:r>
              <a:rPr lang="cs-CZ" dirty="0"/>
              <a:t>, </a:t>
            </a:r>
            <a:r>
              <a:rPr lang="cs-CZ" dirty="0" err="1"/>
              <a:t>Gietz</a:t>
            </a:r>
            <a:r>
              <a:rPr lang="cs-CZ" dirty="0"/>
              <a:t> Paul,  </a:t>
            </a:r>
            <a:r>
              <a:rPr lang="cs-CZ" dirty="0" err="1"/>
              <a:t>Justus</a:t>
            </a:r>
            <a:r>
              <a:rPr lang="cs-CZ" dirty="0"/>
              <a:t> Axel, </a:t>
            </a:r>
            <a:r>
              <a:rPr lang="cs-CZ" dirty="0" err="1"/>
              <a:t>Laitenberger</a:t>
            </a:r>
            <a:r>
              <a:rPr lang="cs-CZ" dirty="0"/>
              <a:t> Klaus, </a:t>
            </a:r>
            <a:r>
              <a:rPr lang="cs-CZ" dirty="0" err="1"/>
              <a:t>Schierle</a:t>
            </a:r>
            <a:r>
              <a:rPr lang="cs-CZ" dirty="0"/>
              <a:t> Werner, </a:t>
            </a:r>
            <a:r>
              <a:rPr lang="cs-CZ" i="1" dirty="0"/>
              <a:t>Chemie pro střední školy 1a, </a:t>
            </a:r>
          </a:p>
          <a:p>
            <a:pPr>
              <a:defRPr/>
            </a:pPr>
            <a:r>
              <a:rPr lang="cs-CZ" dirty="0"/>
              <a:t>Nakladatelství Ernst </a:t>
            </a:r>
            <a:r>
              <a:rPr lang="cs-CZ" dirty="0" err="1"/>
              <a:t>Klett</a:t>
            </a:r>
            <a:r>
              <a:rPr lang="cs-CZ" dirty="0"/>
              <a:t> </a:t>
            </a:r>
            <a:r>
              <a:rPr lang="cs-CZ" dirty="0" err="1"/>
              <a:t>Schulbuchverlag</a:t>
            </a:r>
            <a:r>
              <a:rPr lang="cs-CZ" dirty="0"/>
              <a:t>, </a:t>
            </a:r>
            <a:r>
              <a:rPr lang="cs-CZ" dirty="0" err="1"/>
              <a:t>GmbH</a:t>
            </a:r>
            <a:r>
              <a:rPr lang="cs-CZ" dirty="0"/>
              <a:t> Stuttgart 1986, </a:t>
            </a:r>
          </a:p>
          <a:p>
            <a:pPr>
              <a:defRPr/>
            </a:pPr>
            <a:r>
              <a:rPr lang="cs-CZ" dirty="0" err="1"/>
              <a:t>Scientia</a:t>
            </a:r>
            <a:r>
              <a:rPr lang="cs-CZ" dirty="0"/>
              <a:t> </a:t>
            </a:r>
            <a:r>
              <a:rPr lang="cs-CZ" dirty="0" err="1"/>
              <a:t>s.r.o</a:t>
            </a:r>
            <a:r>
              <a:rPr lang="cs-CZ" dirty="0"/>
              <a:t> pedagogické nakladatelství Praha, 1996,</a:t>
            </a:r>
          </a:p>
          <a:p>
            <a:pPr>
              <a:defRPr/>
            </a:pPr>
            <a:r>
              <a:rPr lang="cs-CZ" dirty="0"/>
              <a:t>ISBN 80-7183-043-7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Konětopský A., RNDr. </a:t>
            </a:r>
            <a:r>
              <a:rPr lang="cs-CZ" dirty="0" err="1"/>
              <a:t>CSc</a:t>
            </a:r>
            <a:r>
              <a:rPr lang="cs-CZ" dirty="0"/>
              <a:t>, </a:t>
            </a:r>
            <a:r>
              <a:rPr lang="cs-CZ" i="1" dirty="0"/>
              <a:t>Periodická soustava prvků </a:t>
            </a:r>
            <a:r>
              <a:rPr lang="cs-CZ" dirty="0"/>
              <a:t>vydala LACHEMA a.s. Brno, 1999</a:t>
            </a:r>
          </a:p>
          <a:p>
            <a:pPr>
              <a:defRPr/>
            </a:pPr>
            <a:endParaRPr lang="cs-CZ" dirty="0"/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dirty="0" err="1"/>
              <a:t>Neufingerl</a:t>
            </a:r>
            <a:r>
              <a:rPr lang="cs-CZ" dirty="0"/>
              <a:t> Franz Dr., Urban Otto Prof., </a:t>
            </a:r>
            <a:r>
              <a:rPr lang="cs-CZ" dirty="0" err="1"/>
              <a:t>Viehhauser</a:t>
            </a:r>
            <a:r>
              <a:rPr lang="cs-CZ" dirty="0"/>
              <a:t> Martin Dr., </a:t>
            </a:r>
            <a:r>
              <a:rPr lang="cs-CZ" i="1" dirty="0"/>
              <a:t>Chemie 1</a:t>
            </a: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i="1" dirty="0"/>
              <a:t>anorganická  chemie,</a:t>
            </a:r>
            <a:r>
              <a:rPr lang="cs-CZ" dirty="0"/>
              <a:t> originální vydání nakladatelství </a:t>
            </a:r>
            <a:r>
              <a:rPr lang="cs-CZ" dirty="0" err="1"/>
              <a:t>Bohmann</a:t>
            </a:r>
            <a:r>
              <a:rPr lang="cs-CZ" dirty="0"/>
              <a:t> </a:t>
            </a:r>
            <a:r>
              <a:rPr lang="cs-CZ" dirty="0" err="1"/>
              <a:t>Druck</a:t>
            </a:r>
            <a:r>
              <a:rPr lang="cs-CZ" dirty="0"/>
              <a:t> </a:t>
            </a: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/>
              <a:t>Verlag</a:t>
            </a:r>
            <a:r>
              <a:rPr lang="cs-CZ" dirty="0"/>
              <a:t>,  </a:t>
            </a:r>
            <a:r>
              <a:rPr lang="cs-CZ" dirty="0" err="1"/>
              <a:t>Gesellschaft</a:t>
            </a:r>
            <a:r>
              <a:rPr lang="cs-CZ" i="1" dirty="0"/>
              <a:t> </a:t>
            </a:r>
            <a:r>
              <a:rPr lang="cs-CZ" dirty="0" err="1"/>
              <a:t>m.b.H</a:t>
            </a:r>
            <a:r>
              <a:rPr lang="cs-CZ" dirty="0"/>
              <a:t>. &amp; Co KG, </a:t>
            </a:r>
            <a:r>
              <a:rPr lang="cs-CZ" dirty="0" err="1"/>
              <a:t>Wien</a:t>
            </a:r>
            <a:r>
              <a:rPr lang="cs-CZ" dirty="0"/>
              <a:t>, české vydání </a:t>
            </a: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dirty="0" err="1"/>
              <a:t>SPU,nakladatelství</a:t>
            </a:r>
            <a:r>
              <a:rPr lang="cs-CZ" dirty="0"/>
              <a:t> </a:t>
            </a:r>
            <a:r>
              <a:rPr lang="cs-CZ" dirty="0" err="1"/>
              <a:t>Wahlberg</a:t>
            </a:r>
            <a:r>
              <a:rPr lang="cs-CZ" dirty="0"/>
              <a:t>, Praha 1995, ISBN 80-901-657-6-1</a:t>
            </a: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dirty="0"/>
              <a:t> </a:t>
            </a: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1068</TotalTime>
  <Words>667</Words>
  <Application>Microsoft Office PowerPoint</Application>
  <PresentationFormat>Předvádění na obrazovce (4:3)</PresentationFormat>
  <Paragraphs>327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85</cp:revision>
  <dcterms:created xsi:type="dcterms:W3CDTF">2007-02-24T11:24:02Z</dcterms:created>
  <dcterms:modified xsi:type="dcterms:W3CDTF">2014-03-07T08:30:21Z</dcterms:modified>
</cp:coreProperties>
</file>