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xls" ContentType="application/vnd.ms-excel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drawings/drawing1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307" r:id="rId3"/>
    <p:sldId id="314" r:id="rId4"/>
    <p:sldId id="308" r:id="rId5"/>
    <p:sldId id="309" r:id="rId6"/>
    <p:sldId id="310" r:id="rId7"/>
    <p:sldId id="311" r:id="rId8"/>
    <p:sldId id="317" r:id="rId9"/>
    <p:sldId id="316" r:id="rId10"/>
    <p:sldId id="319" r:id="rId11"/>
    <p:sldId id="325" r:id="rId12"/>
    <p:sldId id="324" r:id="rId13"/>
    <p:sldId id="29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9900"/>
    <a:srgbClr val="666699"/>
    <a:srgbClr val="FF3399"/>
    <a:srgbClr val="CC0000"/>
    <a:srgbClr val="006600"/>
    <a:srgbClr val="6633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69" autoAdjust="0"/>
    <p:restoredTop sz="94640" autoAdjust="0"/>
  </p:normalViewPr>
  <p:slideViewPr>
    <p:cSldViewPr>
      <p:cViewPr>
        <p:scale>
          <a:sx n="100" d="100"/>
          <a:sy n="100" d="100"/>
        </p:scale>
        <p:origin x="-1980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29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1.xml"/><Relationship Id="rId2" Type="http://schemas.openxmlformats.org/officeDocument/2006/relationships/oleObject" Target="file:///C:\Users\Riha\Documents\DUMy\DUMy%20CH\Z&#225;vislost%20hustoty.xls" TargetMode="External"/><Relationship Id="rId1" Type="http://schemas.openxmlformats.org/officeDocument/2006/relationships/themeOverride" Target="../theme/themeOverrid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 sz="155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cs-CZ" sz="2800" dirty="0"/>
              <a:t>Závislost hustoty na teplotě</a:t>
            </a:r>
          </a:p>
        </c:rich>
      </c:tx>
      <c:layout>
        <c:manualLayout>
          <c:xMode val="edge"/>
          <c:yMode val="edge"/>
          <c:x val="0.21291322416321182"/>
          <c:y val="4.5948463614386509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1552901266505729"/>
          <c:y val="0.24058015704463331"/>
          <c:w val="0.79692845215184105"/>
          <c:h val="0.49855165074309554"/>
        </c:manualLayout>
      </c:layout>
      <c:scatterChart>
        <c:scatterStyle val="smoothMarker"/>
        <c:varyColors val="0"/>
        <c:ser>
          <c:idx val="0"/>
          <c:order val="0"/>
          <c:spPr>
            <a:ln w="12700">
              <a:solidFill>
                <a:srgbClr val="000080"/>
              </a:solidFill>
              <a:prstDash val="solid"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xVal>
            <c:numRef>
              <c:f>List1!$A$1:$A$6</c:f>
              <c:numCache>
                <c:formatCode>General</c:formatCode>
                <c:ptCount val="6"/>
                <c:pt idx="0">
                  <c:v>10</c:v>
                </c:pt>
                <c:pt idx="1">
                  <c:v>20</c:v>
                </c:pt>
                <c:pt idx="2">
                  <c:v>30</c:v>
                </c:pt>
                <c:pt idx="3">
                  <c:v>40</c:v>
                </c:pt>
                <c:pt idx="4">
                  <c:v>50</c:v>
                </c:pt>
                <c:pt idx="5">
                  <c:v>60</c:v>
                </c:pt>
              </c:numCache>
            </c:numRef>
          </c:xVal>
          <c:yVal>
            <c:numRef>
              <c:f>List1!$B$1:$B$6</c:f>
              <c:numCache>
                <c:formatCode>General</c:formatCode>
                <c:ptCount val="6"/>
                <c:pt idx="0">
                  <c:v>1.6</c:v>
                </c:pt>
                <c:pt idx="1">
                  <c:v>1.5</c:v>
                </c:pt>
                <c:pt idx="2">
                  <c:v>1.4</c:v>
                </c:pt>
                <c:pt idx="3">
                  <c:v>1.3</c:v>
                </c:pt>
                <c:pt idx="4">
                  <c:v>1.2</c:v>
                </c:pt>
                <c:pt idx="5">
                  <c:v>1.1000000000000001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4613888"/>
        <c:axId val="35009664"/>
      </c:scatterChart>
      <c:valAx>
        <c:axId val="34613888"/>
        <c:scaling>
          <c:orientation val="minMax"/>
        </c:scaling>
        <c:delete val="0"/>
        <c:axPos val="b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12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cs-CZ" sz="1600" dirty="0"/>
                  <a:t>teplota [°C]</a:t>
                </a:r>
              </a:p>
            </c:rich>
          </c:tx>
          <c:layout>
            <c:manualLayout>
              <c:xMode val="edge"/>
              <c:yMode val="edge"/>
              <c:x val="0.4658703799517187"/>
              <c:y val="0.86376972047350276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in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cs-CZ"/>
          </a:p>
        </c:txPr>
        <c:crossAx val="35009664"/>
        <c:crosses val="autoZero"/>
        <c:crossBetween val="midCat"/>
        <c:majorUnit val="10"/>
        <c:minorUnit val="1"/>
      </c:valAx>
      <c:valAx>
        <c:axId val="35009664"/>
        <c:scaling>
          <c:orientation val="minMax"/>
          <c:min val="1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12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cs-CZ" sz="1600" dirty="0"/>
                  <a:t>hustota [g/cm3]</a:t>
                </a:r>
              </a:p>
            </c:rich>
          </c:tx>
          <c:layout>
            <c:manualLayout>
              <c:xMode val="edge"/>
              <c:yMode val="edge"/>
              <c:x val="2.9010252986191854E-2"/>
              <c:y val="0.32829367229458711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cs-CZ"/>
          </a:p>
        </c:txPr>
        <c:crossAx val="34613888"/>
        <c:crosses val="autoZero"/>
        <c:crossBetween val="midCat"/>
      </c:valAx>
      <c:spPr>
        <a:solidFill>
          <a:srgbClr val="FFFFFF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FFFFF"/>
    </a:solidFill>
    <a:ln w="3175">
      <a:solidFill>
        <a:srgbClr val="000000"/>
      </a:solidFill>
      <a:prstDash val="solid"/>
    </a:ln>
  </c:spPr>
  <c:txPr>
    <a:bodyPr/>
    <a:lstStyle/>
    <a:p>
      <a:pPr>
        <a:defRPr sz="12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cs-CZ"/>
    </a:p>
  </c:txPr>
  <c:externalData r:id="rId2">
    <c:autoUpdate val="0"/>
  </c:externalData>
  <c:userShapes r:id="rId3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0.34653</cdr:x>
      <cdr:y>0.0625</cdr:y>
    </cdr:from>
    <cdr:to>
      <cdr:x>0.37624</cdr:x>
      <cdr:y>0.0625</cdr:y>
    </cdr:to>
    <cdr:cxnSp macro="">
      <cdr:nvCxnSpPr>
        <cdr:cNvPr id="5" name="Přímá spojnice se šipkou 4"/>
        <cdr:cNvCxnSpPr/>
      </cdr:nvCxnSpPr>
      <cdr:spPr>
        <a:xfrm xmlns:a="http://schemas.openxmlformats.org/drawingml/2006/main">
          <a:off x="2520280" y="288032"/>
          <a:ext cx="216024" cy="0"/>
        </a:xfrm>
        <a:prstGeom xmlns:a="http://schemas.openxmlformats.org/drawingml/2006/main" prst="straightConnector1">
          <a:avLst/>
        </a:prstGeom>
        <a:ln xmlns:a="http://schemas.openxmlformats.org/drawingml/2006/main">
          <a:tailEnd type="arrow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1DF463-27D4-4AE5-98B8-8115018F94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7932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25AD6C-77E0-49E3-8DFF-782FEDD0FC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952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635C38-3EC1-45A9-BEC0-11F15D14BA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625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F4D795-5A6A-4A6A-BABB-56D4A13ACA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708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955673-7514-4CCA-B668-013D4B1F03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703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E378FC-6A92-49DB-A5C9-4369F8CE78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8994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390C27-3406-4E9D-964F-27DC577900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5415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8318B5-4754-4235-A90C-0E1AE671C2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147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7611D1-3136-4E6D-9EE7-98B19A2DCE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1229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DD0695-3BC2-4D21-9209-BB11B39299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0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290294-3593-439C-9602-720B4B4FB3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9222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BC1D07-4B58-4B51-975F-E6EAF82F78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6950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E2DD10-AC38-4F1E-B735-42E541531D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5240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E36A8C-1FA5-4418-AECD-ECCD759184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0536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355687-5CEB-4754-B3E0-3EB8891351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7381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49A299C8-30C8-4FFB-A8F2-5705723E5A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7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Microsoft_Excel_97-2003_Worksheet1.xls"/><Relationship Id="rId5" Type="http://schemas.openxmlformats.org/officeDocument/2006/relationships/oleObject" Target="../embeddings/oleObject1.bin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72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21" name="Group 73"/>
          <p:cNvGraphicFramePr>
            <a:graphicFrameLocks noGrp="1"/>
          </p:cNvGraphicFramePr>
          <p:nvPr/>
        </p:nvGraphicFramePr>
        <p:xfrm>
          <a:off x="750888" y="2060575"/>
          <a:ext cx="7559675" cy="374332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29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Stanovení hustoty pevných a kapalných látek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Hmotnost, objem, hustota, hustoměr, pyknometr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ročník, žáci 15 - 16 let,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36-47-M/01 Stavebnictví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800" b="1" dirty="0">
                <a:solidFill>
                  <a:schemeClr val="tx2"/>
                </a:solidFill>
              </a:rPr>
              <a:t>Fyzikální konstanty - hustota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2CCB013-5AB1-494B-9C67-62A648BFA17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84784"/>
            <a:ext cx="75612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400" b="1" dirty="0" smtClean="0"/>
              <a:t>VY_32_INOVACE_29_589</a:t>
            </a:r>
            <a:endParaRPr lang="cs-CZ" altLang="cs-CZ" sz="2400" b="1" dirty="0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11F8ECC-E8FE-4F4B-BC44-847F37467BC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2"/>
          <p:cNvSpPr>
            <a:spLocks noChangeArrowheads="1"/>
          </p:cNvSpPr>
          <p:nvPr/>
        </p:nvSpPr>
        <p:spPr bwMode="auto">
          <a:xfrm>
            <a:off x="457200" y="1052513"/>
            <a:ext cx="8229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400" b="1">
              <a:solidFill>
                <a:schemeClr val="tx2"/>
              </a:solidFill>
            </a:endParaRPr>
          </a:p>
        </p:txBody>
      </p:sp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1393825" y="1916113"/>
            <a:ext cx="6119813" cy="2862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6000" b="1">
                <a:solidFill>
                  <a:schemeClr val="tx2"/>
                </a:solidFill>
              </a:rPr>
              <a:t>Fyzikální konstanty - hustota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0D9A09C-71AE-4ED0-99A3-D007A8B3E1E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>
            <a:spLocks noChangeArrowheads="1"/>
          </p:cNvSpPr>
          <p:nvPr/>
        </p:nvSpPr>
        <p:spPr bwMode="auto">
          <a:xfrm>
            <a:off x="539750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defRPr/>
            </a:pPr>
            <a:endParaRPr lang="cs-CZ" sz="1600" b="1" kern="0" dirty="0" smtClean="0"/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600" kern="0" dirty="0" smtClean="0"/>
              <a:t>	</a:t>
            </a:r>
            <a:r>
              <a:rPr lang="cs-CZ" sz="2400" b="1" kern="0" dirty="0" smtClean="0"/>
              <a:t>Tělesa stejné hmotnosti, ale z různých látek nezaujímají stejný prostor a naopak tělesa stejně velká mají rozdílnou hmotnost a to podle svého složení. Tím je možno vysvětlit pojem hustota.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endParaRPr lang="cs-CZ" sz="2400" b="1" kern="0" dirty="0" smtClean="0"/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	</a:t>
            </a:r>
            <a:r>
              <a:rPr lang="cs-CZ" sz="2400" b="1" kern="0" dirty="0" smtClean="0">
                <a:solidFill>
                  <a:srgbClr val="0000FF"/>
                </a:solidFill>
              </a:rPr>
              <a:t>Hustota je definována jako podíl hmotnosti a objemu určitého tělesa.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600" b="1" kern="0" dirty="0" smtClean="0"/>
              <a:t>	 			</a:t>
            </a:r>
            <a:r>
              <a:rPr lang="cs-CZ" sz="2800" b="1" kern="0" dirty="0" smtClean="0"/>
              <a:t>ρ = m / V</a:t>
            </a:r>
            <a:r>
              <a:rPr lang="cs-CZ" sz="1600" kern="0" dirty="0" smtClean="0"/>
              <a:t> </a:t>
            </a:r>
            <a:r>
              <a:rPr lang="cs-CZ" sz="1600" b="1" kern="0" dirty="0" smtClean="0"/>
              <a:t>    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600" b="1" kern="0" dirty="0" smtClean="0"/>
              <a:t>                                  </a:t>
            </a:r>
            <a:r>
              <a:rPr lang="cs-CZ" sz="1600" kern="0" dirty="0" smtClean="0"/>
              <a:t>	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600" b="1" kern="0" dirty="0" smtClean="0"/>
              <a:t>	</a:t>
            </a:r>
            <a:r>
              <a:rPr lang="cs-CZ" sz="2000" b="1" kern="0" dirty="0" smtClean="0">
                <a:solidFill>
                  <a:srgbClr val="0000FF"/>
                </a:solidFill>
              </a:rPr>
              <a:t>Základní jednotkou je </a:t>
            </a:r>
            <a:r>
              <a:rPr lang="cs-CZ" sz="2400" b="1" kern="0" dirty="0" smtClean="0">
                <a:solidFill>
                  <a:srgbClr val="0000FF"/>
                </a:solidFill>
              </a:rPr>
              <a:t>kg / m</a:t>
            </a:r>
            <a:r>
              <a:rPr lang="cs-CZ" sz="2400" b="1" kern="0" baseline="30000" dirty="0" smtClean="0">
                <a:solidFill>
                  <a:srgbClr val="0000FF"/>
                </a:solidFill>
              </a:rPr>
              <a:t>3</a:t>
            </a:r>
            <a:r>
              <a:rPr lang="cs-CZ" sz="2000" b="1" kern="0" dirty="0" smtClean="0">
                <a:solidFill>
                  <a:srgbClr val="0000FF"/>
                </a:solidFill>
              </a:rPr>
              <a:t>, dílčí jednotkou pak g . cm</a:t>
            </a:r>
            <a:r>
              <a:rPr lang="cs-CZ" sz="2000" b="1" kern="0" baseline="30000" dirty="0" smtClean="0">
                <a:solidFill>
                  <a:srgbClr val="0000FF"/>
                </a:solidFill>
              </a:rPr>
              <a:t>-3</a:t>
            </a:r>
            <a:r>
              <a:rPr lang="cs-CZ" sz="1600" b="1" kern="0" baseline="30000" dirty="0" smtClean="0">
                <a:solidFill>
                  <a:srgbClr val="0000FF"/>
                </a:solidFill>
              </a:rPr>
              <a:t>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600" kern="0" dirty="0" smtClean="0"/>
              <a:t>	</a:t>
            </a:r>
            <a:endParaRPr lang="cs-CZ" sz="1600" b="1" kern="0" dirty="0" smtClean="0"/>
          </a:p>
          <a:p>
            <a:pPr>
              <a:lnSpc>
                <a:spcPct val="80000"/>
              </a:lnSpc>
              <a:buFontTx/>
              <a:buNone/>
              <a:defRPr/>
            </a:pPr>
            <a:endParaRPr lang="cs-CZ" sz="1600" b="1" kern="0" dirty="0" smtClean="0"/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600" b="1" kern="0" dirty="0" smtClean="0"/>
              <a:t>		  </a:t>
            </a:r>
            <a:r>
              <a:rPr lang="cs-CZ" sz="1600" kern="0" dirty="0" smtClean="0"/>
              <a:t> </a:t>
            </a:r>
            <a:endParaRPr lang="cs-CZ" sz="1600" kern="0" dirty="0"/>
          </a:p>
        </p:txBody>
      </p:sp>
      <p:sp>
        <p:nvSpPr>
          <p:cNvPr id="13" name="Rectangle 2"/>
          <p:cNvSpPr txBox="1">
            <a:spLocks noChangeArrowheads="1"/>
          </p:cNvSpPr>
          <p:nvPr/>
        </p:nvSpPr>
        <p:spPr>
          <a:xfrm>
            <a:off x="477838" y="1028700"/>
            <a:ext cx="8229600" cy="60007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Hustota</a:t>
            </a:r>
            <a:endParaRPr lang="cs-CZ" sz="28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0FB4431-637E-4F86-8164-E61FA54E429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Stanovení hustoty tuhých látek</a:t>
            </a:r>
            <a:endParaRPr lang="cs-CZ" sz="2800" b="1" kern="0" dirty="0"/>
          </a:p>
        </p:txBody>
      </p:sp>
      <p:sp>
        <p:nvSpPr>
          <p:cNvPr id="14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sz="2400" b="1" kern="0" dirty="0" smtClean="0"/>
              <a:t>	</a:t>
            </a:r>
          </a:p>
          <a:p>
            <a:pPr>
              <a:buFontTx/>
              <a:buNone/>
              <a:defRPr/>
            </a:pPr>
            <a:r>
              <a:rPr lang="cs-CZ" sz="2400" b="1" kern="0" dirty="0" smtClean="0">
                <a:solidFill>
                  <a:srgbClr val="C00000"/>
                </a:solidFill>
              </a:rPr>
              <a:t>Vážkové metody:</a:t>
            </a:r>
          </a:p>
          <a:p>
            <a:pPr>
              <a:buFontTx/>
              <a:buNone/>
              <a:defRPr/>
            </a:pPr>
            <a:endParaRPr lang="cs-CZ" sz="2400" b="1" kern="0" dirty="0" smtClean="0"/>
          </a:p>
          <a:p>
            <a:pPr>
              <a:buFontTx/>
              <a:buNone/>
              <a:defRPr/>
            </a:pPr>
            <a:r>
              <a:rPr lang="cs-CZ" sz="2400" b="1" kern="0" dirty="0" smtClean="0"/>
              <a:t>	Pravidelná tělesa - stanovíme hmotnost a objem tělesa určíme měřením a výpočtem</a:t>
            </a:r>
          </a:p>
          <a:p>
            <a:pPr>
              <a:buFontTx/>
              <a:buNone/>
              <a:defRPr/>
            </a:pPr>
            <a:r>
              <a:rPr lang="cs-CZ" sz="2400" b="1" kern="0" dirty="0" smtClean="0"/>
              <a:t>	m = 16,2 g</a:t>
            </a:r>
          </a:p>
          <a:p>
            <a:pPr>
              <a:buFontTx/>
              <a:buNone/>
              <a:defRPr/>
            </a:pPr>
            <a:r>
              <a:rPr lang="cs-CZ" sz="2400" b="1" kern="0" dirty="0" smtClean="0"/>
              <a:t>	V = a . b .c = 10 . 20 . 30 mm = 6000 mm</a:t>
            </a:r>
            <a:r>
              <a:rPr lang="cs-CZ" sz="2400" b="1" kern="0" baseline="30000" dirty="0" smtClean="0"/>
              <a:t>3</a:t>
            </a:r>
          </a:p>
          <a:p>
            <a:pPr>
              <a:buFontTx/>
              <a:buNone/>
              <a:defRPr/>
            </a:pPr>
            <a:r>
              <a:rPr lang="cs-CZ" sz="2400" b="1" kern="0" dirty="0" smtClean="0"/>
              <a:t>	 ρ = m / V</a:t>
            </a:r>
            <a:r>
              <a:rPr lang="cs-CZ" kern="0" dirty="0" smtClean="0"/>
              <a:t> </a:t>
            </a:r>
            <a:r>
              <a:rPr lang="cs-CZ" sz="2400" b="1" kern="0" dirty="0" smtClean="0"/>
              <a:t>= 16,2 / 6 = 2,7 g/cm</a:t>
            </a:r>
            <a:r>
              <a:rPr lang="cs-CZ" sz="2400" b="1" kern="0" baseline="30000" dirty="0" smtClean="0"/>
              <a:t>3</a:t>
            </a:r>
            <a:endParaRPr lang="cs-CZ" sz="2400" b="1" kern="0" dirty="0" smtClean="0"/>
          </a:p>
          <a:p>
            <a:pPr>
              <a:buFontTx/>
              <a:buNone/>
              <a:defRPr/>
            </a:pPr>
            <a:r>
              <a:rPr lang="cs-CZ" sz="2400" b="1" kern="0" dirty="0" smtClean="0"/>
              <a:t>	</a:t>
            </a:r>
            <a:endParaRPr lang="cs-CZ" sz="24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DBFCC76-7A7E-4603-85F7-E823A55A412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2"/>
          <p:cNvSpPr>
            <a:spLocks noChangeArrowheads="1"/>
          </p:cNvSpPr>
          <p:nvPr/>
        </p:nvSpPr>
        <p:spPr bwMode="auto">
          <a:xfrm>
            <a:off x="3419475" y="1125538"/>
            <a:ext cx="5278438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8" name="Rectangle 2"/>
          <p:cNvSpPr txBox="1">
            <a:spLocks noChangeArrowheads="1"/>
          </p:cNvSpPr>
          <p:nvPr/>
        </p:nvSpPr>
        <p:spPr>
          <a:xfrm>
            <a:off x="438150" y="1052513"/>
            <a:ext cx="8229600" cy="72072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Stanovení hustoty nepravidelných těles</a:t>
            </a:r>
            <a:endParaRPr lang="cs-CZ" sz="2800" b="1" kern="0" dirty="0"/>
          </a:p>
        </p:txBody>
      </p:sp>
      <p:pic>
        <p:nvPicPr>
          <p:cNvPr id="6154" name="Picture 5" descr="hustota p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08" t="18506" r="7097" b="11150"/>
          <a:stretch>
            <a:fillRect/>
          </a:stretch>
        </p:blipFill>
        <p:spPr bwMode="auto">
          <a:xfrm>
            <a:off x="1474788" y="1844675"/>
            <a:ext cx="6410325" cy="388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2F50531-6914-4B72-B559-1C50B53F184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7177" name="Text Box 15"/>
          <p:cNvSpPr txBox="1">
            <a:spLocks noChangeArrowheads="1"/>
          </p:cNvSpPr>
          <p:nvPr/>
        </p:nvSpPr>
        <p:spPr bwMode="auto">
          <a:xfrm>
            <a:off x="1692275" y="1628775"/>
            <a:ext cx="39592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 altLang="cs-CZ"/>
          </a:p>
        </p:txBody>
      </p:sp>
      <p:sp>
        <p:nvSpPr>
          <p:cNvPr id="18" name="Rectangle 2"/>
          <p:cNvSpPr txBox="1">
            <a:spLocks noChangeArrowheads="1"/>
          </p:cNvSpPr>
          <p:nvPr/>
        </p:nvSpPr>
        <p:spPr>
          <a:xfrm>
            <a:off x="457200" y="1050925"/>
            <a:ext cx="8229600" cy="57785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Stanovení hustoty kapalných látek</a:t>
            </a:r>
            <a:r>
              <a:rPr lang="cs-CZ" sz="4000" kern="0" dirty="0" smtClean="0"/>
              <a:t/>
            </a:r>
            <a:br>
              <a:rPr lang="cs-CZ" sz="4000" kern="0" dirty="0" smtClean="0"/>
            </a:br>
            <a:endParaRPr lang="cs-CZ" sz="4000" kern="0" dirty="0"/>
          </a:p>
        </p:txBody>
      </p:sp>
      <p:sp>
        <p:nvSpPr>
          <p:cNvPr id="20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sz="2400" b="1" kern="0" dirty="0" smtClean="0"/>
              <a:t>	</a:t>
            </a:r>
          </a:p>
          <a:p>
            <a:pPr>
              <a:buFontTx/>
              <a:buNone/>
              <a:defRPr/>
            </a:pPr>
            <a:r>
              <a:rPr lang="cs-CZ" sz="2400" b="1" kern="0" dirty="0" smtClean="0"/>
              <a:t>a, vztlakové metody -  jsou založeny na využití principu Archimedova zákona, stanovení se provádí buď                       hustoměrem nebo (</a:t>
            </a:r>
            <a:r>
              <a:rPr lang="cs-CZ" sz="2400" b="1" kern="0" dirty="0" err="1" smtClean="0"/>
              <a:t>Mohr-Westfálovými</a:t>
            </a:r>
            <a:r>
              <a:rPr lang="cs-CZ" sz="2400" b="1" kern="0" dirty="0" smtClean="0"/>
              <a:t>) hydrostatickými vahami</a:t>
            </a:r>
          </a:p>
          <a:p>
            <a:pPr>
              <a:buFontTx/>
              <a:buNone/>
              <a:defRPr/>
            </a:pPr>
            <a:endParaRPr lang="cs-CZ" sz="2400" b="1" kern="0" dirty="0" smtClean="0"/>
          </a:p>
          <a:p>
            <a:pPr>
              <a:buFontTx/>
              <a:buNone/>
              <a:defRPr/>
            </a:pPr>
            <a:r>
              <a:rPr lang="cs-CZ" sz="2400" b="1" kern="0" dirty="0" smtClean="0"/>
              <a:t>b, vážkové metody  – pyknometrické stanovení hustoty kapalných látek</a:t>
            </a:r>
            <a:endParaRPr lang="cs-CZ" sz="24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A525B7D-E8D4-46AA-9A67-A747B7E0E1E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4" name="Rectangle 2"/>
          <p:cNvSpPr txBox="1">
            <a:spLocks noChangeArrowheads="1"/>
          </p:cNvSpPr>
          <p:nvPr/>
        </p:nvSpPr>
        <p:spPr>
          <a:xfrm>
            <a:off x="468313" y="1004888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Stanovení pomocí hustoměrů</a:t>
            </a:r>
            <a:endParaRPr lang="cs-CZ" sz="2800" b="1" kern="0" dirty="0"/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sz="2400" b="1" kern="0" dirty="0" smtClean="0"/>
              <a:t>	</a:t>
            </a:r>
          </a:p>
          <a:p>
            <a:pPr>
              <a:buFontTx/>
              <a:buNone/>
              <a:defRPr/>
            </a:pPr>
            <a:endParaRPr lang="cs-CZ" sz="2400" b="1" kern="0" dirty="0"/>
          </a:p>
          <a:p>
            <a:pPr algn="ctr">
              <a:buFontTx/>
              <a:buNone/>
              <a:defRPr/>
            </a:pPr>
            <a:r>
              <a:rPr lang="cs-CZ" sz="2400" b="1" kern="0" dirty="0" smtClean="0"/>
              <a:t>	</a:t>
            </a:r>
            <a:r>
              <a:rPr lang="cs-CZ" sz="2000" b="1" kern="0" dirty="0" smtClean="0">
                <a:solidFill>
                  <a:srgbClr val="7030A0"/>
                </a:solidFill>
              </a:rPr>
              <a:t>Hustoměry</a:t>
            </a:r>
            <a:r>
              <a:rPr lang="cs-CZ" sz="2000" b="1" kern="0" dirty="0" smtClean="0"/>
              <a:t> – jsou trubicová plováková tělesa, na spodním konci rozšířená a opatřená zátěží z broků, zalitou pečetním voskem. Někdy bývá v rozšířené části zabudovaný i teploměr. V horní úzké části je pak umístěná stupnice. </a:t>
            </a:r>
            <a:endParaRPr lang="cs-CZ" sz="2000" b="1" kern="0" dirty="0"/>
          </a:p>
        </p:txBody>
      </p:sp>
      <p:pic>
        <p:nvPicPr>
          <p:cNvPr id="8203" name="Picture 5" descr="hustoměr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9"/>
          <a:stretch>
            <a:fillRect/>
          </a:stretch>
        </p:blipFill>
        <p:spPr bwMode="auto">
          <a:xfrm>
            <a:off x="5435600" y="1773238"/>
            <a:ext cx="2352675" cy="4103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F398A11-7F20-497B-B4F7-25BF0C94C54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Rectangle 2"/>
          <p:cNvSpPr txBox="1">
            <a:spLocks noChangeArrowheads="1"/>
          </p:cNvSpPr>
          <p:nvPr/>
        </p:nvSpPr>
        <p:spPr>
          <a:xfrm>
            <a:off x="457200" y="1125538"/>
            <a:ext cx="8229600" cy="719137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Stanovení hustoty </a:t>
            </a:r>
            <a:r>
              <a:rPr lang="cs-CZ" sz="2800" b="1" kern="0" dirty="0" err="1" smtClean="0"/>
              <a:t>Mohr-Westfálovými</a:t>
            </a:r>
            <a:r>
              <a:rPr lang="cs-CZ" sz="2800" b="1" kern="0" dirty="0" smtClean="0"/>
              <a:t> vahami</a:t>
            </a:r>
            <a:endParaRPr lang="cs-CZ" sz="2800" b="1" kern="0" dirty="0"/>
          </a:p>
        </p:txBody>
      </p:sp>
      <p:pic>
        <p:nvPicPr>
          <p:cNvPr id="9225" name="Picture 5" descr="M-Wv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205038"/>
            <a:ext cx="3889375" cy="3506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6" name="Rectangle 4"/>
          <p:cNvSpPr txBox="1">
            <a:spLocks noChangeArrowheads="1"/>
          </p:cNvSpPr>
          <p:nvPr/>
        </p:nvSpPr>
        <p:spPr>
          <a:xfrm>
            <a:off x="4356100" y="1600200"/>
            <a:ext cx="43307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>
              <a:lnSpc>
                <a:spcPct val="90000"/>
              </a:lnSpc>
              <a:buFontTx/>
              <a:buNone/>
              <a:defRPr/>
            </a:pPr>
            <a:r>
              <a:rPr lang="cs-CZ" sz="2000" b="1" kern="0" dirty="0" smtClean="0"/>
              <a:t>	Měření se provádí hydrostatickými (</a:t>
            </a:r>
            <a:r>
              <a:rPr lang="cs-CZ" sz="2000" b="1" kern="0" dirty="0" err="1" smtClean="0"/>
              <a:t>Mohr-Westfálovými</a:t>
            </a:r>
            <a:r>
              <a:rPr lang="cs-CZ" sz="2000" b="1" kern="0" dirty="0" smtClean="0"/>
              <a:t>) vahami, kterými se hmotnost vytlačené kapaliny zjišťuje tělískem přesného objemu, </a:t>
            </a:r>
          </a:p>
          <a:p>
            <a:pPr algn="ctr">
              <a:lnSpc>
                <a:spcPct val="90000"/>
              </a:lnSpc>
              <a:buFontTx/>
              <a:buNone/>
              <a:defRPr/>
            </a:pPr>
            <a:r>
              <a:rPr lang="cs-CZ" sz="2000" b="1" kern="0" dirty="0" smtClean="0"/>
              <a:t>a hmotnosti, ponořením do měřené kapaliny.</a:t>
            </a:r>
          </a:p>
          <a:p>
            <a:pPr algn="ctr">
              <a:lnSpc>
                <a:spcPct val="90000"/>
              </a:lnSpc>
              <a:buFontTx/>
              <a:buNone/>
              <a:defRPr/>
            </a:pPr>
            <a:r>
              <a:rPr lang="cs-CZ" sz="2000" b="1" kern="0" dirty="0" smtClean="0"/>
              <a:t>	Zavěšené skleněné tělísko je na vzduchu těžší, než ponořené do kapaliny. Příčinou tohoto jevu je vztlaková síla, která působí proti síle ponořeného tělíska.</a:t>
            </a:r>
            <a:endParaRPr lang="cs-CZ" sz="20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9901947-C507-4EE1-9884-3E1FEEEFE41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69900" y="1052513"/>
            <a:ext cx="8229600" cy="100806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Stanovení hustoty pyknometrem </a:t>
            </a:r>
          </a:p>
          <a:p>
            <a:pPr>
              <a:defRPr/>
            </a:pPr>
            <a:r>
              <a:rPr lang="cs-CZ" sz="2800" b="1" kern="0" dirty="0" smtClean="0"/>
              <a:t>– vážková metoda</a:t>
            </a:r>
            <a:r>
              <a:rPr lang="cs-CZ" sz="2800" kern="0" dirty="0" smtClean="0"/>
              <a:t> </a:t>
            </a:r>
            <a:endParaRPr lang="cs-CZ" sz="2800" kern="0" dirty="0"/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457200" y="2073275"/>
            <a:ext cx="4038600" cy="373221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>
              <a:buFontTx/>
              <a:buNone/>
              <a:defRPr/>
            </a:pPr>
            <a:r>
              <a:rPr lang="cs-CZ" sz="2400" b="1" kern="0" dirty="0" smtClean="0"/>
              <a:t>	</a:t>
            </a:r>
            <a:r>
              <a:rPr lang="cs-CZ" sz="2000" b="1" kern="0" dirty="0" smtClean="0"/>
              <a:t>Pyknometry jsou skleněné nádobky se zabroušeným hrdlem i zátkou, kterou prochází kapilára. Jejich objem je kalibrován </a:t>
            </a:r>
          </a:p>
          <a:p>
            <a:pPr algn="ctr">
              <a:buFontTx/>
              <a:buNone/>
              <a:defRPr/>
            </a:pPr>
            <a:r>
              <a:rPr lang="cs-CZ" sz="2000" b="1" kern="0" dirty="0" smtClean="0"/>
              <a:t>	na laboratorní teplotu </a:t>
            </a:r>
          </a:p>
          <a:p>
            <a:pPr algn="ctr">
              <a:buFontTx/>
              <a:buNone/>
              <a:defRPr/>
            </a:pPr>
            <a:r>
              <a:rPr lang="cs-CZ" sz="2000" b="1" kern="0" dirty="0" smtClean="0"/>
              <a:t>	(20 °C). </a:t>
            </a:r>
          </a:p>
          <a:p>
            <a:pPr algn="ctr">
              <a:buFontTx/>
              <a:buNone/>
              <a:defRPr/>
            </a:pPr>
            <a:r>
              <a:rPr lang="cs-CZ" sz="2000" b="1" kern="0" dirty="0" smtClean="0"/>
              <a:t>	Tento objem je včetně objemu kapiláry.</a:t>
            </a:r>
            <a:endParaRPr lang="cs-CZ" sz="2000" b="1" kern="0" dirty="0"/>
          </a:p>
        </p:txBody>
      </p:sp>
      <p:pic>
        <p:nvPicPr>
          <p:cNvPr id="10250" name="Picture 5" descr="pyknometr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3813" y="2205038"/>
            <a:ext cx="3055937" cy="3240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99CE4C7-81FD-44DC-848F-C369480F7D9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 Box 10"/>
          <p:cNvSpPr txBox="1">
            <a:spLocks noChangeArrowheads="1"/>
          </p:cNvSpPr>
          <p:nvPr/>
        </p:nvSpPr>
        <p:spPr bwMode="auto">
          <a:xfrm>
            <a:off x="1427163" y="1419225"/>
            <a:ext cx="6119812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 altLang="cs-CZ"/>
          </a:p>
        </p:txBody>
      </p:sp>
      <p:graphicFrame>
        <p:nvGraphicFramePr>
          <p:cNvPr id="11273" name="Objekt 1"/>
          <p:cNvGraphicFramePr>
            <a:graphicFrameLocks noChangeAspect="1"/>
          </p:cNvGraphicFramePr>
          <p:nvPr/>
        </p:nvGraphicFramePr>
        <p:xfrm>
          <a:off x="971550" y="1196975"/>
          <a:ext cx="7427913" cy="4608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75" name="Graf" r:id="rId6" imgW="5800649" imgH="3200400" progId="Excel.Chart.8">
                  <p:embed/>
                </p:oleObj>
              </mc:Choice>
              <mc:Fallback>
                <p:oleObj name="Graf" r:id="rId6" imgW="5800649" imgH="3200400" progId="Excel.Chart.8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550" y="1196975"/>
                        <a:ext cx="7427913" cy="46085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E67EC83-7014-4063-AB41-1875DC45075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1" name="graf 2"/>
          <p:cNvGraphicFramePr>
            <a:graphicFrameLocks/>
          </p:cNvGraphicFramePr>
          <p:nvPr/>
        </p:nvGraphicFramePr>
        <p:xfrm>
          <a:off x="935596" y="1196752"/>
          <a:ext cx="7272808" cy="460851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190E15C-5B10-4199-89BD-9BF3B0F3F9D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Text Box 10"/>
          <p:cNvSpPr txBox="1">
            <a:spLocks noChangeArrowheads="1"/>
          </p:cNvSpPr>
          <p:nvPr/>
        </p:nvSpPr>
        <p:spPr bwMode="auto">
          <a:xfrm>
            <a:off x="1908175" y="1196975"/>
            <a:ext cx="460851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altLang="cs-CZ" sz="2800" b="1"/>
              <a:t>Kontrolní otázky</a:t>
            </a:r>
          </a:p>
        </p:txBody>
      </p:sp>
      <p:sp>
        <p:nvSpPr>
          <p:cNvPr id="13321" name="Text Box 11"/>
          <p:cNvSpPr txBox="1">
            <a:spLocks noChangeArrowheads="1"/>
          </p:cNvSpPr>
          <p:nvPr/>
        </p:nvSpPr>
        <p:spPr bwMode="auto">
          <a:xfrm>
            <a:off x="900113" y="1927225"/>
            <a:ext cx="7632700" cy="2262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b="1"/>
              <a:t>1, Čím je definována hustota látek?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sz="1600" b="1"/>
              <a:t>2, Na  čem závisí hustota látek?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sz="1600" b="1"/>
              <a:t>3, Jakými metodami lze stanovit hustotu láte?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sz="1600" b="1"/>
              <a:t>4, Na jakém principu pracuje hustoměr?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sz="1600" b="1"/>
              <a:t>5, Co to jsou pyknometry?</a:t>
            </a:r>
          </a:p>
          <a:p>
            <a:pPr eaLnBrk="1" hangingPunct="1">
              <a:spcBef>
                <a:spcPct val="50000"/>
              </a:spcBef>
            </a:pP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2C1BCB2-5248-4274-AF8A-92B4723F1B2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14345" name="Zástupný symbol pro obsah 2"/>
          <p:cNvSpPr>
            <a:spLocks/>
          </p:cNvSpPr>
          <p:nvPr/>
        </p:nvSpPr>
        <p:spPr bwMode="auto">
          <a:xfrm>
            <a:off x="395288" y="1916113"/>
            <a:ext cx="8229600" cy="3817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cs-CZ" altLang="cs-CZ" b="1"/>
              <a:t>	</a:t>
            </a:r>
            <a:endParaRPr lang="cs-CZ" altLang="cs-CZ"/>
          </a:p>
          <a:p>
            <a:pPr>
              <a:spcBef>
                <a:spcPct val="20000"/>
              </a:spcBef>
            </a:pPr>
            <a:r>
              <a:rPr lang="cs-CZ" altLang="cs-CZ"/>
              <a:t>	</a:t>
            </a:r>
          </a:p>
          <a:p>
            <a:pPr>
              <a:spcBef>
                <a:spcPct val="20000"/>
              </a:spcBef>
              <a:buFontTx/>
              <a:buChar char="•"/>
            </a:pPr>
            <a:endParaRPr lang="cs-CZ" altLang="cs-CZ" sz="3200"/>
          </a:p>
        </p:txBody>
      </p:sp>
      <p:sp>
        <p:nvSpPr>
          <p:cNvPr id="14346" name="Obdélník 1"/>
          <p:cNvSpPr>
            <a:spLocks noChangeArrowheads="1"/>
          </p:cNvSpPr>
          <p:nvPr/>
        </p:nvSpPr>
        <p:spPr bwMode="auto">
          <a:xfrm>
            <a:off x="993775" y="1924050"/>
            <a:ext cx="7058025" cy="3294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1600"/>
              <a:t>Hofmann Viktor doc., RNDR, CSc, Pachmann  Eduard CSc,</a:t>
            </a:r>
            <a:r>
              <a:rPr lang="cs-CZ" altLang="cs-CZ" sz="1600" i="1"/>
              <a:t> Praktická cvičení z anorganické chemie</a:t>
            </a:r>
            <a:r>
              <a:rPr lang="cs-CZ" altLang="cs-CZ" sz="1600"/>
              <a:t>, SPN Praha 1971, EAN 14-366-71, </a:t>
            </a:r>
          </a:p>
          <a:p>
            <a:pPr eaLnBrk="1" hangingPunct="1"/>
            <a:r>
              <a:rPr lang="cs-CZ" altLang="cs-CZ" sz="1600"/>
              <a:t>snímek č. 7 a 9, str. 17</a:t>
            </a:r>
          </a:p>
          <a:p>
            <a:pPr eaLnBrk="1" hangingPunct="1"/>
            <a:endParaRPr lang="cs-CZ" altLang="cs-CZ" sz="1600"/>
          </a:p>
          <a:p>
            <a:pPr eaLnBrk="1" hangingPunct="1"/>
            <a:r>
              <a:rPr lang="cs-CZ" altLang="cs-CZ" sz="1600"/>
              <a:t> Eisner Werner, Fladt Rüdiger, Gietz Paul,  Justus Axel, Laitenberger Klaus,</a:t>
            </a:r>
          </a:p>
          <a:p>
            <a:pPr eaLnBrk="1" hangingPunct="1"/>
            <a:r>
              <a:rPr lang="cs-CZ" altLang="cs-CZ" sz="1600"/>
              <a:t> Schierle Werner, </a:t>
            </a:r>
            <a:r>
              <a:rPr lang="cs-CZ" altLang="cs-CZ" sz="1600" i="1"/>
              <a:t>Chemie pro střední školy 1a, n</a:t>
            </a:r>
            <a:r>
              <a:rPr lang="cs-CZ" altLang="cs-CZ" sz="1600"/>
              <a:t>akladatelství Ernst Klett  </a:t>
            </a:r>
          </a:p>
          <a:p>
            <a:pPr eaLnBrk="1" hangingPunct="1"/>
            <a:r>
              <a:rPr lang="cs-CZ" altLang="cs-CZ" sz="1600"/>
              <a:t> Schulbuchverlag, GmbH Stuttgart 1986, </a:t>
            </a:r>
          </a:p>
          <a:p>
            <a:pPr eaLnBrk="1" hangingPunct="1"/>
            <a:r>
              <a:rPr lang="cs-CZ" altLang="cs-CZ" sz="1600"/>
              <a:t> Z německého originálu přeložili: Kratochvíl Bohumil, Doc. RNDr. CSc.,  </a:t>
            </a:r>
          </a:p>
          <a:p>
            <a:pPr eaLnBrk="1" hangingPunct="1"/>
            <a:r>
              <a:rPr lang="cs-CZ" altLang="cs-CZ" sz="1600"/>
              <a:t> Muck Alexandr, Doc. RNDr CSc,. Svoboda Jiří Doc. Ing. CSc, </a:t>
            </a:r>
          </a:p>
          <a:p>
            <a:pPr eaLnBrk="1" hangingPunct="1"/>
            <a:r>
              <a:rPr lang="cs-CZ" altLang="cs-CZ" sz="1600"/>
              <a:t> Vydala Scientia s.r.o.pedagogické nakladatelství Praha 1996,</a:t>
            </a:r>
          </a:p>
          <a:p>
            <a:pPr eaLnBrk="1" hangingPunct="1"/>
            <a:r>
              <a:rPr lang="cs-CZ" altLang="cs-CZ" sz="1600"/>
              <a:t> ISBN 80-7183-043-7, snímek č.5, str. 17, obr. 17/2.</a:t>
            </a:r>
          </a:p>
          <a:p>
            <a:pPr eaLnBrk="1" hangingPunct="1"/>
            <a:endParaRPr lang="cs-CZ" altLang="cs-CZ" sz="1600"/>
          </a:p>
          <a:p>
            <a:pPr eaLnBrk="1" hangingPunct="1"/>
            <a:r>
              <a:rPr lang="cs-CZ" altLang="cs-CZ" sz="1600"/>
              <a:t>Snímky 8,10 a 11 autor.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Override1.xml><?xml version="1.0" encoding="utf-8"?>
<a:themeOverride xmlns:a="http://schemas.openxmlformats.org/drawingml/2006/main">
  <a:clrScheme name="Výchozí návrh 1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  <a:fontScheme name="Výchozí návrh">
    <a:majorFont>
      <a:latin typeface="Arial"/>
      <a:ea typeface=""/>
      <a:cs typeface=""/>
    </a:majorFont>
    <a:minorFont>
      <a:latin typeface="Arial"/>
      <a:ea typeface=""/>
      <a:cs typeface=""/>
    </a:minorFont>
  </a:fontScheme>
  <a:fmtScheme name="Kancelář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1336</TotalTime>
  <Words>276</Words>
  <Application>Microsoft Office PowerPoint</Application>
  <PresentationFormat>Předvádění na obrazovce (4:3)</PresentationFormat>
  <Paragraphs>127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Výchozí návrh</vt:lpstr>
      <vt:lpstr>Graf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Karel Filas, Ing.</cp:lastModifiedBy>
  <cp:revision>85</cp:revision>
  <dcterms:created xsi:type="dcterms:W3CDTF">2007-02-24T11:24:02Z</dcterms:created>
  <dcterms:modified xsi:type="dcterms:W3CDTF">2013-11-02T01:28:51Z</dcterms:modified>
</cp:coreProperties>
</file>