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B2B09-2C85-483B-B522-F201FF2D6E5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A33A5C-B0EF-4522-9413-A6007615A7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oko&amp;ex=1" TargetMode="External"/><Relationship Id="rId2" Type="http://schemas.openxmlformats.org/officeDocument/2006/relationships/hyperlink" Target="http://office.microsoft.com/cs-cz/images/results.aspx?qu=osm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okno&amp;ex=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osel&amp;ex=1" TargetMode="External"/><Relationship Id="rId2" Type="http://schemas.openxmlformats.org/officeDocument/2006/relationships/hyperlink" Target="http://office.microsoft.com/cs-cz/images/results.aspx?qu=ovce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opice&amp;ex=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o%C5%99ech&amp;ex=1" TargetMode="External"/><Relationship Id="rId2" Type="http://schemas.openxmlformats.org/officeDocument/2006/relationships/hyperlink" Target="http://office.microsoft.com/cs-cz/images/results.aspx?qu=okurka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otazn%C3%ADk&amp;ex=1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omeleta&amp;ex=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zaj%C3%ADc&amp;ex=1" TargetMode="External"/><Relationship Id="rId2" Type="http://schemas.openxmlformats.org/officeDocument/2006/relationships/hyperlink" Target="http://office.microsoft.com/cs-cz/images/results.aspx?qu=ko%C4%8Dk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Zrakové i sluchové postřehování písmena </a:t>
            </a:r>
            <a:r>
              <a:rPr lang="cs-CZ" sz="2000" dirty="0" err="1" smtClean="0"/>
              <a:t>Oo</a:t>
            </a:r>
            <a:r>
              <a:rPr lang="cs-CZ" sz="2000" dirty="0" smtClean="0"/>
              <a:t>. Rozvíjení slovní zásoby. Aktivní vyznačování nového písmena. Procvičování výslovnosti.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Hláska a písmeno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>
                <a:solidFill>
                  <a:srgbClr val="0070C0"/>
                </a:solidFill>
              </a:rPr>
              <a:t>o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429132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14348" y="571480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VY_12_INOVACE_01_HLÁSKA A PÍSMENO O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291"/>
            <a:ext cx="7772400" cy="1357321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O</a:t>
            </a:r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0070C0"/>
                </a:solidFill>
              </a:rPr>
              <a:t>o</a:t>
            </a:r>
            <a:endParaRPr lang="cs-CZ" sz="9600" dirty="0">
              <a:solidFill>
                <a:srgbClr val="0070C0"/>
              </a:solidFill>
            </a:endParaRPr>
          </a:p>
        </p:txBody>
      </p:sp>
      <p:pic>
        <p:nvPicPr>
          <p:cNvPr id="11270" name="Picture 6" descr="lékařství,oči,oftalmologie,optometrie,péče o zrak,zdravotnict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429000"/>
            <a:ext cx="3095625" cy="3095625"/>
          </a:xfrm>
          <a:prstGeom prst="rect">
            <a:avLst/>
          </a:prstGeom>
          <a:noFill/>
        </p:spPr>
      </p:pic>
      <p:pic>
        <p:nvPicPr>
          <p:cNvPr id="11272" name="Picture 8" descr="8,čísla,číslice,oddělovače,osm,ozdobná velká písmena,ozdoby,puntíky,škola,symboly,zna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643050"/>
            <a:ext cx="2666997" cy="2666997"/>
          </a:xfrm>
          <a:prstGeom prst="rect">
            <a:avLst/>
          </a:prstGeom>
          <a:noFill/>
        </p:spPr>
      </p:pic>
      <p:pic>
        <p:nvPicPr>
          <p:cNvPr id="11276" name="Picture 12" descr="domácnosti,krajiny,okna,počasí,příroda,roční období,sníh,stavby,svíčky,zim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157161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2910" y="450057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800" b="1" dirty="0" smtClean="0">
                <a:solidFill>
                  <a:srgbClr val="0070C0"/>
                </a:solidFill>
              </a:rPr>
              <a:t>osm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43306" y="5715016"/>
            <a:ext cx="1000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 oko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15140" y="485776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b="1" dirty="0" smtClean="0">
                <a:solidFill>
                  <a:srgbClr val="FF0000"/>
                </a:solidFill>
              </a:rPr>
              <a:t>okno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officeimg.vo.msecnd.net/en-us/images/MH9002972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571480"/>
            <a:ext cx="3095625" cy="3095625"/>
          </a:xfrm>
          <a:prstGeom prst="rect">
            <a:avLst/>
          </a:prstGeom>
          <a:noFill/>
        </p:spPr>
      </p:pic>
      <p:pic>
        <p:nvPicPr>
          <p:cNvPr id="3" name="Picture 10" descr="opice,primáti,příroda,savci,život v přírod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785794"/>
            <a:ext cx="3095625" cy="3095625"/>
          </a:xfrm>
          <a:prstGeom prst="rect">
            <a:avLst/>
          </a:prstGeom>
          <a:noFill/>
        </p:spPr>
      </p:pic>
      <p:pic>
        <p:nvPicPr>
          <p:cNvPr id="4" name="Picture 4" descr="demokraté,demokratická strana,osli,politické strany,politika,symboly,večírky,vláda,volby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3429000"/>
            <a:ext cx="3095625" cy="30956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3643314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800" b="1" dirty="0" smtClean="0"/>
              <a:t>ovce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6" y="928670"/>
            <a:ext cx="12858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opice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15074" y="5357826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osel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okurky,potraviny,stolování,zelen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14290"/>
            <a:ext cx="3095625" cy="3095625"/>
          </a:xfrm>
          <a:prstGeom prst="rect">
            <a:avLst/>
          </a:prstGeom>
          <a:noFill/>
        </p:spPr>
      </p:pic>
      <p:pic>
        <p:nvPicPr>
          <p:cNvPr id="15364" name="Picture 4" descr="ořechy,stolování,vlašské ořech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642918"/>
            <a:ext cx="3095625" cy="3095625"/>
          </a:xfrm>
          <a:prstGeom prst="rect">
            <a:avLst/>
          </a:prstGeom>
          <a:noFill/>
        </p:spPr>
      </p:pic>
      <p:pic>
        <p:nvPicPr>
          <p:cNvPr id="15366" name="Picture 6" descr="interpunkce,interpunkční znaménka,otázky,otazníky,symbol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3000372"/>
            <a:ext cx="3095625" cy="30956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3143248"/>
            <a:ext cx="1500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okurka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00892" y="107154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ořech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86380" y="5214950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otazník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O</a:t>
            </a:r>
            <a:r>
              <a:rPr lang="cs-CZ" sz="8000" dirty="0" smtClean="0"/>
              <a:t> </a:t>
            </a:r>
            <a:r>
              <a:rPr lang="cs-CZ" sz="8000" dirty="0" err="1" smtClean="0">
                <a:solidFill>
                  <a:srgbClr val="0070C0"/>
                </a:solidFill>
              </a:rPr>
              <a:t>o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 Omeletku osmažíme,</a:t>
            </a:r>
          </a:p>
          <a:p>
            <a:pPr marL="0" indent="0" algn="ctr">
              <a:buNone/>
            </a:pPr>
            <a:r>
              <a:rPr lang="cs-CZ" sz="4400" dirty="0"/>
              <a:t>o</a:t>
            </a:r>
            <a:r>
              <a:rPr lang="cs-CZ" sz="4400" dirty="0" smtClean="0"/>
              <a:t>točíme, dochutíme.</a:t>
            </a:r>
          </a:p>
          <a:p>
            <a:pPr marL="0" indent="0" algn="ctr">
              <a:buNone/>
            </a:pPr>
            <a:r>
              <a:rPr lang="cs-CZ" sz="4400" dirty="0" smtClean="0"/>
              <a:t>Opatrně vyjmeme</a:t>
            </a:r>
          </a:p>
          <a:p>
            <a:pPr marL="0" indent="0" algn="ctr">
              <a:buNone/>
            </a:pPr>
            <a:r>
              <a:rPr lang="cs-CZ" sz="4400" dirty="0"/>
              <a:t>a</a:t>
            </a:r>
            <a:r>
              <a:rPr lang="cs-CZ" sz="4400" dirty="0" smtClean="0"/>
              <a:t> tvarohem potřeme.</a:t>
            </a:r>
            <a:endParaRPr lang="cs-CZ" sz="4400" dirty="0"/>
          </a:p>
        </p:txBody>
      </p:sp>
      <p:pic>
        <p:nvPicPr>
          <p:cNvPr id="17410" name="Picture 2" descr="domácnosti,lívance,obracení,palačinky,pánve,potraviny,vaření,večeř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52"/>
            <a:ext cx="2428868" cy="2143140"/>
          </a:xfrm>
          <a:prstGeom prst="rect">
            <a:avLst/>
          </a:prstGeom>
          <a:noFill/>
        </p:spPr>
      </p:pic>
      <p:pic>
        <p:nvPicPr>
          <p:cNvPr id="17412" name="Picture 4" descr="borůvky,drobné plody,jídla,lívance,potraviny,ruské jídlo,Rusko,večeř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84" y="4714884"/>
            <a:ext cx="2143116" cy="2143116"/>
          </a:xfrm>
          <a:prstGeom prst="rect">
            <a:avLst/>
          </a:prstGeom>
          <a:noFill/>
        </p:spPr>
      </p:pic>
      <p:pic>
        <p:nvPicPr>
          <p:cNvPr id="17414" name="Picture 6" descr="lívance,palačinky,potraviny,večeře,zákus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4714884"/>
            <a:ext cx="2143116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dirty="0" smtClean="0"/>
              <a:t>                            </a:t>
            </a:r>
            <a:r>
              <a:rPr lang="cs-CZ" sz="4400" b="1" u="sng" dirty="0" smtClean="0"/>
              <a:t>Oči</a:t>
            </a:r>
          </a:p>
          <a:p>
            <a:pPr algn="ctr">
              <a:buNone/>
            </a:pPr>
            <a:r>
              <a:rPr lang="cs-CZ" sz="4400" dirty="0" smtClean="0"/>
              <a:t>Oči, </a:t>
            </a:r>
            <a:r>
              <a:rPr lang="cs-CZ" sz="4400" dirty="0" err="1" smtClean="0"/>
              <a:t>oči</a:t>
            </a:r>
            <a:r>
              <a:rPr lang="cs-CZ" sz="4400" dirty="0" smtClean="0"/>
              <a:t>, očka</a:t>
            </a:r>
          </a:p>
          <a:p>
            <a:pPr algn="ctr">
              <a:buNone/>
            </a:pPr>
            <a:r>
              <a:rPr lang="cs-CZ" sz="4400" dirty="0" smtClean="0"/>
              <a:t>Olgu honí kočka, </a:t>
            </a:r>
          </a:p>
          <a:p>
            <a:pPr algn="ctr">
              <a:buNone/>
            </a:pPr>
            <a:r>
              <a:rPr lang="cs-CZ" sz="4400" dirty="0" smtClean="0"/>
              <a:t>Otu žene zajíc,</a:t>
            </a:r>
          </a:p>
          <a:p>
            <a:pPr algn="ctr">
              <a:buNone/>
            </a:pPr>
            <a:r>
              <a:rPr lang="cs-CZ" sz="4400" dirty="0" smtClean="0"/>
              <a:t>Okousal mu krajíc.</a:t>
            </a:r>
            <a:endParaRPr lang="cs-CZ" sz="4400" dirty="0"/>
          </a:p>
        </p:txBody>
      </p:sp>
      <p:pic>
        <p:nvPicPr>
          <p:cNvPr id="1026" name="Picture 2" descr="C:\Users\Viktor\Desktop\koč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5439" y="714356"/>
            <a:ext cx="2317736" cy="2422544"/>
          </a:xfrm>
          <a:prstGeom prst="rect">
            <a:avLst/>
          </a:prstGeom>
          <a:noFill/>
        </p:spPr>
      </p:pic>
      <p:pic>
        <p:nvPicPr>
          <p:cNvPr id="1027" name="Picture 3" descr="C:\Users\Viktor\Desktop\za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3857" y="4429132"/>
            <a:ext cx="2251068" cy="22510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b="1" u="sng" dirty="0" smtClean="0"/>
              <a:t>Kočička</a:t>
            </a:r>
          </a:p>
          <a:p>
            <a:pPr>
              <a:buNone/>
            </a:pPr>
            <a:r>
              <a:rPr lang="cs-CZ" sz="4400" dirty="0" smtClean="0"/>
              <a:t>Kočička mňouká, kolem se kouká,</a:t>
            </a:r>
          </a:p>
          <a:p>
            <a:pPr>
              <a:buNone/>
            </a:pPr>
            <a:r>
              <a:rPr lang="cs-CZ" sz="4400" dirty="0" smtClean="0"/>
              <a:t>Na nás se dívá, </a:t>
            </a:r>
            <a:r>
              <a:rPr lang="cs-CZ" sz="4400" dirty="0" err="1" smtClean="0"/>
              <a:t>ouškama</a:t>
            </a:r>
            <a:r>
              <a:rPr lang="cs-CZ" sz="4400" dirty="0" smtClean="0"/>
              <a:t> kývá.</a:t>
            </a:r>
          </a:p>
          <a:p>
            <a:pPr>
              <a:buNone/>
            </a:pPr>
            <a:r>
              <a:rPr lang="cs-CZ" sz="4400" dirty="0" smtClean="0"/>
              <a:t>Kočičko mňoukej, kolem se koukej,</a:t>
            </a:r>
          </a:p>
          <a:p>
            <a:pPr>
              <a:buNone/>
            </a:pPr>
            <a:r>
              <a:rPr lang="cs-CZ" sz="4400" dirty="0" smtClean="0"/>
              <a:t>Na nás se dívej, </a:t>
            </a:r>
            <a:r>
              <a:rPr lang="cs-CZ" sz="4400" dirty="0" err="1" smtClean="0"/>
              <a:t>ouškama</a:t>
            </a:r>
            <a:r>
              <a:rPr lang="cs-CZ" sz="4400" dirty="0" smtClean="0"/>
              <a:t> kývej.</a:t>
            </a:r>
            <a:endParaRPr lang="cs-CZ" sz="4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=osm&amp;ex=1#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:MC900014321|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=oko&amp;ex=1#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:MC900281284|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=okno&amp;ex=1#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:MC900098097|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=ovce&amp;ex=1#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:MC900297217|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=osel&amp;ex=1#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:MC900301300|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=opice&amp;ex=1#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:MC900359861|</a:t>
            </a: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=okurka&amp;ex=1#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:MC900112422|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=o%C5%99ech&amp;ex=1#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:MC900215520|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otazn</a:t>
            </a:r>
            <a:r>
              <a:rPr lang="cs-CZ" dirty="0" smtClean="0">
                <a:hlinkClick r:id="rId4"/>
              </a:rPr>
              <a:t>%C3%</a:t>
            </a:r>
            <a:r>
              <a:rPr lang="cs-CZ" dirty="0" err="1" smtClean="0">
                <a:hlinkClick r:id="rId4"/>
              </a:rPr>
              <a:t>ADk</a:t>
            </a:r>
            <a:r>
              <a:rPr lang="cs-CZ" dirty="0" smtClean="0">
                <a:hlinkClick r:id="rId4"/>
              </a:rPr>
              <a:t>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:MC900389266|</a:t>
            </a:r>
            <a:endParaRPr lang="cs-CZ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=omeleta&amp;ex=1#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:MC900412962|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=omeleta&amp;ex=1#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:MC900413212|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=omeleta&amp;ex=1#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:MC900413292|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ko</a:t>
            </a:r>
            <a:r>
              <a:rPr lang="cs-CZ" dirty="0" smtClean="0">
                <a:hlinkClick r:id="rId2"/>
              </a:rPr>
              <a:t>%C4%8Dka&amp;ex=1#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:MC900359859|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zaj</a:t>
            </a:r>
            <a:r>
              <a:rPr lang="cs-CZ" dirty="0" smtClean="0">
                <a:hlinkClick r:id="rId3"/>
              </a:rPr>
              <a:t>%C3%</a:t>
            </a:r>
            <a:r>
              <a:rPr lang="cs-CZ" dirty="0" err="1" smtClean="0">
                <a:hlinkClick r:id="rId3"/>
              </a:rPr>
              <a:t>ADc</a:t>
            </a:r>
            <a:r>
              <a:rPr lang="cs-CZ" dirty="0" smtClean="0">
                <a:hlinkClick r:id="rId3"/>
              </a:rPr>
              <a:t>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:MC900030432|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215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Hláska a písmeno Oo</vt:lpstr>
      <vt:lpstr>O o</vt:lpstr>
      <vt:lpstr>Snímek 4</vt:lpstr>
      <vt:lpstr>Snímek 5</vt:lpstr>
      <vt:lpstr>O o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o</dc:title>
  <dc:creator>Viktor</dc:creator>
  <cp:lastModifiedBy>Viktor</cp:lastModifiedBy>
  <cp:revision>13</cp:revision>
  <dcterms:created xsi:type="dcterms:W3CDTF">2011-10-24T16:36:08Z</dcterms:created>
  <dcterms:modified xsi:type="dcterms:W3CDTF">2012-01-03T19:06:54Z</dcterms:modified>
</cp:coreProperties>
</file>