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16"/>
  </p:notesMasterIdLst>
  <p:sldIdLst>
    <p:sldId id="257" r:id="rId2"/>
    <p:sldId id="258" r:id="rId3"/>
    <p:sldId id="259" r:id="rId4"/>
    <p:sldId id="266" r:id="rId5"/>
    <p:sldId id="267" r:id="rId6"/>
    <p:sldId id="268" r:id="rId7"/>
    <p:sldId id="269" r:id="rId8"/>
    <p:sldId id="270" r:id="rId9"/>
    <p:sldId id="260" r:id="rId10"/>
    <p:sldId id="271" r:id="rId11"/>
    <p:sldId id="262" r:id="rId12"/>
    <p:sldId id="263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C2CAF-405D-45B0-BF48-CD5D7ECFEFA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6AEE-D464-42F9-98FF-50B325FBC9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85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FAF61BE-5007-479D-A92B-1F7C1D92F060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87842"/>
              </p:ext>
            </p:extLst>
          </p:nvPr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8756" y="4468866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Název DUM:  </a:t>
            </a:r>
            <a:r>
              <a:rPr lang="cs-CZ" sz="1600" dirty="0" smtClean="0"/>
              <a:t>VY_32_INOVACE_XI_3_19  „</a:t>
            </a:r>
            <a:r>
              <a:rPr lang="cs-CZ" sz="1600" dirty="0"/>
              <a:t>M</a:t>
            </a:r>
            <a:r>
              <a:rPr lang="cs-CZ" sz="1600" dirty="0" smtClean="0"/>
              <a:t>“ </a:t>
            </a:r>
            <a:r>
              <a:rPr lang="cs-CZ" sz="1600" dirty="0" err="1" smtClean="0"/>
              <a:t>minikvíz</a:t>
            </a:r>
            <a:endParaRPr lang="cs-CZ" sz="1600" b="1" dirty="0" smtClean="0"/>
          </a:p>
          <a:p>
            <a:r>
              <a:rPr lang="cs-CZ" sz="1600" b="1" dirty="0" smtClean="0"/>
              <a:t>Šablona číslo:  </a:t>
            </a:r>
            <a:r>
              <a:rPr lang="cs-CZ" sz="1600" dirty="0" smtClean="0"/>
              <a:t>XI</a:t>
            </a:r>
            <a:r>
              <a:rPr lang="cs-CZ" sz="1600" b="1" dirty="0" smtClean="0"/>
              <a:t>           Sada číslo: </a:t>
            </a:r>
            <a:r>
              <a:rPr lang="cs-CZ" sz="1600" dirty="0" smtClean="0"/>
              <a:t>3</a:t>
            </a:r>
            <a:r>
              <a:rPr lang="cs-CZ" sz="1600" b="1" dirty="0" smtClean="0"/>
              <a:t>            Pořadové číslo DUM:</a:t>
            </a:r>
            <a:r>
              <a:rPr lang="cs-CZ" sz="1600" dirty="0" smtClean="0"/>
              <a:t> 19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Autor: </a:t>
            </a:r>
            <a:r>
              <a:rPr lang="cs-CZ" sz="1600" dirty="0" smtClean="0"/>
              <a:t>Mgr. Radmila Smolíková</a:t>
            </a: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404664"/>
            <a:ext cx="62118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07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 seznámení se či zopakování některých pojmů, které začínají na písmenko „M“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spíše zábavnou formou seznámí nebo si zopakují některé pojmy, z nichž většina patří do všeobecných znalostí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9. třída, 14 – 15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</a:t>
            </a:r>
            <a:r>
              <a:rPr lang="cs-CZ" sz="1600" dirty="0" smtClean="0"/>
              <a:t> kvíz, opakování, </a:t>
            </a:r>
            <a:r>
              <a:rPr lang="cs-CZ" sz="1600" dirty="0" smtClean="0"/>
              <a:t>mumifikace, mumie, mohyla, menhir, muslim, město na zeleném drnu, manufaktura, mušketa, mobilizace, morový sloup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obsah pojmů na interaktivní tabuli, společně s nimi si opakuje, v jaké souvislosti se s pojmy již setkali. V následném kvízu si žáci zaznamenávají počet správných odpovědí  a v závěrečné tabulce najdou své ohodnocení.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7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7745505" cy="387781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 Dějiny 20.století. 2. upravené vydání. Liberec: Dialog, 2005.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novověku. 1. vydání. Liberec: Dialog, 2003.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středověku a počátků novověku. 2. vydání. Liberec: Dialog 2010.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pravěku a starověku. 1. vydání. Liberec: Dialog 2001.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9131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</a:rPr>
              <a:t>Vzpomínáš si?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>
                <a:solidFill>
                  <a:srgbClr val="7030A0"/>
                </a:solidFill>
              </a:rPr>
              <a:t>Mumifikace </a:t>
            </a:r>
            <a:r>
              <a:rPr lang="cs-CZ" dirty="0" smtClean="0"/>
              <a:t>– úprava těla mrtvého konzervujícími látkami </a:t>
            </a:r>
            <a:r>
              <a:rPr lang="cs-CZ" sz="1600" dirty="0" smtClean="0"/>
              <a:t>(vyjmutí vnitřností, uložení do roztoku kyselého uhličitanu sodného na 70 dní, zabalení do pruhů látek, ……).</a:t>
            </a:r>
          </a:p>
          <a:p>
            <a:endParaRPr lang="cs-CZ" sz="1600" dirty="0" smtClean="0"/>
          </a:p>
          <a:p>
            <a:r>
              <a:rPr lang="cs-CZ" b="1" dirty="0">
                <a:solidFill>
                  <a:srgbClr val="0070C0"/>
                </a:solidFill>
              </a:rPr>
              <a:t>Mumie</a:t>
            </a: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/>
              <a:t>– mumifikované tělo zemřelého.</a:t>
            </a:r>
          </a:p>
        </p:txBody>
      </p:sp>
    </p:spTree>
    <p:extLst>
      <p:ext uri="{BB962C8B-B14F-4D97-AF65-F5344CB8AC3E}">
        <p14:creationId xmlns:p14="http://schemas.microsoft.com/office/powerpoint/2010/main" val="146382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Mohyla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– uměle navršený násyp nad hrobem, obvykle kuželovitého tvaru.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FFC000"/>
                </a:solidFill>
              </a:rPr>
              <a:t>Menhir </a:t>
            </a:r>
            <a:r>
              <a:rPr lang="cs-CZ" dirty="0" smtClean="0"/>
              <a:t>– svisle zapuštěný kámen, stojící v krajině osamoceně nebo v řadách.</a:t>
            </a:r>
          </a:p>
        </p:txBody>
      </p:sp>
    </p:spTree>
    <p:extLst>
      <p:ext uri="{BB962C8B-B14F-4D97-AF65-F5344CB8AC3E}">
        <p14:creationId xmlns:p14="http://schemas.microsoft.com/office/powerpoint/2010/main" val="127152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Musli</a:t>
            </a:r>
            <a:r>
              <a:rPr lang="cs-CZ" b="1" dirty="0">
                <a:solidFill>
                  <a:srgbClr val="00B0F0"/>
                </a:solidFill>
              </a:rPr>
              <a:t>m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vyznavač islámu.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B050"/>
                </a:solidFill>
              </a:rPr>
              <a:t>Město na zeleném drnu </a:t>
            </a:r>
            <a:r>
              <a:rPr lang="cs-CZ" dirty="0" smtClean="0"/>
              <a:t>– město založené na zcela novém místě, kde dosud žádná osada nebyla.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5816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Manufaktura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/>
              <a:t>– ruční výroba ve velkém založená na dělbě práce. Jednotlivé pracovní úkony ve výrobním postupu byly odděleny a vykonávali je různí lidé.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B0F0"/>
                </a:solidFill>
              </a:rPr>
              <a:t>Mušketa </a:t>
            </a:r>
            <a:r>
              <a:rPr lang="cs-CZ" dirty="0" smtClean="0"/>
              <a:t>– ruční palná zbraň 16. – 17. století. Pro velkou váhu ji střelec musel opírat o vidlici.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053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Mobilizace </a:t>
            </a:r>
            <a:r>
              <a:rPr lang="cs-CZ" dirty="0" smtClean="0"/>
              <a:t>– uvedení ozbrojených sil do válečné pohotovosti, povolání dalších vojáků.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>
                <a:solidFill>
                  <a:srgbClr val="92D050"/>
                </a:solidFill>
              </a:rPr>
              <a:t>Morový sloup </a:t>
            </a:r>
            <a:r>
              <a:rPr lang="cs-CZ" dirty="0" smtClean="0"/>
              <a:t>– dílo s bohatou sochařskou výzdobou – poděkování za ukončení morové epidemie. Na vrcholu bývá socha Panny Marie, kolem světci, ochránci a patroni země.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441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A teď se vyzkoušej!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sz="1800" b="1" dirty="0" smtClean="0">
                <a:solidFill>
                  <a:srgbClr val="0070C0"/>
                </a:solidFill>
              </a:rPr>
              <a:t>(Za každou správnou odpověď si zasloužíš 1 bod.)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FF0000"/>
                </a:solidFill>
              </a:rPr>
              <a:t>mušketa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dirty="0" smtClean="0"/>
              <a:t>Ruční </a:t>
            </a:r>
            <a:r>
              <a:rPr lang="cs-CZ" dirty="0"/>
              <a:t>p</a:t>
            </a:r>
            <a:r>
              <a:rPr lang="cs-CZ" sz="2400" dirty="0" smtClean="0"/>
              <a:t>alná </a:t>
            </a:r>
            <a:r>
              <a:rPr lang="cs-CZ" sz="2400" dirty="0" smtClean="0"/>
              <a:t>zbraň ze 16. – 17. století.  Pro velkou váhu ji střelec musel opírat o vidlici.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rgbClr val="00B0F0"/>
                </a:solidFill>
              </a:rPr>
              <a:t>m</a:t>
            </a:r>
            <a:r>
              <a:rPr lang="cs-CZ" sz="2800" b="1" u="sng" dirty="0" smtClean="0">
                <a:solidFill>
                  <a:srgbClr val="00B0F0"/>
                </a:solidFill>
              </a:rPr>
              <a:t>orový sloup</a:t>
            </a:r>
          </a:p>
          <a:p>
            <a:pPr marL="0" indent="0">
              <a:buNone/>
            </a:pPr>
            <a:endParaRPr lang="cs-CZ" sz="2800" b="1" u="sng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Poděkování za ukončení morové epidemie. Na vrcholu tohoto díla bývá socha Panna Marie.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411202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</a:t>
            </a:r>
            <a:r>
              <a:rPr lang="cs-CZ" sz="2800" b="1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umifikace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 marL="0" indent="0">
              <a:buNone/>
            </a:pPr>
            <a:r>
              <a:rPr lang="cs-CZ" dirty="0" smtClean="0"/>
              <a:t>Úprava těla mrtvého konzervujícími látkami.</a:t>
            </a:r>
            <a:endParaRPr lang="cs-CZ" dirty="0"/>
          </a:p>
          <a:p>
            <a:pPr marL="0" indent="0">
              <a:buNone/>
            </a:pPr>
            <a:endParaRPr lang="cs-CZ" sz="2800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</a:t>
            </a:r>
            <a:r>
              <a:rPr lang="cs-CZ" sz="2800" b="1" u="sng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enhir</a:t>
            </a:r>
          </a:p>
          <a:p>
            <a:pPr marL="0" indent="0">
              <a:buNone/>
            </a:pPr>
            <a:endParaRPr lang="cs-CZ" b="1" u="sng" dirty="0" smtClean="0"/>
          </a:p>
          <a:p>
            <a:pPr marL="0" indent="0">
              <a:buNone/>
            </a:pPr>
            <a:r>
              <a:rPr lang="cs-CZ" dirty="0" smtClean="0"/>
              <a:t>Svisle zapuštěný kámen v krajině.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695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FF0000"/>
                </a:solidFill>
              </a:rPr>
              <a:t>mohyla</a:t>
            </a:r>
            <a:endParaRPr lang="cs-CZ" sz="2800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Uměle navršený násyp nad hrobem.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mumie</a:t>
            </a:r>
            <a:endParaRPr lang="cs-CZ" sz="2800" b="1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Mumifikované tělo mrtvého.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59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mobilizace</a:t>
            </a:r>
            <a:endParaRPr lang="cs-CZ" sz="2800" b="1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Uvedení ozbrojených sil do válečné pohotovosti, povolání dalších vojáků.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rgbClr val="00B050"/>
                </a:solidFill>
              </a:rPr>
              <a:t>m</a:t>
            </a:r>
            <a:r>
              <a:rPr lang="cs-CZ" sz="2800" b="1" u="sng" dirty="0" smtClean="0">
                <a:solidFill>
                  <a:srgbClr val="00B050"/>
                </a:solidFill>
              </a:rPr>
              <a:t>ěsto na zeleném drnu</a:t>
            </a:r>
            <a:endParaRPr lang="cs-CZ" sz="2800" b="1" u="sn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Město založené na místě, kde dosud žádná osada nebyla.</a:t>
            </a:r>
            <a:endParaRPr lang="cs-CZ" sz="24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8667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FFFF00"/>
                </a:solidFill>
              </a:rPr>
              <a:t>muslim</a:t>
            </a:r>
            <a:endParaRPr lang="cs-CZ" sz="2800" b="1" u="sng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Vyznavač islámu.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7030A0"/>
                </a:solidFill>
              </a:rPr>
              <a:t>manufaktura</a:t>
            </a:r>
            <a:endParaRPr lang="cs-CZ" sz="2800" b="1" u="sng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Ruční výroba ve velkém založená na dělbě práce.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836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Jakou známku si zasloužíš?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>
                <a:solidFill>
                  <a:srgbClr val="92D050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5</a:t>
            </a:r>
            <a:endParaRPr lang="cs-CZ" sz="3600" b="1" dirty="0" smtClean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r>
              <a:rPr lang="cs-CZ" sz="3600" b="1" dirty="0" smtClean="0">
                <a:solidFill>
                  <a:srgbClr val="00B0F0"/>
                </a:solidFill>
              </a:rPr>
              <a:t>10 – 9 bodů </a:t>
            </a:r>
          </a:p>
          <a:p>
            <a:r>
              <a:rPr lang="cs-CZ" sz="3600" b="1" dirty="0" smtClean="0">
                <a:solidFill>
                  <a:srgbClr val="00B0F0"/>
                </a:solidFill>
              </a:rPr>
              <a:t>  8 - 7 bodů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6 – 4 body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3 – 2 body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1 – 0 bodů</a:t>
            </a:r>
            <a:r>
              <a:rPr lang="cs-CZ" sz="2800" dirty="0" smtClean="0"/>
              <a:t>                       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6659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861</TotalTime>
  <Words>494</Words>
  <Application>Microsoft Office PowerPoint</Application>
  <PresentationFormat>Předvádění na obrazovce (4:3)</PresentationFormat>
  <Paragraphs>97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Exekutivní</vt:lpstr>
      <vt:lpstr>Prezentace aplikace PowerPoint</vt:lpstr>
      <vt:lpstr>Prezentace aplikace PowerPoint</vt:lpstr>
      <vt:lpstr>zdroje</vt:lpstr>
      <vt:lpstr>Vzpomínáš si?</vt:lpstr>
      <vt:lpstr>Prezentace aplikace PowerPoint</vt:lpstr>
      <vt:lpstr>Prezentace aplikace PowerPoint</vt:lpstr>
      <vt:lpstr>Prezentace aplikace PowerPoint</vt:lpstr>
      <vt:lpstr>Prezentace aplikace PowerPoint</vt:lpstr>
      <vt:lpstr>A teď se vyzkoušej! (Za každou správnou odpověď si zasloužíš 1 bod.)</vt:lpstr>
      <vt:lpstr>Prezentace aplikace PowerPoint</vt:lpstr>
      <vt:lpstr>Prezentace aplikace PowerPoint</vt:lpstr>
      <vt:lpstr>Prezentace aplikace PowerPoint</vt:lpstr>
      <vt:lpstr>Prezentace aplikace PowerPoint</vt:lpstr>
      <vt:lpstr>Jakou známku si zasloužíš?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95</cp:revision>
  <dcterms:created xsi:type="dcterms:W3CDTF">2013-07-22T05:42:08Z</dcterms:created>
  <dcterms:modified xsi:type="dcterms:W3CDTF">2013-11-03T14:12:50Z</dcterms:modified>
</cp:coreProperties>
</file>