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notesMasterIdLst>
    <p:notesMasterId r:id="rId16"/>
  </p:notesMasterIdLst>
  <p:sldIdLst>
    <p:sldId id="257" r:id="rId2"/>
    <p:sldId id="258" r:id="rId3"/>
    <p:sldId id="259" r:id="rId4"/>
    <p:sldId id="266" r:id="rId5"/>
    <p:sldId id="267" r:id="rId6"/>
    <p:sldId id="268" r:id="rId7"/>
    <p:sldId id="269" r:id="rId8"/>
    <p:sldId id="270" r:id="rId9"/>
    <p:sldId id="260" r:id="rId10"/>
    <p:sldId id="271" r:id="rId11"/>
    <p:sldId id="262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2CAF-405D-45B0-BF48-CD5D7ECFEFA1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6AEE-D464-42F9-98FF-50B325FBC9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5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87842"/>
              </p:ext>
            </p:extLst>
          </p:nvPr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68866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VY_32_INOVACE_XI_3_20  „</a:t>
            </a:r>
            <a:r>
              <a:rPr lang="cs-CZ" sz="1600" dirty="0"/>
              <a:t>B</a:t>
            </a:r>
            <a:r>
              <a:rPr lang="cs-CZ" sz="1600" dirty="0" smtClean="0"/>
              <a:t>“ </a:t>
            </a:r>
            <a:r>
              <a:rPr lang="cs-CZ" sz="1600" dirty="0" err="1" smtClean="0"/>
              <a:t>minikvíz</a:t>
            </a:r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</a:t>
            </a:r>
            <a:r>
              <a:rPr lang="cs-CZ" sz="1600" dirty="0" smtClean="0"/>
              <a:t>20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077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 seznámení se či zopakování některých pojmů, které začínají na písmenko </a:t>
            </a:r>
            <a:r>
              <a:rPr lang="cs-CZ" sz="1600" dirty="0" smtClean="0"/>
              <a:t>„B“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spíše zábavnou formou seznámí nebo si zopakují některé pojmy, z nichž většina patří do všeobecných znalostí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kvíz, opakování, </a:t>
            </a:r>
            <a:r>
              <a:rPr lang="cs-CZ" sz="1600" dirty="0" smtClean="0"/>
              <a:t>busta, berně, báje, baroko, bula, boží muka, berní rula, bojkot, Bastila, bitva na Bílé hoře</a:t>
            </a:r>
          </a:p>
          <a:p>
            <a:endParaRPr lang="cs-CZ" sz="1600" dirty="0" smtClean="0"/>
          </a:p>
          <a:p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obsah pojmů na interaktivní tabuli, společně s nimi si opakuje, v jaké souvislosti se s pojmy již setkali. V následném kvízu si žáci zaznamenávají počet správných odpovědí  a v závěrečné tabulce najdou své ohodnocení.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1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 Dějiny 20.století. 2. upravené vydání. Liberec: Dialog, 2005.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Dějiny novověku. 1. vydání. Liberec: Dialog, 2003.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Dějiny středověku a počátků novověku. 2. vydání. Liberec: Dialog 2010.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Dějiny pravěku a starověku. 1. vydání. Liberec: Dialog 2001.</a:t>
            </a: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319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r>
              <a:rPr lang="cs-CZ" b="1" dirty="0">
                <a:solidFill>
                  <a:srgbClr val="7030A0"/>
                </a:solidFill>
              </a:rPr>
              <a:t>B</a:t>
            </a:r>
            <a:r>
              <a:rPr lang="cs-CZ" b="1" dirty="0" smtClean="0">
                <a:solidFill>
                  <a:srgbClr val="7030A0"/>
                </a:solidFill>
              </a:rPr>
              <a:t>usta </a:t>
            </a:r>
            <a:r>
              <a:rPr lang="cs-CZ" dirty="0" smtClean="0"/>
              <a:t>– sochařské znázornění hlavy, někdy i s hrudí.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Berně (daně)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/>
              <a:t>– </a:t>
            </a:r>
            <a:r>
              <a:rPr lang="cs-CZ" dirty="0" smtClean="0"/>
              <a:t>povinnost poddaných k panovníkovi. V raném středověku odvádět část úrody – zprvu potraviny a výrobky, později místo nich peníze. Poddaní byli také povinování různými službami – stavěním cest, mostů, opevnění, ……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Pamatuješ?</a:t>
            </a:r>
            <a:endParaRPr lang="cs-CZ" sz="48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382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Báje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smtClean="0"/>
              <a:t>vyprávění o nejstarších dějinách nepodložené historickými prameny, předávané ústní tradicí.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Barok/baroko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- sloh utvářející se na přelomu 16. a 17. století v Itálii. Název je pravděpodobně odvozen z portugalského slova </a:t>
            </a:r>
            <a:r>
              <a:rPr lang="cs-CZ" dirty="0" err="1" smtClean="0"/>
              <a:t>barocco</a:t>
            </a:r>
            <a:r>
              <a:rPr lang="cs-CZ" dirty="0" smtClean="0"/>
              <a:t> (nepravidelná perla).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527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Bula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smtClean="0"/>
              <a:t>kovová pečeť potvrzující platnost listiny. Název se přenáší i na listinu samotnou.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00B050"/>
                </a:solidFill>
              </a:rPr>
              <a:t>Boží muka </a:t>
            </a:r>
            <a:r>
              <a:rPr lang="cs-CZ" dirty="0" smtClean="0"/>
              <a:t>– drobná stavba v krajině s motivem Krista na kříži.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816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Berní rula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smtClean="0"/>
              <a:t>soupis poddanské půdy.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Bojkot </a:t>
            </a:r>
            <a:r>
              <a:rPr lang="cs-CZ" dirty="0" smtClean="0"/>
              <a:t>– </a:t>
            </a:r>
            <a:r>
              <a:rPr lang="cs-CZ" dirty="0" smtClean="0"/>
              <a:t>úmyslné odmítání něčeho – například výrobků, osob, příkazů, ……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531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Bastila </a:t>
            </a:r>
            <a:r>
              <a:rPr lang="cs-CZ" dirty="0" smtClean="0"/>
              <a:t>– </a:t>
            </a:r>
            <a:r>
              <a:rPr lang="cs-CZ" dirty="0" smtClean="0"/>
              <a:t>pařížská pevnost, symbol absolutismu. Dobyta       14. července 1789. 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>
                <a:solidFill>
                  <a:srgbClr val="92D050"/>
                </a:solidFill>
              </a:rPr>
              <a:t>Bitva na Bílé hoře </a:t>
            </a:r>
            <a:r>
              <a:rPr lang="cs-CZ" dirty="0" smtClean="0"/>
              <a:t>– 8. listopad 1620. Definitivní porážka českého stavovského povstání Ferdinandem II. Habsburským. Vůdci českého stavovského povstání byli zatčeni a souzeni,     27 z nich bylo 21. 6. 1621 popraveno na Staroměstském náměstí.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413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>
                <a:solidFill>
                  <a:srgbClr val="FF0000"/>
                </a:solidFill>
              </a:rPr>
              <a:t>b</a:t>
            </a:r>
            <a:r>
              <a:rPr lang="cs-CZ" sz="2800" b="1" u="sng" dirty="0" smtClean="0">
                <a:solidFill>
                  <a:srgbClr val="FF0000"/>
                </a:solidFill>
              </a:rPr>
              <a:t>itva na Bílé hoře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/>
              <a:t>8. listopad 1620. Definitivní porážka českého stavovského povstání Ferdinandem II. Habsburským. Vůdci českého stavovského povstání byli zatčeni a souzeni,     27 z nich bylo 21. 6. 1621 popraveno na Staroměstském náměstí. 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B0F0"/>
                </a:solidFill>
              </a:rPr>
              <a:t>báje</a:t>
            </a:r>
            <a:endParaRPr lang="cs-CZ" sz="2800" b="1" u="sng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2800" b="1" u="sng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Vyprávění </a:t>
            </a:r>
            <a:r>
              <a:rPr lang="cs-CZ" sz="2400" dirty="0"/>
              <a:t>o nejstarších dějinách nepodložené historickými prameny, předávané ústní tradicí.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A teď se vyzkoušej!</a:t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sz="1800" b="1" dirty="0" smtClean="0">
                <a:solidFill>
                  <a:srgbClr val="0070C0"/>
                </a:solidFill>
              </a:rPr>
              <a:t>(Za každou správnou odpověď si zasloužíš 1 bod.)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029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busta</a:t>
            </a:r>
            <a:endParaRPr lang="cs-CZ" sz="2800" b="1" u="sng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800" b="1" u="sng" dirty="0" smtClean="0"/>
          </a:p>
          <a:p>
            <a:pPr marL="0" indent="0">
              <a:buNone/>
            </a:pPr>
            <a:r>
              <a:rPr lang="cs-CZ" dirty="0" smtClean="0"/>
              <a:t>Sochařské </a:t>
            </a:r>
            <a:r>
              <a:rPr lang="cs-CZ" dirty="0"/>
              <a:t>znázornění hlavy, někdy i s hrudí.</a:t>
            </a:r>
            <a:endParaRPr lang="cs-CZ" sz="2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baroko</a:t>
            </a:r>
            <a:endParaRPr lang="cs-CZ" sz="2800" b="1" u="sng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u="sng" dirty="0" smtClean="0"/>
          </a:p>
          <a:p>
            <a:pPr marL="45720" indent="0">
              <a:buNone/>
            </a:pPr>
            <a:r>
              <a:rPr lang="cs-CZ" dirty="0" smtClean="0"/>
              <a:t>Sloh </a:t>
            </a:r>
            <a:r>
              <a:rPr lang="cs-CZ" dirty="0"/>
              <a:t>utvářející se na přelomu 16. a 17. století v Itálii. Název je pravděpodobně odvozen z portugalského slova </a:t>
            </a:r>
            <a:r>
              <a:rPr lang="cs-CZ" dirty="0" err="1"/>
              <a:t>barocco</a:t>
            </a:r>
            <a:r>
              <a:rPr lang="cs-CZ" dirty="0"/>
              <a:t> (nepravidelná perla).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958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berně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4572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ovinnost </a:t>
            </a:r>
            <a:r>
              <a:rPr lang="cs-CZ" sz="2400" dirty="0"/>
              <a:t>poddaných k panovníkovi. V raném středověku odvádět část úrody – zprvu potraviny a výrobky, později místo nich peníze. Poddaní byli také povinování různými službami – stavěním cest, mostů, </a:t>
            </a:r>
            <a:r>
              <a:rPr lang="cs-CZ" sz="2400" dirty="0" smtClean="0"/>
              <a:t>opevnění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bula</a:t>
            </a: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Kovová pečeť.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599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Bastila</a:t>
            </a: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Dobyta 14. července 1789, pevnost v Paříži.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bojkot</a:t>
            </a:r>
            <a:endParaRPr lang="cs-CZ" sz="2800" b="1" u="sng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Úmyslné odmítání něčeho.</a:t>
            </a:r>
            <a:endParaRPr lang="cs-CZ" sz="2400" dirty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679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>
                <a:solidFill>
                  <a:srgbClr val="FFFF00"/>
                </a:solidFill>
              </a:rPr>
              <a:t>b</a:t>
            </a:r>
            <a:r>
              <a:rPr lang="cs-CZ" sz="2800" b="1" u="sng" dirty="0" smtClean="0">
                <a:solidFill>
                  <a:srgbClr val="FFFF00"/>
                </a:solidFill>
              </a:rPr>
              <a:t>oží muka</a:t>
            </a:r>
            <a:endParaRPr lang="cs-CZ" sz="2800" b="1" u="sng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Drobná stavba v krajině s motivem Krista na kříži.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>
                <a:solidFill>
                  <a:srgbClr val="7030A0"/>
                </a:solidFill>
              </a:rPr>
              <a:t>b</a:t>
            </a:r>
            <a:r>
              <a:rPr lang="cs-CZ" sz="2800" b="1" u="sng" dirty="0" smtClean="0">
                <a:solidFill>
                  <a:srgbClr val="7030A0"/>
                </a:solidFill>
              </a:rPr>
              <a:t>erní rula</a:t>
            </a:r>
            <a:endParaRPr lang="cs-CZ" sz="2800" b="1" u="sng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Soupis </a:t>
            </a:r>
            <a:r>
              <a:rPr lang="cs-CZ" sz="2400" dirty="0"/>
              <a:t>poddanské půdy.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36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92D050"/>
                </a:solidFill>
              </a:rPr>
              <a:t>1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4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</a:rPr>
              <a:t>5</a:t>
            </a:r>
            <a:endParaRPr lang="cs-CZ" sz="3600" b="1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3600" b="1" dirty="0" smtClean="0">
                <a:solidFill>
                  <a:srgbClr val="00B0F0"/>
                </a:solidFill>
              </a:rPr>
              <a:t>10 – 9 bodů 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  8 - 7 bodů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6 – 4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3 – 2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1 – 0 bodů</a:t>
            </a:r>
            <a:r>
              <a:rPr lang="cs-CZ" sz="2800" dirty="0" smtClean="0"/>
              <a:t>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Jakou známku si zasloužíš?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593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918</TotalTime>
  <Words>584</Words>
  <Application>Microsoft Office PowerPoint</Application>
  <PresentationFormat>Předvádění na obrazovce (4:3)</PresentationFormat>
  <Paragraphs>97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Mřížka</vt:lpstr>
      <vt:lpstr>Prezentace aplikace PowerPoint</vt:lpstr>
      <vt:lpstr>Prezentace aplikace PowerPoint</vt:lpstr>
      <vt:lpstr>zdroje</vt:lpstr>
      <vt:lpstr>Pamatuješ?</vt:lpstr>
      <vt:lpstr>Prezentace aplikace PowerPoint</vt:lpstr>
      <vt:lpstr>Prezentace aplikace PowerPoint</vt:lpstr>
      <vt:lpstr>Prezentace aplikace PowerPoint</vt:lpstr>
      <vt:lpstr>Prezentace aplikace PowerPoint</vt:lpstr>
      <vt:lpstr>A teď se vyzkoušej! (Za každou správnou odpověď si zasloužíš 1 bod.)</vt:lpstr>
      <vt:lpstr>Prezentace aplikace PowerPoint</vt:lpstr>
      <vt:lpstr>Prezentace aplikace PowerPoint</vt:lpstr>
      <vt:lpstr>Prezentace aplikace PowerPoint</vt:lpstr>
      <vt:lpstr>Prezentace aplikace PowerPoint</vt:lpstr>
      <vt:lpstr>Jakou známku si zasloužíš?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101</cp:revision>
  <dcterms:created xsi:type="dcterms:W3CDTF">2013-07-22T05:42:08Z</dcterms:created>
  <dcterms:modified xsi:type="dcterms:W3CDTF">2013-11-03T15:40:25Z</dcterms:modified>
</cp:coreProperties>
</file>