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17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19C42B-20C4-443D-9B99-D1623B2EB478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35DB6C-E8B9-4D23-889E-9B6D5161DD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19C42B-20C4-443D-9B99-D1623B2EB478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35DB6C-E8B9-4D23-889E-9B6D5161DD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19C42B-20C4-443D-9B99-D1623B2EB478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35DB6C-E8B9-4D23-889E-9B6D5161DD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19C42B-20C4-443D-9B99-D1623B2EB478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35DB6C-E8B9-4D23-889E-9B6D5161DD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19C42B-20C4-443D-9B99-D1623B2EB478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35DB6C-E8B9-4D23-889E-9B6D5161DD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19C42B-20C4-443D-9B99-D1623B2EB478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35DB6C-E8B9-4D23-889E-9B6D5161DD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19C42B-20C4-443D-9B99-D1623B2EB478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35DB6C-E8B9-4D23-889E-9B6D5161DD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19C42B-20C4-443D-9B99-D1623B2EB478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35DB6C-E8B9-4D23-889E-9B6D5161DD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19C42B-20C4-443D-9B99-D1623B2EB478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35DB6C-E8B9-4D23-889E-9B6D5161DD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19C42B-20C4-443D-9B99-D1623B2EB478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35DB6C-E8B9-4D23-889E-9B6D5161DD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19C42B-20C4-443D-9B99-D1623B2EB478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35DB6C-E8B9-4D23-889E-9B6D5161DD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C19C42B-20C4-443D-9B99-D1623B2EB478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C35DB6C-E8B9-4D23-889E-9B6D5161DD1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cs-cz/images/results.aspx?qu=lupa&amp;ex=1" TargetMode="External"/><Relationship Id="rId2" Type="http://schemas.openxmlformats.org/officeDocument/2006/relationships/hyperlink" Target="http://office.microsoft.com/cs-cz/images/results.aspx?qu=pes&amp;ex=1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/results.aspx?qu=pila&amp;ex=1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8229600" cy="5483245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000" dirty="0" smtClean="0"/>
              <a:t>Autor: Olga Kociánová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Datum ( období): říjen 2011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Ročník: 1. ročník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Oblast: Jazyk a jazyková komunikace. 1. stupeň. Český jazyk a literatura. Jazyková výchova. 1. období.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Anotace: Žáci aktivně zapisují příslušná písmena do rámečků na základě sluchové analýzy.</a:t>
            </a:r>
            <a:endParaRPr lang="cs-CZ" sz="2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chemeClr val="accent5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Mřížky s </a:t>
            </a:r>
            <a:r>
              <a:rPr lang="cs-CZ" b="1" dirty="0" smtClean="0">
                <a:solidFill>
                  <a:srgbClr val="FF0000"/>
                </a:solidFill>
              </a:rPr>
              <a:t>P</a:t>
            </a:r>
            <a:r>
              <a:rPr lang="cs-CZ" dirty="0" smtClean="0"/>
              <a:t> </a:t>
            </a:r>
            <a:r>
              <a:rPr lang="cs-CZ" b="1" dirty="0" err="1" smtClean="0">
                <a:solidFill>
                  <a:srgbClr val="0070C0"/>
                </a:solidFill>
              </a:rPr>
              <a:t>p</a:t>
            </a:r>
            <a:endParaRPr lang="cs-CZ" b="1" dirty="0">
              <a:solidFill>
                <a:srgbClr val="0070C0"/>
              </a:solidFill>
            </a:endParaRPr>
          </a:p>
        </p:txBody>
      </p:sp>
      <p:pic>
        <p:nvPicPr>
          <p:cNvPr id="3" name="Obrázek 2" descr="Logo do prezentace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28794" y="4643446"/>
            <a:ext cx="5400675" cy="1179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714348" y="642918"/>
            <a:ext cx="76438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VY_12_INOVACE_04_MŘÍŽKY S PÍSMENEM P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1643042" y="4231738"/>
          <a:ext cx="5103845" cy="1268964"/>
        </p:xfrm>
        <a:graphic>
          <a:graphicData uri="http://schemas.openxmlformats.org/drawingml/2006/table">
            <a:tbl>
              <a:tblPr/>
              <a:tblGrid>
                <a:gridCol w="1701282"/>
                <a:gridCol w="1701281"/>
                <a:gridCol w="1701282"/>
              </a:tblGrid>
              <a:tr h="126896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1026" name="Picture 2" descr="domácí mazlíčci,psi,psovití,savci,zvířat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71736" y="642918"/>
            <a:ext cx="3095625" cy="309562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pávi,ptáci,ptactvo,zvířat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14612" y="857232"/>
            <a:ext cx="3095625" cy="3095625"/>
          </a:xfrm>
          <a:prstGeom prst="rect">
            <a:avLst/>
          </a:prstGeom>
          <a:noFill/>
        </p:spPr>
      </p:pic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428604"/>
            <a:ext cx="8229600" cy="5697559"/>
          </a:xfrm>
        </p:spPr>
        <p:txBody>
          <a:bodyPr/>
          <a:lstStyle/>
          <a:p>
            <a:pPr>
              <a:buNone/>
            </a:pPr>
            <a:endParaRPr lang="cs-CZ" dirty="0"/>
          </a:p>
        </p:txBody>
      </p:sp>
      <p:graphicFrame>
        <p:nvGraphicFramePr>
          <p:cNvPr id="7" name="Zástupný symbol pro obsah 4"/>
          <p:cNvGraphicFramePr>
            <a:graphicFrameLocks/>
          </p:cNvGraphicFramePr>
          <p:nvPr/>
        </p:nvGraphicFramePr>
        <p:xfrm>
          <a:off x="1643042" y="4231738"/>
          <a:ext cx="5103845" cy="1268964"/>
        </p:xfrm>
        <a:graphic>
          <a:graphicData uri="http://schemas.openxmlformats.org/drawingml/2006/table">
            <a:tbl>
              <a:tblPr/>
              <a:tblGrid>
                <a:gridCol w="1701282"/>
                <a:gridCol w="1701281"/>
                <a:gridCol w="1701282"/>
              </a:tblGrid>
              <a:tr h="126896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1643042" y="4017364"/>
          <a:ext cx="5929354" cy="1289154"/>
        </p:xfrm>
        <a:graphic>
          <a:graphicData uri="http://schemas.openxmlformats.org/drawingml/2006/table">
            <a:tbl>
              <a:tblPr/>
              <a:tblGrid>
                <a:gridCol w="1482336"/>
                <a:gridCol w="1482341"/>
                <a:gridCol w="1482341"/>
                <a:gridCol w="1482336"/>
              </a:tblGrid>
              <a:tr h="128915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16386" name="Picture 2" descr="celosvětové vyhledávání,globální,globální vyhledávání,hledání,ikony,lupy,metafory,mezinárodní,slova,světové,Země,zeměkoule,zvětšení,zvětšování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86116" y="785794"/>
            <a:ext cx="3095625" cy="309562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8229600" cy="5483245"/>
          </a:xfrm>
        </p:spPr>
        <p:txBody>
          <a:bodyPr/>
          <a:lstStyle/>
          <a:p>
            <a:pPr>
              <a:buNone/>
            </a:pPr>
            <a:endParaRPr lang="cs-CZ" dirty="0"/>
          </a:p>
        </p:txBody>
      </p:sp>
      <p:pic>
        <p:nvPicPr>
          <p:cNvPr id="17410" name="Picture 2" descr="budovy,konstrukce,křížky,nástroje,ostří,pily,práce,řezání pilou,ruční pily,tělesné konstrukce,údržba,zářez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00364" y="714356"/>
            <a:ext cx="3095625" cy="3095625"/>
          </a:xfrm>
          <a:prstGeom prst="rect">
            <a:avLst/>
          </a:prstGeom>
          <a:noFill/>
        </p:spPr>
      </p:pic>
      <p:graphicFrame>
        <p:nvGraphicFramePr>
          <p:cNvPr id="6" name="Zástupný symbol pro obsah 4"/>
          <p:cNvGraphicFramePr>
            <a:graphicFrameLocks/>
          </p:cNvGraphicFramePr>
          <p:nvPr/>
        </p:nvGraphicFramePr>
        <p:xfrm>
          <a:off x="1643042" y="4017364"/>
          <a:ext cx="5929354" cy="1289154"/>
        </p:xfrm>
        <a:graphic>
          <a:graphicData uri="http://schemas.openxmlformats.org/drawingml/2006/table">
            <a:tbl>
              <a:tblPr/>
              <a:tblGrid>
                <a:gridCol w="1482336"/>
                <a:gridCol w="1482341"/>
                <a:gridCol w="1482341"/>
                <a:gridCol w="1482336"/>
              </a:tblGrid>
              <a:tr h="128915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857226" y="3957403"/>
          <a:ext cx="7358114" cy="1439056"/>
        </p:xfrm>
        <a:graphic>
          <a:graphicData uri="http://schemas.openxmlformats.org/drawingml/2006/table">
            <a:tbl>
              <a:tblPr/>
              <a:tblGrid>
                <a:gridCol w="1226352"/>
                <a:gridCol w="1226353"/>
                <a:gridCol w="1226352"/>
                <a:gridCol w="1226352"/>
                <a:gridCol w="1226353"/>
                <a:gridCol w="1226352"/>
              </a:tblGrid>
              <a:tr h="143905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18434" name="Picture 2" descr="domácnosti,lopatky,lopaty na sníh,nástroj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57488" y="785794"/>
            <a:ext cx="3095625" cy="309562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Zdroje:</a:t>
            </a:r>
          </a:p>
          <a:p>
            <a:pPr>
              <a:buNone/>
            </a:pPr>
            <a:r>
              <a:rPr lang="cs-CZ" dirty="0" smtClean="0">
                <a:hlinkClick r:id="rId2"/>
              </a:rPr>
              <a:t>http://office.</a:t>
            </a:r>
            <a:r>
              <a:rPr lang="cs-CZ" dirty="0" err="1" smtClean="0">
                <a:hlinkClick r:id="rId2"/>
              </a:rPr>
              <a:t>microsoft.com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cs</a:t>
            </a:r>
            <a:r>
              <a:rPr lang="cs-CZ" dirty="0" smtClean="0">
                <a:hlinkClick r:id="rId2"/>
              </a:rPr>
              <a:t>-</a:t>
            </a:r>
            <a:r>
              <a:rPr lang="cs-CZ" dirty="0" err="1" smtClean="0">
                <a:hlinkClick r:id="rId2"/>
              </a:rPr>
              <a:t>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images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results.aspx</a:t>
            </a:r>
            <a:r>
              <a:rPr lang="cs-CZ" dirty="0" smtClean="0">
                <a:hlinkClick r:id="rId2"/>
              </a:rPr>
              <a:t>?</a:t>
            </a:r>
            <a:r>
              <a:rPr lang="cs-CZ" dirty="0" err="1" smtClean="0">
                <a:hlinkClick r:id="rId2"/>
              </a:rPr>
              <a:t>qu</a:t>
            </a:r>
            <a:r>
              <a:rPr lang="cs-CZ" dirty="0" smtClean="0">
                <a:hlinkClick r:id="rId2"/>
              </a:rPr>
              <a:t>=pes&amp;ex=1#</a:t>
            </a:r>
            <a:r>
              <a:rPr lang="cs-CZ" dirty="0" err="1" smtClean="0">
                <a:hlinkClick r:id="rId2"/>
              </a:rPr>
              <a:t>ai</a:t>
            </a:r>
            <a:r>
              <a:rPr lang="cs-CZ" dirty="0" smtClean="0">
                <a:hlinkClick r:id="rId2"/>
              </a:rPr>
              <a:t>:MC900346847|</a:t>
            </a:r>
            <a:endParaRPr lang="cs-CZ" dirty="0" smtClean="0"/>
          </a:p>
          <a:p>
            <a:pPr>
              <a:buNone/>
            </a:pPr>
            <a:r>
              <a:rPr lang="cs-CZ" dirty="0" smtClean="0">
                <a:hlinkClick r:id="rId2"/>
              </a:rPr>
              <a:t>http://office.</a:t>
            </a:r>
            <a:r>
              <a:rPr lang="cs-CZ" dirty="0" err="1" smtClean="0">
                <a:hlinkClick r:id="rId2"/>
              </a:rPr>
              <a:t>microsoft.com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cs</a:t>
            </a:r>
            <a:r>
              <a:rPr lang="cs-CZ" dirty="0" smtClean="0">
                <a:hlinkClick r:id="rId2"/>
              </a:rPr>
              <a:t>-</a:t>
            </a:r>
            <a:r>
              <a:rPr lang="cs-CZ" dirty="0" err="1" smtClean="0">
                <a:hlinkClick r:id="rId2"/>
              </a:rPr>
              <a:t>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images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results.aspx</a:t>
            </a:r>
            <a:r>
              <a:rPr lang="cs-CZ" dirty="0" smtClean="0">
                <a:hlinkClick r:id="rId2"/>
              </a:rPr>
              <a:t>?</a:t>
            </a:r>
            <a:r>
              <a:rPr lang="cs-CZ" dirty="0" err="1" smtClean="0">
                <a:hlinkClick r:id="rId2"/>
              </a:rPr>
              <a:t>qu</a:t>
            </a:r>
            <a:r>
              <a:rPr lang="cs-CZ" dirty="0" smtClean="0">
                <a:hlinkClick r:id="rId2"/>
              </a:rPr>
              <a:t>=pes&amp;ex=1#</a:t>
            </a:r>
            <a:r>
              <a:rPr lang="cs-CZ" dirty="0" err="1" smtClean="0">
                <a:hlinkClick r:id="rId2"/>
              </a:rPr>
              <a:t>ai</a:t>
            </a:r>
            <a:r>
              <a:rPr lang="cs-CZ" dirty="0" smtClean="0">
                <a:hlinkClick r:id="rId2"/>
              </a:rPr>
              <a:t>:MC900346847|</a:t>
            </a:r>
            <a:endParaRPr lang="cs-CZ" dirty="0" smtClean="0"/>
          </a:p>
          <a:p>
            <a:pPr>
              <a:buNone/>
            </a:pPr>
            <a:r>
              <a:rPr lang="cs-CZ" dirty="0" smtClean="0">
                <a:hlinkClick r:id="rId3"/>
              </a:rPr>
              <a:t>http://office.</a:t>
            </a:r>
            <a:r>
              <a:rPr lang="cs-CZ" dirty="0" err="1" smtClean="0">
                <a:hlinkClick r:id="rId3"/>
              </a:rPr>
              <a:t>microsoft.com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cs</a:t>
            </a:r>
            <a:r>
              <a:rPr lang="cs-CZ" dirty="0" smtClean="0">
                <a:hlinkClick r:id="rId3"/>
              </a:rPr>
              <a:t>-</a:t>
            </a:r>
            <a:r>
              <a:rPr lang="cs-CZ" dirty="0" err="1" smtClean="0">
                <a:hlinkClick r:id="rId3"/>
              </a:rPr>
              <a:t>cz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images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results.aspx</a:t>
            </a:r>
            <a:r>
              <a:rPr lang="cs-CZ" dirty="0" smtClean="0">
                <a:hlinkClick r:id="rId3"/>
              </a:rPr>
              <a:t>?</a:t>
            </a:r>
            <a:r>
              <a:rPr lang="cs-CZ" dirty="0" err="1" smtClean="0">
                <a:hlinkClick r:id="rId3"/>
              </a:rPr>
              <a:t>qu</a:t>
            </a:r>
            <a:r>
              <a:rPr lang="cs-CZ" dirty="0" smtClean="0">
                <a:hlinkClick r:id="rId3"/>
              </a:rPr>
              <a:t>=lupa&amp;ex=1#</a:t>
            </a:r>
            <a:r>
              <a:rPr lang="cs-CZ" dirty="0" err="1" smtClean="0">
                <a:hlinkClick r:id="rId3"/>
              </a:rPr>
              <a:t>ai</a:t>
            </a:r>
            <a:r>
              <a:rPr lang="cs-CZ" dirty="0" smtClean="0">
                <a:hlinkClick r:id="rId3"/>
              </a:rPr>
              <a:t>:MC900431643|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Zdroje:</a:t>
            </a:r>
          </a:p>
          <a:p>
            <a:pPr>
              <a:buNone/>
            </a:pPr>
            <a:r>
              <a:rPr lang="cs-CZ" dirty="0" smtClean="0">
                <a:hlinkClick r:id="rId2"/>
              </a:rPr>
              <a:t>http://office.</a:t>
            </a:r>
            <a:r>
              <a:rPr lang="cs-CZ" dirty="0" err="1" smtClean="0">
                <a:hlinkClick r:id="rId2"/>
              </a:rPr>
              <a:t>microsoft.com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cs</a:t>
            </a:r>
            <a:r>
              <a:rPr lang="cs-CZ" dirty="0" smtClean="0">
                <a:hlinkClick r:id="rId2"/>
              </a:rPr>
              <a:t>-</a:t>
            </a:r>
            <a:r>
              <a:rPr lang="cs-CZ" dirty="0" err="1" smtClean="0">
                <a:hlinkClick r:id="rId2"/>
              </a:rPr>
              <a:t>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images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results.aspx</a:t>
            </a:r>
            <a:r>
              <a:rPr lang="cs-CZ" dirty="0" smtClean="0">
                <a:hlinkClick r:id="rId2"/>
              </a:rPr>
              <a:t>?</a:t>
            </a:r>
            <a:r>
              <a:rPr lang="cs-CZ" dirty="0" err="1" smtClean="0">
                <a:hlinkClick r:id="rId2"/>
              </a:rPr>
              <a:t>qu</a:t>
            </a:r>
            <a:r>
              <a:rPr lang="cs-CZ" dirty="0" smtClean="0">
                <a:hlinkClick r:id="rId2"/>
              </a:rPr>
              <a:t>=pila&amp;ex=1#</a:t>
            </a:r>
            <a:r>
              <a:rPr lang="cs-CZ" dirty="0" err="1" smtClean="0">
                <a:hlinkClick r:id="rId2"/>
              </a:rPr>
              <a:t>ai</a:t>
            </a:r>
            <a:r>
              <a:rPr lang="cs-CZ" dirty="0" smtClean="0">
                <a:hlinkClick r:id="rId2"/>
              </a:rPr>
              <a:t>:MC900441280|</a:t>
            </a:r>
            <a:endParaRPr lang="cs-CZ" dirty="0" smtClean="0"/>
          </a:p>
          <a:p>
            <a:pPr>
              <a:buNone/>
            </a:pPr>
            <a:r>
              <a:rPr lang="cs-CZ" dirty="0" smtClean="0">
                <a:hlinkClick r:id="rId2"/>
              </a:rPr>
              <a:t>http://office.</a:t>
            </a:r>
            <a:r>
              <a:rPr lang="cs-CZ" dirty="0" err="1" smtClean="0">
                <a:hlinkClick r:id="rId2"/>
              </a:rPr>
              <a:t>microsoft.com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cs</a:t>
            </a:r>
            <a:r>
              <a:rPr lang="cs-CZ" dirty="0" smtClean="0">
                <a:hlinkClick r:id="rId2"/>
              </a:rPr>
              <a:t>-</a:t>
            </a:r>
            <a:r>
              <a:rPr lang="cs-CZ" dirty="0" err="1" smtClean="0">
                <a:hlinkClick r:id="rId2"/>
              </a:rPr>
              <a:t>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images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results.aspx</a:t>
            </a:r>
            <a:r>
              <a:rPr lang="cs-CZ" dirty="0" smtClean="0">
                <a:hlinkClick r:id="rId2"/>
              </a:rPr>
              <a:t>?</a:t>
            </a:r>
            <a:r>
              <a:rPr lang="cs-CZ" dirty="0" err="1" smtClean="0">
                <a:hlinkClick r:id="rId2"/>
              </a:rPr>
              <a:t>qu</a:t>
            </a:r>
            <a:r>
              <a:rPr lang="cs-CZ" dirty="0" smtClean="0">
                <a:hlinkClick r:id="rId2"/>
              </a:rPr>
              <a:t>=pila&amp;ex=1#</a:t>
            </a:r>
            <a:r>
              <a:rPr lang="cs-CZ" dirty="0" err="1" smtClean="0">
                <a:hlinkClick r:id="rId2"/>
              </a:rPr>
              <a:t>ai</a:t>
            </a:r>
            <a:r>
              <a:rPr lang="cs-CZ" dirty="0" smtClean="0">
                <a:hlinkClick r:id="rId2"/>
              </a:rPr>
              <a:t>:MC900441280|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46</TotalTime>
  <Words>84</Words>
  <Application>Microsoft Office PowerPoint</Application>
  <PresentationFormat>Předvádění na obrazovce (4:3)</PresentationFormat>
  <Paragraphs>18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Mřížky s P p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Mřížky s P p</dc:title>
  <dc:creator>Viktor</dc:creator>
  <cp:lastModifiedBy>Viktor</cp:lastModifiedBy>
  <cp:revision>7</cp:revision>
  <dcterms:created xsi:type="dcterms:W3CDTF">2011-11-07T18:32:51Z</dcterms:created>
  <dcterms:modified xsi:type="dcterms:W3CDTF">2012-01-03T19:28:27Z</dcterms:modified>
</cp:coreProperties>
</file>