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5" r:id="rId10"/>
    <p:sldId id="272" r:id="rId11"/>
    <p:sldId id="273" r:id="rId12"/>
    <p:sldId id="274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64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50C6549-7055-4C1D-87C1-00AA169B35B2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876645-420C-4878-8509-A020A73C390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-mar.cz/vahterus/konstrukce-pouziti/" TargetMode="External"/><Relationship Id="rId2" Type="http://schemas.openxmlformats.org/officeDocument/2006/relationships/hyperlink" Target="http://www.tot.cz/cs/vyroba/technologie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bosch-industrial.com/cz/stranka-produkty/horkovodny-kotle/uth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6672"/>
            <a:ext cx="597666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865619"/>
              </p:ext>
            </p:extLst>
          </p:nvPr>
        </p:nvGraphicFramePr>
        <p:xfrm>
          <a:off x="899592" y="1916832"/>
          <a:ext cx="7056784" cy="4407330"/>
        </p:xfrm>
        <a:graphic>
          <a:graphicData uri="http://schemas.openxmlformats.org/drawingml/2006/table">
            <a:tbl>
              <a:tblPr/>
              <a:tblGrid>
                <a:gridCol w="1802475"/>
                <a:gridCol w="5254309"/>
              </a:tblGrid>
              <a:tr h="749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Střední odborná škola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Střední odborné učiliště, Hustopeče, Masarykovo nám. 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Ing. Ivana Bočková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Číslo projektu 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CZ.1.07/1.5.00/34.0394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Číslo dumu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VY_32_INOVACE_13_V_3.02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Centralizované zásobování teplem  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Centralizované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zásobování teplem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Vytvořeno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4.12.2012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Vytápění 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3. ročník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0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Tato prezentace je určená k výkladu o přednostech, hospodárnosti, provozu, používaných palivech a ekologickém přínosu centralizovaného zásobování teplem v předmětu Vytápění oboru instalatér. V prezentaci  jsou animace textu a fotek, které přilétnou nebo vplynou  na obrazovku.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8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Znalost jednotlivých druhů materiálů používaných pro rozvody, dodržování pracovních postupů a znalost charakteristiky a použití CZT. 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902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397848"/>
          </a:xfrm>
        </p:spPr>
        <p:txBody>
          <a:bodyPr>
            <a:noAutofit/>
          </a:bodyPr>
          <a:lstStyle/>
          <a:p>
            <a:r>
              <a:rPr lang="cs-CZ" dirty="0" smtClean="0"/>
              <a:t>Centralizované zásobování teplem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54832"/>
          </a:xfrm>
        </p:spPr>
        <p:txBody>
          <a:bodyPr>
            <a:noAutofit/>
          </a:bodyPr>
          <a:lstStyle/>
          <a:p>
            <a:r>
              <a:rPr lang="cs-CZ" sz="3600" dirty="0" smtClean="0"/>
              <a:t>Jde o dálkovou dodávku tepla pro vytápění, teplou užitkovou vodu, technologické účely.</a:t>
            </a:r>
          </a:p>
          <a:p>
            <a:r>
              <a:rPr lang="cs-CZ" sz="3600" dirty="0" smtClean="0"/>
              <a:t>Zkratka CZT</a:t>
            </a:r>
          </a:p>
          <a:p>
            <a:r>
              <a:rPr lang="cs-CZ" sz="3600" dirty="0" smtClean="0"/>
              <a:t>Zahrnuje jeden nebo více propojených centrálních zdrojů o velkém tepelném výkonu (desítky MW)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00832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CZT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Teplo vyrobené ve zdroji tepla (kotelna, horkovodní výtopna, teplárna např.) se vede dálkovým potrubím do úpravny parametrů</a:t>
            </a:r>
          </a:p>
          <a:p>
            <a:r>
              <a:rPr lang="cs-CZ" dirty="0" smtClean="0"/>
              <a:t>Z nich se pak vede do malých domovních úpraven parametrů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4323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056" y="5877272"/>
            <a:ext cx="8183880" cy="576064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CZT</a:t>
            </a:r>
            <a:endParaRPr lang="cs-CZ" sz="4000" dirty="0"/>
          </a:p>
        </p:txBody>
      </p:sp>
      <p:pic>
        <p:nvPicPr>
          <p:cNvPr id="1026" name="Picture 2" descr="http://www.tot.cz/cs/vyroba/img/schema_cz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560840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299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733256"/>
            <a:ext cx="8183880" cy="648072"/>
          </a:xfrm>
        </p:spPr>
        <p:txBody>
          <a:bodyPr/>
          <a:lstStyle/>
          <a:p>
            <a:r>
              <a:rPr lang="cs-CZ" dirty="0" smtClean="0"/>
              <a:t>Výhody ekonomické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30896"/>
          </a:xfrm>
        </p:spPr>
        <p:txBody>
          <a:bodyPr>
            <a:normAutofit fontScale="85000" lnSpcReduction="20000"/>
          </a:bodyPr>
          <a:lstStyle/>
          <a:p>
            <a:r>
              <a:rPr lang="cs-CZ" sz="3600" dirty="0" smtClean="0"/>
              <a:t>Kombinovaná výroba tepla a elektřiny</a:t>
            </a:r>
          </a:p>
          <a:p>
            <a:r>
              <a:rPr lang="cs-CZ" sz="3600" dirty="0"/>
              <a:t>Společná výroba tepla a </a:t>
            </a:r>
            <a:r>
              <a:rPr lang="cs-CZ" sz="3600" dirty="0" smtClean="0"/>
              <a:t>elektřiny </a:t>
            </a:r>
            <a:r>
              <a:rPr lang="cs-CZ" sz="3600" dirty="0"/>
              <a:t>umožňuje teplárnám udržovat prodejní cenu tepla na nižší úrovni než u zdrojů vyrábějících pouze teplo</a:t>
            </a:r>
            <a:r>
              <a:rPr lang="cs-CZ" sz="3600" dirty="0" smtClean="0"/>
              <a:t>.</a:t>
            </a:r>
          </a:p>
          <a:p>
            <a:r>
              <a:rPr lang="cs-CZ" sz="3600" dirty="0"/>
              <a:t>produkované kouřové plyny odváděny do vysokých komínů, které zabezpečují jejich rozptyl v </a:t>
            </a:r>
            <a:r>
              <a:rPr lang="cs-CZ" sz="3600" dirty="0" err="1"/>
              <a:t>nadinverzních</a:t>
            </a:r>
            <a:r>
              <a:rPr lang="cs-CZ" sz="3600" dirty="0"/>
              <a:t> vrstvách a nezatěžují emisemi přímo městskou zástavbu jako lokální topidla s komíny pár metrů nad zemí.</a:t>
            </a:r>
          </a:p>
        </p:txBody>
      </p:sp>
    </p:spTree>
    <p:extLst>
      <p:ext uri="{BB962C8B-B14F-4D97-AF65-F5344CB8AC3E}">
        <p14:creationId xmlns:p14="http://schemas.microsoft.com/office/powerpoint/2010/main" val="373213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Výhody ekologické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Vyšší využívání paliva - </a:t>
            </a:r>
            <a:r>
              <a:rPr lang="cs-CZ" dirty="0"/>
              <a:t>V elektrárně se ze 3 spálených vagónů uhlí pouze 1 přemění na elektřinu, zbývající 2 jsou bez užitku vypuštěny do životního prostředí. Naproti tomu v teplárně ze 3 vagónů uhlí 1 přeměníme na teplo, 1 na elektřinu a jen 1 vagón není efektivně využit</a:t>
            </a:r>
            <a:r>
              <a:rPr lang="cs-CZ" dirty="0" smtClean="0"/>
              <a:t>.</a:t>
            </a:r>
          </a:p>
          <a:p>
            <a:r>
              <a:rPr lang="cs-CZ" dirty="0" smtClean="0"/>
              <a:t>Kombinovaná výroba tepla a elektřiny snižuje množství odpadů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966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 tepla</a:t>
            </a:r>
          </a:p>
          <a:p>
            <a:r>
              <a:rPr lang="cs-CZ" dirty="0" smtClean="0"/>
              <a:t>Primární okruh</a:t>
            </a:r>
          </a:p>
          <a:p>
            <a:r>
              <a:rPr lang="cs-CZ" dirty="0" smtClean="0"/>
              <a:t>Výměník tepla pro teplou  vodu</a:t>
            </a:r>
          </a:p>
          <a:p>
            <a:r>
              <a:rPr lang="cs-CZ" dirty="0" smtClean="0"/>
              <a:t>Výměník tepla pro vytápění</a:t>
            </a:r>
          </a:p>
          <a:p>
            <a:r>
              <a:rPr lang="cs-CZ" dirty="0" smtClean="0"/>
              <a:t>Rozvod teplé vody</a:t>
            </a:r>
          </a:p>
          <a:p>
            <a:r>
              <a:rPr lang="cs-CZ" dirty="0" smtClean="0"/>
              <a:t>Zařizovací předměty</a:t>
            </a:r>
          </a:p>
          <a:p>
            <a:r>
              <a:rPr lang="cs-CZ" dirty="0" smtClean="0"/>
              <a:t>Studená voda</a:t>
            </a:r>
          </a:p>
          <a:p>
            <a:r>
              <a:rPr lang="cs-CZ" dirty="0" smtClean="0"/>
              <a:t>Sekundární okruh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524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661248"/>
            <a:ext cx="8183880" cy="792088"/>
          </a:xfrm>
        </p:spPr>
        <p:txBody>
          <a:bodyPr/>
          <a:lstStyle/>
          <a:p>
            <a:r>
              <a:rPr lang="cs-CZ" dirty="0" smtClean="0"/>
              <a:t>Zdroj tepla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26840"/>
          </a:xfrm>
        </p:spPr>
        <p:txBody>
          <a:bodyPr>
            <a:noAutofit/>
          </a:bodyPr>
          <a:lstStyle/>
          <a:p>
            <a:r>
              <a:rPr lang="cs-CZ" sz="3600" dirty="0" smtClean="0"/>
              <a:t>Kotle spalující zemní plyn</a:t>
            </a:r>
          </a:p>
          <a:p>
            <a:r>
              <a:rPr lang="cs-CZ" sz="3600" dirty="0" smtClean="0"/>
              <a:t>Fluidní kotle na uhlí nebo jiná paliva</a:t>
            </a:r>
          </a:p>
          <a:p>
            <a:endParaRPr lang="cs-CZ" sz="3600" dirty="0"/>
          </a:p>
          <a:p>
            <a:r>
              <a:rPr lang="cs-CZ" sz="3600" dirty="0" smtClean="0"/>
              <a:t>V zimě topí několik kotlů současně </a:t>
            </a:r>
          </a:p>
          <a:p>
            <a:r>
              <a:rPr lang="cs-CZ" sz="3600" dirty="0" smtClean="0"/>
              <a:t>Kotle jsou vzájemně propojeny potrubím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2419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Kotle – horkovodní, parní</a:t>
            </a:r>
            <a:endParaRPr lang="cs-CZ" dirty="0"/>
          </a:p>
        </p:txBody>
      </p:sp>
      <p:pic>
        <p:nvPicPr>
          <p:cNvPr id="3074" name="Picture 2" descr="http://www.bosch-industrial.com/images/201203131651510.Heissw_UTH_Produk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4704523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bosch-industrial.com/images/201203131429190.Dampf_UHD-r_Lis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470" y="1772816"/>
            <a:ext cx="346544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72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445224"/>
            <a:ext cx="8183880" cy="936104"/>
          </a:xfrm>
        </p:spPr>
        <p:txBody>
          <a:bodyPr/>
          <a:lstStyle/>
          <a:p>
            <a:r>
              <a:rPr lang="cs-CZ" dirty="0" smtClean="0"/>
              <a:t>Primární okruh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Tvoří jej izolované potrubní rozvody a objekty na tepelných sítích</a:t>
            </a:r>
          </a:p>
          <a:p>
            <a:r>
              <a:rPr lang="cs-CZ" sz="3600" dirty="0" smtClean="0"/>
              <a:t>Teplonosná látka – pára nebo horká voda</a:t>
            </a:r>
          </a:p>
          <a:p>
            <a:r>
              <a:rPr lang="cs-CZ" sz="3600" dirty="0" smtClean="0"/>
              <a:t>Potrubí může mít délku několik desítek metrů až několik kilometrů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843637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Výměník tepla pro teplou vodu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výtopnách je několik výměníků a jejich počet závisí na množství odebírané vody</a:t>
            </a:r>
          </a:p>
          <a:p>
            <a:endParaRPr lang="cs-CZ" dirty="0"/>
          </a:p>
          <a:p>
            <a:r>
              <a:rPr lang="cs-CZ" dirty="0" smtClean="0"/>
              <a:t>Válcované výměníky</a:t>
            </a:r>
          </a:p>
          <a:p>
            <a:r>
              <a:rPr lang="cs-CZ" dirty="0" smtClean="0"/>
              <a:t>Deskové výměníky</a:t>
            </a:r>
          </a:p>
          <a:p>
            <a:endParaRPr lang="cs-CZ" dirty="0"/>
          </a:p>
          <a:p>
            <a:r>
              <a:rPr lang="cs-CZ" dirty="0" smtClean="0"/>
              <a:t>Ve výměníku se připravuje TUV o teplotě 55 °C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541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Výměník tepla pro teplou vodu</a:t>
            </a:r>
            <a:endParaRPr lang="cs-CZ" dirty="0"/>
          </a:p>
        </p:txBody>
      </p:sp>
      <p:pic>
        <p:nvPicPr>
          <p:cNvPr id="2050" name="Picture 2" descr="http://www.g-mar.cz/data/soubory/_kulda_/vahterus/konstrukce_pouziti/7887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16" y="2539293"/>
            <a:ext cx="4286250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g-mar.cz/data/soubory/_kulda_/vahterus/konstrukce_pouziti/41414141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57847"/>
            <a:ext cx="42386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22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Výměník tepla pro vytápění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 výměníku přichází primární teplonosná látka a předá teplo, tím se ochladí a vede se zpět k ohřátí do kotle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89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Rozvod teplé vody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Potrubí proudí voda o teplotě max. 55°C</a:t>
            </a:r>
          </a:p>
          <a:p>
            <a:r>
              <a:rPr lang="cs-CZ" sz="3600" dirty="0" smtClean="0"/>
              <a:t>Materiál – ocel, měď, vícevrstvé  trubky, polyetylen, polypropylen</a:t>
            </a:r>
          </a:p>
          <a:p>
            <a:r>
              <a:rPr lang="cs-CZ" sz="3600" dirty="0" smtClean="0"/>
              <a:t>Potrubí se musí izolovat</a:t>
            </a:r>
          </a:p>
          <a:p>
            <a:r>
              <a:rPr lang="cs-CZ" sz="3600" dirty="0" smtClean="0"/>
              <a:t>Potrubí je vybaveno kompenzátory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6425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Zařizovací předměty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Vede se k nim  teplá voda, která se získala ohřevem ve výměníku tepla</a:t>
            </a:r>
          </a:p>
          <a:p>
            <a:endParaRPr lang="cs-CZ" dirty="0"/>
          </a:p>
          <a:p>
            <a:r>
              <a:rPr lang="cs-CZ" dirty="0" smtClean="0"/>
              <a:t>Podle počtu zařizovacích předmětů a množství teplé vody se navrhuje velikost průměru trubního rozvodu a výkon výměníku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260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Studená voda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 výměníku tepla se přivádí studená voda z vodovodní sítě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139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Sekundární okruh, otopná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Jde o okruh teplovodního vytápění</a:t>
            </a:r>
          </a:p>
          <a:p>
            <a:r>
              <a:rPr lang="cs-CZ" dirty="0" smtClean="0"/>
              <a:t>Jde o teplovodní vytápění – viz 2.ročník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505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Paliva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Převážně se používá zemní plyn a uhlí</a:t>
            </a:r>
          </a:p>
          <a:p>
            <a:r>
              <a:rPr lang="cs-CZ" dirty="0" smtClean="0"/>
              <a:t>Jednou z efektivních možností je zplyňování uhlí</a:t>
            </a:r>
          </a:p>
          <a:p>
            <a:r>
              <a:rPr lang="cs-CZ" dirty="0" smtClean="0"/>
              <a:t>K odpadním plynům využívaným v teplárenství patří bioplyn, který má však proti zemnímu plynu poloviční výhřevnost</a:t>
            </a:r>
          </a:p>
        </p:txBody>
      </p:sp>
    </p:spTree>
    <p:extLst>
      <p:ext uri="{BB962C8B-B14F-4D97-AF65-F5344CB8AC3E}">
        <p14:creationId xmlns:p14="http://schemas.microsoft.com/office/powerpoint/2010/main" val="315266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Hospodárnost provozu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Používání kotlů o velkém výkonu</a:t>
            </a:r>
          </a:p>
          <a:p>
            <a:r>
              <a:rPr lang="cs-CZ" dirty="0" smtClean="0"/>
              <a:t>Spalování paliv – dokonalé spalování</a:t>
            </a:r>
          </a:p>
          <a:p>
            <a:r>
              <a:rPr lang="cs-CZ" dirty="0" smtClean="0"/>
              <a:t>Regulace soustavy CZT</a:t>
            </a:r>
          </a:p>
          <a:p>
            <a:r>
              <a:rPr lang="cs-CZ" dirty="0" smtClean="0"/>
              <a:t>Využívání kombinované výroby tepla a elektřiny</a:t>
            </a:r>
          </a:p>
          <a:p>
            <a:r>
              <a:rPr lang="cs-CZ" dirty="0" smtClean="0"/>
              <a:t>Používání čerpadel s nízkou spotřebou energie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386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Ekologický přínos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Odstraňování prachu -  používají se mechanické odlučovače – hadicové filtry</a:t>
            </a:r>
          </a:p>
          <a:p>
            <a:r>
              <a:rPr lang="cs-CZ" dirty="0" smtClean="0"/>
              <a:t>Odstraňování síry a jejích oxidů – odsiřování spalin</a:t>
            </a:r>
          </a:p>
          <a:p>
            <a:r>
              <a:rPr lang="cs-CZ" dirty="0" smtClean="0"/>
              <a:t>Snižování obsahu oxidů dusíku </a:t>
            </a:r>
          </a:p>
          <a:p>
            <a:r>
              <a:rPr lang="cs-CZ" dirty="0" smtClean="0"/>
              <a:t>Komíny – dosahují výšky i přes 100 m – výborné rozptýlení škodlivin  do stratosféry – nezatěžují blízké okolí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219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Otázky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Čím je charakterizována soustava CZT?</a:t>
            </a:r>
          </a:p>
          <a:p>
            <a:r>
              <a:rPr lang="cs-CZ" dirty="0" smtClean="0"/>
              <a:t>Jaké jsou hlavní části CZT a k čemu slouží?</a:t>
            </a:r>
          </a:p>
          <a:p>
            <a:r>
              <a:rPr lang="cs-CZ" dirty="0" smtClean="0"/>
              <a:t>Čím je zajištěna hospodárnost provozu?</a:t>
            </a:r>
          </a:p>
          <a:p>
            <a:r>
              <a:rPr lang="cs-CZ" dirty="0" smtClean="0"/>
              <a:t>V čem spočívá ekologický přínos CZT?</a:t>
            </a:r>
          </a:p>
          <a:p>
            <a:r>
              <a:rPr lang="cs-CZ" dirty="0" smtClean="0"/>
              <a:t>Proč mají komíny pro odvod spalin velkou výšku?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778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762744"/>
          </a:xfrm>
        </p:spPr>
        <p:txBody>
          <a:bodyPr>
            <a:normAutofit/>
          </a:bodyPr>
          <a:lstStyle/>
          <a:p>
            <a:r>
              <a:rPr lang="cs-CZ" sz="1800" dirty="0"/>
              <a:t>DUFKA, Jaroslav. </a:t>
            </a:r>
            <a:r>
              <a:rPr lang="cs-CZ" sz="1800" i="1" dirty="0"/>
              <a:t>Vytápění: pro 3.ročník učebního oboru instalatér</a:t>
            </a:r>
            <a:r>
              <a:rPr lang="cs-CZ" sz="1800" dirty="0"/>
              <a:t>. Praha: Sobotáles, 2011. ISBN 978-80-86817-43-9. </a:t>
            </a:r>
            <a:r>
              <a:rPr lang="cs-CZ" sz="1800" dirty="0" smtClean="0">
                <a:hlinkClick r:id="rId2"/>
              </a:rPr>
              <a:t>http</a:t>
            </a:r>
            <a:r>
              <a:rPr lang="cs-CZ" sz="1800" dirty="0">
                <a:hlinkClick r:id="rId2"/>
              </a:rPr>
              <a:t>://</a:t>
            </a:r>
            <a:r>
              <a:rPr lang="cs-CZ" sz="1800" dirty="0" smtClean="0">
                <a:hlinkClick r:id="rId2"/>
              </a:rPr>
              <a:t>www.tot.cz/cs/vyroba/technologie.html</a:t>
            </a:r>
            <a:endParaRPr lang="cs-CZ" sz="1800" dirty="0" smtClean="0"/>
          </a:p>
          <a:p>
            <a:r>
              <a:rPr lang="cs-CZ" sz="1800" dirty="0">
                <a:hlinkClick r:id="rId3"/>
              </a:rPr>
              <a:t>http://www.g-mar.cz/vahterus/konstrukce-pouziti</a:t>
            </a:r>
            <a:r>
              <a:rPr lang="cs-CZ" sz="1800" dirty="0" smtClean="0">
                <a:hlinkClick r:id="rId3"/>
              </a:rPr>
              <a:t>/</a:t>
            </a:r>
            <a:endParaRPr lang="cs-CZ" sz="1800" dirty="0" smtClean="0"/>
          </a:p>
          <a:p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www.bosch-industrial.com/cz/stranka-produkty/horkovodny-kotle/uth.html</a:t>
            </a:r>
            <a:endParaRPr lang="cs-CZ" sz="1800" dirty="0" smtClean="0"/>
          </a:p>
          <a:p>
            <a:endParaRPr lang="cs-CZ" sz="12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24944"/>
            <a:ext cx="6840760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651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268</TotalTime>
  <Words>710</Words>
  <Application>Microsoft Office PowerPoint</Application>
  <PresentationFormat>Předvádění na obrazovce (4:3)</PresentationFormat>
  <Paragraphs>112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Aspekt</vt:lpstr>
      <vt:lpstr>Prezentace aplikace PowerPoint</vt:lpstr>
      <vt:lpstr>Centralizované zásobování teplem</vt:lpstr>
      <vt:lpstr>Charakteristika CZT</vt:lpstr>
      <vt:lpstr>CZT</vt:lpstr>
      <vt:lpstr>Výhody ekonomické </vt:lpstr>
      <vt:lpstr>Výhody ekologické</vt:lpstr>
      <vt:lpstr>Části soustavy</vt:lpstr>
      <vt:lpstr>Zdroj tepla</vt:lpstr>
      <vt:lpstr>Kotle – horkovodní, parní</vt:lpstr>
      <vt:lpstr>Primární okruh</vt:lpstr>
      <vt:lpstr>Výměník tepla pro teplou vodu</vt:lpstr>
      <vt:lpstr>Výměník tepla pro teplou vodu</vt:lpstr>
      <vt:lpstr>Výměník tepla pro vytápění</vt:lpstr>
      <vt:lpstr>Rozvod teplé vody </vt:lpstr>
      <vt:lpstr>Zařizovací předměty</vt:lpstr>
      <vt:lpstr>Studená voda</vt:lpstr>
      <vt:lpstr>Sekundární okruh, otopná tělesa</vt:lpstr>
      <vt:lpstr>Paliva </vt:lpstr>
      <vt:lpstr>Hospodárnost provozu</vt:lpstr>
      <vt:lpstr>Ekologický přínos</vt:lpstr>
      <vt:lpstr>Otázky </vt:lpstr>
      <vt:lpstr>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50</cp:revision>
  <dcterms:created xsi:type="dcterms:W3CDTF">2012-11-29T20:13:40Z</dcterms:created>
  <dcterms:modified xsi:type="dcterms:W3CDTF">2013-01-17T17:05:40Z</dcterms:modified>
</cp:coreProperties>
</file>