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FC87C-858C-4DF1-983E-C48B68CC0C6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79265-7CD5-408E-968D-479B386F24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FC87C-858C-4DF1-983E-C48B68CC0C6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79265-7CD5-408E-968D-479B386F24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FC87C-858C-4DF1-983E-C48B68CC0C6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79265-7CD5-408E-968D-479B386F24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FC87C-858C-4DF1-983E-C48B68CC0C6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79265-7CD5-408E-968D-479B386F24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FC87C-858C-4DF1-983E-C48B68CC0C6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79265-7CD5-408E-968D-479B386F24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FC87C-858C-4DF1-983E-C48B68CC0C6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79265-7CD5-408E-968D-479B386F24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FC87C-858C-4DF1-983E-C48B68CC0C6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79265-7CD5-408E-968D-479B386F24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FC87C-858C-4DF1-983E-C48B68CC0C6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79265-7CD5-408E-968D-479B386F24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FC87C-858C-4DF1-983E-C48B68CC0C6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79265-7CD5-408E-968D-479B386F24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FC87C-858C-4DF1-983E-C48B68CC0C6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79265-7CD5-408E-968D-479B386F24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FC87C-858C-4DF1-983E-C48B68CC0C6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79265-7CD5-408E-968D-479B386F24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AFC87C-858C-4DF1-983E-C48B68CC0C6D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79265-7CD5-408E-968D-479B386F24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slepice&amp;ex=1" TargetMode="External"/><Relationship Id="rId2" Type="http://schemas.openxmlformats.org/officeDocument/2006/relationships/hyperlink" Target="http://office.microsoft.com/cs-cz/images/results.aspx?qu=li%C5%A1ka&amp;ex=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cs-cz/images/results.aspx?qu=s%C3%ADto&amp;ex=1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lepidlo&amp;ex=1" TargetMode="External"/><Relationship Id="rId2" Type="http://schemas.openxmlformats.org/officeDocument/2006/relationships/hyperlink" Target="http://office.microsoft.com/cs-cz/images/results.aspx?qu=m%C3%ADsa&amp;ex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</a:t>
            </a:r>
            <a:r>
              <a:rPr lang="cs-CZ" sz="2000" dirty="0" smtClean="0"/>
              <a:t>(</a:t>
            </a:r>
            <a:r>
              <a:rPr lang="cs-CZ" sz="2000" dirty="0" smtClean="0"/>
              <a:t> období): říjen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1.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Jazyk a jazyková komunikace. 1. stupeň. Český jazyk a literatura. Jazyková výchova.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Žáci aktivně zapisují do správných rámečků příslušná písmena na základě sluchové analýzy.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Mřížky s písmenem I i</a:t>
            </a:r>
            <a:endParaRPr lang="cs-CZ" b="1" dirty="0"/>
          </a:p>
        </p:txBody>
      </p:sp>
      <p:pic>
        <p:nvPicPr>
          <p:cNvPr id="3" name="Obrázek 2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4643446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785786" y="714356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VY_12_INOVACE_07_MŘÍŽKY S PÍSMENEM I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bajky,Ezop,lišky,lov lišek,lstivý,masožravci,mlčenlivý,myslivost,plazící se,příroda,temný,úskočný,zvířat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1000108"/>
            <a:ext cx="3095625" cy="3095625"/>
          </a:xfrm>
          <a:prstGeom prst="rect">
            <a:avLst/>
          </a:prstGeom>
          <a:noFill/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571604" y="4572008"/>
          <a:ext cx="6041036" cy="1289154"/>
        </p:xfrm>
        <a:graphic>
          <a:graphicData uri="http://schemas.openxmlformats.org/drawingml/2006/table">
            <a:tbl>
              <a:tblPr/>
              <a:tblGrid>
                <a:gridCol w="1208207"/>
                <a:gridCol w="1208207"/>
                <a:gridCol w="1208208"/>
                <a:gridCol w="1208207"/>
                <a:gridCol w="1208207"/>
              </a:tblGrid>
              <a:tr h="12891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6386" name="Picture 2" descr="chovná zvířata,domácí zvířata,kuřata,příroda,ptáci,ptactvo,slepice,tvorové,zvířat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785794"/>
            <a:ext cx="3095625" cy="3095625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14203" y="4616970"/>
          <a:ext cx="6700604" cy="1424066"/>
        </p:xfrm>
        <a:graphic>
          <a:graphicData uri="http://schemas.openxmlformats.org/drawingml/2006/table">
            <a:tbl>
              <a:tblPr/>
              <a:tblGrid>
                <a:gridCol w="957229"/>
                <a:gridCol w="957229"/>
                <a:gridCol w="957229"/>
                <a:gridCol w="957230"/>
                <a:gridCol w="957229"/>
                <a:gridCol w="957229"/>
                <a:gridCol w="957229"/>
              </a:tblGrid>
              <a:tr h="142406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993692" y="4077325"/>
          <a:ext cx="5051686" cy="1229193"/>
        </p:xfrm>
        <a:graphic>
          <a:graphicData uri="http://schemas.openxmlformats.org/drawingml/2006/table">
            <a:tbl>
              <a:tblPr/>
              <a:tblGrid>
                <a:gridCol w="1262921"/>
                <a:gridCol w="1262922"/>
                <a:gridCol w="1262922"/>
                <a:gridCol w="1262921"/>
              </a:tblGrid>
              <a:tr h="12291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074" name="Picture 2" descr="domácnost,sít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642918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1918741" y="4332157"/>
          <a:ext cx="4661942" cy="1364105"/>
        </p:xfrm>
        <a:graphic>
          <a:graphicData uri="http://schemas.openxmlformats.org/drawingml/2006/table">
            <a:tbl>
              <a:tblPr/>
              <a:tblGrid>
                <a:gridCol w="1165485"/>
                <a:gridCol w="1165486"/>
                <a:gridCol w="1165486"/>
                <a:gridCol w="1165485"/>
              </a:tblGrid>
              <a:tr h="13641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8434" name="Picture 2" descr="domácnost,lžíce,misky,mísy,vařeč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928670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9458" name="Picture 2" descr="domácnost,lepidla,tuby s lepidle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785794"/>
            <a:ext cx="3095625" cy="3095625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99213" y="4643446"/>
          <a:ext cx="6595672" cy="1292659"/>
        </p:xfrm>
        <a:graphic>
          <a:graphicData uri="http://schemas.openxmlformats.org/drawingml/2006/table">
            <a:tbl>
              <a:tblPr/>
              <a:tblGrid>
                <a:gridCol w="942239"/>
                <a:gridCol w="942239"/>
                <a:gridCol w="942239"/>
                <a:gridCol w="942238"/>
                <a:gridCol w="942239"/>
                <a:gridCol w="942239"/>
                <a:gridCol w="942239"/>
              </a:tblGrid>
              <a:tr h="12926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=li%C5%A1ka&amp;ex=1#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:MC900441392|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=slepice&amp;ex=1#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:MC900038516|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=s%C3%</a:t>
            </a:r>
            <a:r>
              <a:rPr lang="cs-CZ" dirty="0" err="1" smtClean="0">
                <a:hlinkClick r:id="rId4"/>
              </a:rPr>
              <a:t>ADto</a:t>
            </a:r>
            <a:r>
              <a:rPr lang="cs-CZ" dirty="0" smtClean="0">
                <a:hlinkClick r:id="rId4"/>
              </a:rPr>
              <a:t>&amp;ex=1#</a:t>
            </a:r>
            <a:r>
              <a:rPr lang="cs-CZ" dirty="0" err="1" smtClean="0">
                <a:hlinkClick r:id="rId4"/>
              </a:rPr>
              <a:t>ai</a:t>
            </a:r>
            <a:r>
              <a:rPr lang="cs-CZ" dirty="0" smtClean="0">
                <a:hlinkClick r:id="rId4"/>
              </a:rPr>
              <a:t>:MC900038655|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=m%C3%</a:t>
            </a:r>
            <a:r>
              <a:rPr lang="cs-CZ" dirty="0" err="1" smtClean="0">
                <a:hlinkClick r:id="rId2"/>
              </a:rPr>
              <a:t>ADsa</a:t>
            </a:r>
            <a:r>
              <a:rPr lang="cs-CZ" dirty="0" smtClean="0">
                <a:hlinkClick r:id="rId2"/>
              </a:rPr>
              <a:t>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:MC900356961|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=lepidlo&amp;ex=1#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:MC900325446|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86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Mřížky s písmenem I i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Viktor</cp:lastModifiedBy>
  <cp:revision>11</cp:revision>
  <dcterms:created xsi:type="dcterms:W3CDTF">2011-11-15T17:32:45Z</dcterms:created>
  <dcterms:modified xsi:type="dcterms:W3CDTF">2012-01-03T20:17:59Z</dcterms:modified>
</cp:coreProperties>
</file>