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0" r:id="rId3"/>
    <p:sldId id="263" r:id="rId4"/>
    <p:sldId id="267" r:id="rId5"/>
    <p:sldId id="268" r:id="rId6"/>
    <p:sldId id="266" r:id="rId7"/>
    <p:sldId id="264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151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9258796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Shrnutí negativních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vlivů člověka na ovzduší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Atmosféra, plyny, oxid siřičitý, oxidy dusíku, smog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Ekologie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a 2. ročník, žáci 15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31522" y="991034"/>
            <a:ext cx="7664932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Vliv člověka na ovzduší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452699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VY_32_INOVACE_23_452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28084" y="1959568"/>
            <a:ext cx="891591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u="sng" dirty="0" smtClean="0"/>
              <a:t>Přirozené zdroje atmosférických příměsí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Oceán (pohlcování a výdej CO</a:t>
            </a:r>
            <a:r>
              <a:rPr lang="cs-CZ" baseline="-25000" dirty="0" smtClean="0"/>
              <a:t>2</a:t>
            </a:r>
            <a:r>
              <a:rPr lang="cs-CZ" dirty="0" smtClean="0"/>
              <a:t>, N</a:t>
            </a:r>
            <a:r>
              <a:rPr lang="cs-CZ" baseline="-25000" dirty="0" smtClean="0"/>
              <a:t>2</a:t>
            </a:r>
            <a:r>
              <a:rPr lang="cs-CZ" dirty="0" smtClean="0"/>
              <a:t>O, H</a:t>
            </a:r>
            <a:r>
              <a:rPr lang="cs-CZ" baseline="-25000" dirty="0" smtClean="0"/>
              <a:t>2</a:t>
            </a:r>
            <a:r>
              <a:rPr lang="cs-CZ" dirty="0" smtClean="0"/>
              <a:t>S, </a:t>
            </a:r>
            <a:r>
              <a:rPr lang="cs-CZ" dirty="0" err="1" smtClean="0"/>
              <a:t>HCl</a:t>
            </a:r>
            <a:r>
              <a:rPr lang="cs-CZ" dirty="0" smtClean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Vegetace (</a:t>
            </a:r>
            <a:r>
              <a:rPr lang="cs-CZ" dirty="0" err="1" smtClean="0"/>
              <a:t>methan</a:t>
            </a:r>
            <a:r>
              <a:rPr lang="cs-CZ" dirty="0" smtClean="0"/>
              <a:t>, aldehydy, ketony, CO apod.)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Vulkanická činnost (SO</a:t>
            </a:r>
            <a:r>
              <a:rPr lang="cs-CZ" baseline="-25000" dirty="0" smtClean="0"/>
              <a:t>2</a:t>
            </a:r>
            <a:r>
              <a:rPr lang="cs-CZ" dirty="0" smtClean="0"/>
              <a:t>, CO</a:t>
            </a:r>
            <a:r>
              <a:rPr lang="cs-CZ" baseline="-25000" dirty="0" smtClean="0"/>
              <a:t>2</a:t>
            </a:r>
            <a:r>
              <a:rPr lang="cs-CZ" dirty="0" smtClean="0"/>
              <a:t>, </a:t>
            </a:r>
            <a:r>
              <a:rPr lang="cs-CZ" dirty="0" err="1" smtClean="0"/>
              <a:t>HCl</a:t>
            </a:r>
            <a:r>
              <a:rPr lang="cs-CZ" dirty="0" smtClean="0"/>
              <a:t>, NH</a:t>
            </a:r>
            <a:r>
              <a:rPr lang="cs-CZ" baseline="-25000" dirty="0" smtClean="0"/>
              <a:t>3</a:t>
            </a:r>
            <a:r>
              <a:rPr lang="cs-CZ" dirty="0" smtClean="0"/>
              <a:t>, prašný aerosol)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Činnost mikroorganismů (NO, NO</a:t>
            </a:r>
            <a:r>
              <a:rPr lang="cs-CZ" baseline="-25000" dirty="0" smtClean="0"/>
              <a:t>2</a:t>
            </a:r>
            <a:r>
              <a:rPr lang="cs-CZ" dirty="0" smtClean="0"/>
              <a:t>, N</a:t>
            </a:r>
            <a:r>
              <a:rPr lang="cs-CZ" baseline="-25000" dirty="0" smtClean="0"/>
              <a:t>2</a:t>
            </a:r>
            <a:r>
              <a:rPr lang="cs-CZ" dirty="0" smtClean="0"/>
              <a:t>O, H</a:t>
            </a:r>
            <a:r>
              <a:rPr lang="cs-CZ" baseline="-25000" dirty="0" smtClean="0"/>
              <a:t>2</a:t>
            </a:r>
            <a:r>
              <a:rPr lang="cs-CZ" dirty="0" smtClean="0"/>
              <a:t>S, CH</a:t>
            </a:r>
            <a:r>
              <a:rPr lang="cs-CZ" baseline="-25000" dirty="0" smtClean="0"/>
              <a:t>4</a:t>
            </a:r>
            <a:r>
              <a:rPr lang="cs-CZ" dirty="0" smtClean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  <a:p>
            <a:r>
              <a:rPr lang="cs-CZ" dirty="0" smtClean="0"/>
              <a:t>2. </a:t>
            </a:r>
            <a:r>
              <a:rPr lang="cs-CZ" u="sng" dirty="0" smtClean="0"/>
              <a:t>Nepřirozené zdroje atmosférických příměsí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Emise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Imise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Smog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  <a:p>
            <a:endParaRPr lang="cs-CZ" sz="2400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67946" y="1340768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Hlavní znečišťující faktory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20580" y="1124744"/>
            <a:ext cx="89159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Nepřirozené zdroje atmosférických příměsí:</a:t>
            </a:r>
          </a:p>
          <a:p>
            <a:endParaRPr lang="cs-CZ" dirty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Spalovací procesy: 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 smtClean="0"/>
              <a:t>vypalování lesů 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 smtClean="0"/>
              <a:t>spalování fosilních paliv 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 smtClean="0"/>
              <a:t>automobilová doprava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Pěstování rostlin a chov domácích zvířat (CH</a:t>
            </a:r>
            <a:r>
              <a:rPr lang="cs-CZ" baseline="-25000" dirty="0" smtClean="0"/>
              <a:t>4</a:t>
            </a:r>
            <a:r>
              <a:rPr lang="cs-CZ" dirty="0" smtClean="0"/>
              <a:t>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Zkoušky jaderných zbraní v atmosféře (</a:t>
            </a:r>
            <a:r>
              <a:rPr lang="cs-CZ" dirty="0" err="1" smtClean="0"/>
              <a:t>NO</a:t>
            </a:r>
            <a:r>
              <a:rPr lang="cs-CZ" baseline="-25000" dirty="0" err="1" smtClean="0"/>
              <a:t>x</a:t>
            </a:r>
            <a:r>
              <a:rPr lang="cs-CZ" dirty="0" smtClean="0"/>
              <a:t>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Produkce </a:t>
            </a:r>
            <a:r>
              <a:rPr lang="cs-CZ" dirty="0" err="1" smtClean="0"/>
              <a:t>chlorfluoruhlovodíků</a:t>
            </a:r>
            <a:r>
              <a:rPr lang="cs-CZ" dirty="0" smtClean="0"/>
              <a:t> (freonů)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Nevhodné obdělávání půdy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Skládky odpadů (CH</a:t>
            </a:r>
            <a:r>
              <a:rPr lang="cs-CZ" baseline="-25000" dirty="0" smtClean="0"/>
              <a:t>4</a:t>
            </a:r>
            <a:r>
              <a:rPr lang="cs-CZ" dirty="0" smtClean="0"/>
              <a:t>, CO</a:t>
            </a:r>
            <a:r>
              <a:rPr lang="cs-CZ" baseline="-25000" dirty="0" smtClean="0"/>
              <a:t>2</a:t>
            </a:r>
            <a:r>
              <a:rPr lang="cs-CZ" dirty="0"/>
              <a:t>)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6829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20580" y="1124744"/>
            <a:ext cx="8915916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sz="2400" b="1" dirty="0" smtClean="0"/>
              <a:t>Emise</a:t>
            </a:r>
          </a:p>
          <a:p>
            <a:r>
              <a:rPr lang="cs-CZ" dirty="0" smtClean="0"/>
              <a:t>Exhaláty pocházející z konkrétního zdroje v konkrétním čase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  <a:p>
            <a:r>
              <a:rPr lang="cs-CZ" u="sng" dirty="0" smtClean="0"/>
              <a:t>Rozdělení podle skupenství</a:t>
            </a:r>
            <a:r>
              <a:rPr lang="cs-CZ" dirty="0" smtClean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pevné (prach, saze)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kapalné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plynné (SO</a:t>
            </a:r>
            <a:r>
              <a:rPr lang="cs-CZ" baseline="-25000" dirty="0" smtClean="0"/>
              <a:t>2</a:t>
            </a:r>
            <a:r>
              <a:rPr lang="cs-CZ" dirty="0" smtClean="0"/>
              <a:t>, CO</a:t>
            </a:r>
            <a:r>
              <a:rPr lang="cs-CZ" baseline="-25000" dirty="0" smtClean="0"/>
              <a:t>2</a:t>
            </a:r>
            <a:r>
              <a:rPr lang="cs-CZ" dirty="0" smtClean="0"/>
              <a:t>, No</a:t>
            </a:r>
            <a:r>
              <a:rPr lang="cs-CZ" baseline="-25000" dirty="0" smtClean="0"/>
              <a:t>x</a:t>
            </a:r>
            <a:r>
              <a:rPr lang="cs-CZ" dirty="0" smtClean="0"/>
              <a:t>, freony, výfukové plyny, </a:t>
            </a:r>
            <a:r>
              <a:rPr lang="cs-CZ" dirty="0" err="1" smtClean="0"/>
              <a:t>áááááá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r>
              <a:rPr lang="cs-CZ" u="sng" dirty="0" smtClean="0"/>
              <a:t>Jednotlivé součásti emis</a:t>
            </a:r>
            <a:r>
              <a:rPr lang="cs-CZ" dirty="0" smtClean="0"/>
              <a:t>í: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spolu navzájem reagují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setkávají se s přirozenými složkami vzduchu včetně vodní páry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působí na ně energie slunečního záření a elektrické výboje v atmosféře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vznikají nové látky, které se postupně chemicky mění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transport nových látek proudem vzduchu i na velké vzdálenosti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2696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20580" y="1124744"/>
            <a:ext cx="891591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sz="2400" b="1" dirty="0" smtClean="0"/>
              <a:t>Imise</a:t>
            </a:r>
          </a:p>
          <a:p>
            <a:endParaRPr lang="cs-CZ" sz="2400" b="1" dirty="0"/>
          </a:p>
          <a:p>
            <a:r>
              <a:rPr lang="cs-CZ" sz="2400" dirty="0" smtClean="0"/>
              <a:t>Jsou emise, které po určité době a po spadu na zemský povrch působí jako škodliviny na živé i neživé složky ekosystémů</a:t>
            </a:r>
            <a:endParaRPr lang="cs-CZ" sz="2400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508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20580" y="1124744"/>
            <a:ext cx="8915916" cy="40349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Smog</a:t>
            </a:r>
          </a:p>
          <a:p>
            <a:endParaRPr lang="cs-CZ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cs-CZ" dirty="0" smtClean="0"/>
              <a:t>chemické </a:t>
            </a:r>
            <a:r>
              <a:rPr lang="cs-CZ" dirty="0"/>
              <a:t>znečištění </a:t>
            </a:r>
            <a:r>
              <a:rPr lang="cs-CZ" dirty="0" smtClean="0"/>
              <a:t>atmosféry</a:t>
            </a:r>
          </a:p>
          <a:p>
            <a:pPr>
              <a:lnSpc>
                <a:spcPct val="90000"/>
              </a:lnSpc>
            </a:pPr>
            <a:endParaRPr lang="cs-CZ" dirty="0"/>
          </a:p>
          <a:p>
            <a:pPr>
              <a:lnSpc>
                <a:spcPct val="90000"/>
              </a:lnSpc>
            </a:pPr>
            <a:r>
              <a:rPr lang="cs-CZ" u="sng" dirty="0" smtClean="0"/>
              <a:t>Rozdělení:</a:t>
            </a:r>
          </a:p>
          <a:p>
            <a:pPr>
              <a:lnSpc>
                <a:spcPct val="90000"/>
              </a:lnSpc>
            </a:pPr>
            <a:endParaRPr lang="cs-CZ" u="sng" dirty="0"/>
          </a:p>
          <a:p>
            <a:pPr marL="342900" indent="-3429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u="sng" dirty="0" smtClean="0"/>
              <a:t>Redukční </a:t>
            </a:r>
            <a:r>
              <a:rPr lang="cs-CZ" u="sng" dirty="0"/>
              <a:t>smog</a:t>
            </a:r>
            <a:r>
              <a:rPr lang="cs-CZ" dirty="0"/>
              <a:t> – </a:t>
            </a:r>
            <a:r>
              <a:rPr lang="cs-CZ" dirty="0">
                <a:solidFill>
                  <a:srgbClr val="FF0000"/>
                </a:solidFill>
              </a:rPr>
              <a:t>Londýnský:</a:t>
            </a:r>
            <a:r>
              <a:rPr lang="cs-CZ" dirty="0"/>
              <a:t> směs průmyslového a městského kouře s mlhou, obsahuje SO</a:t>
            </a:r>
            <a:r>
              <a:rPr lang="cs-CZ" sz="1200" dirty="0"/>
              <a:t>2</a:t>
            </a:r>
            <a:r>
              <a:rPr lang="cs-CZ" dirty="0"/>
              <a:t> a další látky, zimní podmínky, způsobuje dýchací potíže, bronchitidy, </a:t>
            </a:r>
            <a:r>
              <a:rPr lang="cs-CZ" dirty="0" smtClean="0"/>
              <a:t>astma</a:t>
            </a:r>
          </a:p>
          <a:p>
            <a:pPr marL="342900" indent="-342900">
              <a:lnSpc>
                <a:spcPct val="90000"/>
              </a:lnSpc>
              <a:buFont typeface="Wingdings" pitchFamily="2" charset="2"/>
              <a:buAutoNum type="arabicPeriod"/>
            </a:pPr>
            <a:endParaRPr lang="cs-CZ" dirty="0" smtClean="0"/>
          </a:p>
          <a:p>
            <a:pPr marL="342900" indent="-3429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u="sng" dirty="0"/>
              <a:t>Oxidační smog</a:t>
            </a:r>
            <a:r>
              <a:rPr lang="cs-CZ" dirty="0"/>
              <a:t> – </a:t>
            </a:r>
            <a:r>
              <a:rPr lang="cs-CZ" dirty="0" err="1" smtClean="0">
                <a:solidFill>
                  <a:srgbClr val="FF0000"/>
                </a:solidFill>
              </a:rPr>
              <a:t>Losangelský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/>
              <a:t>(letní): vzniká za intenzivního slunečního svitu, kdy na zplodiny ze spalovacích </a:t>
            </a:r>
            <a:r>
              <a:rPr lang="cs-CZ" dirty="0" smtClean="0"/>
              <a:t>motorů </a:t>
            </a:r>
            <a:r>
              <a:rPr lang="cs-CZ" dirty="0" err="1"/>
              <a:t>NO</a:t>
            </a:r>
            <a:r>
              <a:rPr lang="cs-CZ" sz="1400" dirty="0" err="1"/>
              <a:t>x</a:t>
            </a:r>
            <a:r>
              <a:rPr lang="cs-CZ" dirty="0"/>
              <a:t>, CO, uhlovodíky působí UV záření, vytváří se ozón, který vstupuje do složitých tzv. </a:t>
            </a:r>
            <a:r>
              <a:rPr lang="cs-CZ" dirty="0" err="1"/>
              <a:t>fotooxidačních</a:t>
            </a:r>
            <a:r>
              <a:rPr lang="cs-CZ" dirty="0"/>
              <a:t> reakcí. Vzniklá směs dráždí sliznice </a:t>
            </a:r>
            <a:r>
              <a:rPr lang="cs-CZ" dirty="0" smtClean="0"/>
              <a:t>dýchacích cest apod.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4288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20580" y="1196752"/>
            <a:ext cx="8843908" cy="481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Kyselý déšť</a:t>
            </a:r>
          </a:p>
          <a:p>
            <a:endParaRPr lang="cs-CZ" b="1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Kyselý déšť: definován </a:t>
            </a:r>
            <a:r>
              <a:rPr lang="cs-CZ" dirty="0"/>
              <a:t>jako srážka s pH nižším než </a:t>
            </a:r>
            <a:r>
              <a:rPr lang="cs-CZ" dirty="0" smtClean="0"/>
              <a:t>5,6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u="sng" dirty="0" smtClean="0"/>
              <a:t>Normální </a:t>
            </a:r>
            <a:r>
              <a:rPr lang="cs-CZ" u="sng" dirty="0"/>
              <a:t>déšť</a:t>
            </a:r>
            <a:r>
              <a:rPr lang="cs-CZ" dirty="0"/>
              <a:t> má pH mírně pod </a:t>
            </a:r>
            <a:r>
              <a:rPr lang="cs-CZ" dirty="0" smtClean="0"/>
              <a:t>6, </a:t>
            </a:r>
            <a:r>
              <a:rPr lang="cs-CZ" dirty="0"/>
              <a:t>je mírně kyselý, toto přirozené okyselení způsobuje </a:t>
            </a:r>
            <a:r>
              <a:rPr lang="cs-CZ" dirty="0" smtClean="0"/>
              <a:t>CO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(oxid uhličitý), který tvoří s vodou slabou kyselinu </a:t>
            </a:r>
            <a:r>
              <a:rPr lang="cs-CZ" dirty="0" smtClean="0"/>
              <a:t>uhličitou</a:t>
            </a:r>
          </a:p>
          <a:p>
            <a:endParaRPr lang="cs-CZ" b="1" dirty="0" smtClean="0"/>
          </a:p>
          <a:p>
            <a:r>
              <a:rPr lang="cs-CZ" b="1" dirty="0" smtClean="0"/>
              <a:t>Vznik kyselého deště:</a:t>
            </a:r>
          </a:p>
          <a:p>
            <a:r>
              <a:rPr lang="cs-CZ" dirty="0" smtClean="0"/>
              <a:t>SO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– ze sopečné činnosti a spalování fosilních paliv</a:t>
            </a:r>
          </a:p>
          <a:p>
            <a:r>
              <a:rPr lang="cs-CZ" dirty="0" err="1" smtClean="0"/>
              <a:t>NO</a:t>
            </a:r>
            <a:r>
              <a:rPr lang="cs-CZ" baseline="-25000" dirty="0" err="1" smtClean="0"/>
              <a:t>x</a:t>
            </a:r>
            <a:r>
              <a:rPr lang="cs-CZ" dirty="0" smtClean="0"/>
              <a:t> </a:t>
            </a:r>
            <a:r>
              <a:rPr lang="cs-CZ" dirty="0"/>
              <a:t>– např. z automobilů</a:t>
            </a:r>
          </a:p>
          <a:p>
            <a:r>
              <a:rPr lang="cs-CZ" dirty="0" smtClean="0"/>
              <a:t>Tyto plyny se </a:t>
            </a:r>
            <a:r>
              <a:rPr lang="cs-CZ" dirty="0" err="1" smtClean="0"/>
              <a:t>rozptýlý</a:t>
            </a:r>
            <a:r>
              <a:rPr lang="cs-CZ" dirty="0" smtClean="0"/>
              <a:t> do </a:t>
            </a:r>
            <a:r>
              <a:rPr lang="cs-CZ" dirty="0"/>
              <a:t>atmosféry a začnou reagovat s vodou za tvorby sirných a dusíkatých kyselin, které padají na zem ve </a:t>
            </a:r>
            <a:r>
              <a:rPr lang="cs-CZ" dirty="0" smtClean="0"/>
              <a:t>formě </a:t>
            </a:r>
            <a:r>
              <a:rPr lang="cs-CZ" dirty="0"/>
              <a:t>deště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Vliv kyselých dešťů: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- způsobuje </a:t>
            </a:r>
            <a:r>
              <a:rPr lang="cs-CZ" dirty="0"/>
              <a:t>zvýšenou kyselost v půdě a ve vodních tocích – nepříznivý vliv na rybách a rostlinstvu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- urychluje </a:t>
            </a:r>
            <a:r>
              <a:rPr lang="cs-CZ" dirty="0"/>
              <a:t>zvětrávání uhličitanových materiálů (vápencové skály, omítky)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1975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10138" y="1782354"/>
            <a:ext cx="763284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opakování</a:t>
            </a:r>
          </a:p>
          <a:p>
            <a:endParaRPr lang="cs-CZ" sz="2000" dirty="0"/>
          </a:p>
          <a:p>
            <a:pPr marL="457200" indent="-457200">
              <a:buAutoNum type="arabicPeriod"/>
            </a:pPr>
            <a:r>
              <a:rPr lang="cs-CZ" sz="2000" dirty="0" smtClean="0"/>
              <a:t>Vyjmenuj hlavní zdroje znečištění ovzduší člověkem.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Které druhy přirozeného znečištění ovzduší znáš?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Popiš vznik kyselého deště.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Popiš důsledky dopadu kyselého deště na organismy.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Co je to smog?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 vzniká oxidační smog a jaké je jeho složení?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 vzniká redukční smog a jaké je jeho složení?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Definuj pojmy: emise, imise.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769724" y="4898776"/>
            <a:ext cx="530915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marL="342900" indent="-342900">
              <a:buFontTx/>
              <a:buChar char="-"/>
            </a:pP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916832"/>
            <a:ext cx="75608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doc. RNDr. BRANIŠ, CSc., Martin. </a:t>
            </a:r>
            <a:r>
              <a:rPr lang="cs-CZ" i="1" dirty="0"/>
              <a:t>Základy ekologie a ochrany životního prostředí</a:t>
            </a:r>
            <a:r>
              <a:rPr lang="cs-CZ" dirty="0"/>
              <a:t>. Praha: Informatorium, 2004, ISBN 80-7333-024-5. </a:t>
            </a:r>
          </a:p>
          <a:p>
            <a:endParaRPr lang="cs-CZ" dirty="0"/>
          </a:p>
          <a:p>
            <a:r>
              <a:rPr lang="cs-CZ" dirty="0"/>
              <a:t>ŠLEGR, Jiří; KISLINGER, František; LANÍKOVÁ, Jana. </a:t>
            </a:r>
            <a:r>
              <a:rPr lang="cs-CZ" i="1" dirty="0"/>
              <a:t>Ekologie a ochrana životního prostředí</a:t>
            </a:r>
            <a:r>
              <a:rPr lang="cs-CZ" dirty="0"/>
              <a:t>. Praha: Fortuna, 2005, ISBN 80-7168-828-2.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812</TotalTime>
  <Words>693</Words>
  <Application>Microsoft Office PowerPoint</Application>
  <PresentationFormat>Předvádění na obrazovce (4:3)</PresentationFormat>
  <Paragraphs>136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51</cp:revision>
  <dcterms:created xsi:type="dcterms:W3CDTF">2010-11-01T23:40:31Z</dcterms:created>
  <dcterms:modified xsi:type="dcterms:W3CDTF">2013-11-04T11:16:10Z</dcterms:modified>
</cp:coreProperties>
</file>