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62D53-561C-494B-9F7E-93E95E893022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8CE99-F5A7-4E5E-A196-0D8D05554F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les&amp;ex=1" TargetMode="External"/><Relationship Id="rId2" Type="http://schemas.openxmlformats.org/officeDocument/2006/relationships/hyperlink" Target="http://office.microsoft.com/cs-cz/images/results.aspx?qu=s%C5%AFl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es&amp;ex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rase&amp;ex=1" TargetMode="External"/><Relationship Id="rId2" Type="http://schemas.openxmlformats.org/officeDocument/2006/relationships/hyperlink" Target="http://office.microsoft.com/cs-cz/images/results.aspx?qu=%C3%BAst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maso&amp;ex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ila&amp;ex=1" TargetMode="External"/><Relationship Id="rId2" Type="http://schemas.openxmlformats.org/officeDocument/2006/relationships/hyperlink" Target="http://office.microsoft.com/cs-cz/images/results.aspx?qu=m%C3%ADs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lupa&amp;ex=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%C3%ADto&amp;ex=1" TargetMode="External"/><Relationship Id="rId2" Type="http://schemas.openxmlformats.org/officeDocument/2006/relationships/hyperlink" Target="http://office.microsoft.com/cs-cz/images/results.aspx?qu=laso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ele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 období): listopad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Materiál slouží k procvičení probraných písmen a následné syntéze ve slabiky, slova. Žáci spojují slovo s obrázkem.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Slova a obrázky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4" name="Obrázek 3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572008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85786" y="642918"/>
            <a:ext cx="771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VY_12_INOVACE_12_SLOVA A OBRÁZKY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Spoj obrázky se </a:t>
            </a:r>
            <a:r>
              <a:rPr lang="cs-CZ" b="1" dirty="0" smtClean="0">
                <a:solidFill>
                  <a:srgbClr val="92D050"/>
                </a:solidFill>
              </a:rPr>
              <a:t>slovy.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b="1" dirty="0" smtClean="0">
                <a:solidFill>
                  <a:srgbClr val="00B050"/>
                </a:solidFill>
              </a:rPr>
              <a:t>L – e – s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P – e – s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4000" b="1" dirty="0" smtClean="0">
                <a:solidFill>
                  <a:srgbClr val="00B0F0"/>
                </a:solidFill>
              </a:rPr>
              <a:t>S – ů – l </a:t>
            </a:r>
            <a:endParaRPr lang="cs-CZ" sz="4000" b="1" dirty="0">
              <a:solidFill>
                <a:srgbClr val="00B0F0"/>
              </a:solidFill>
            </a:endParaRPr>
          </a:p>
        </p:txBody>
      </p:sp>
      <p:pic>
        <p:nvPicPr>
          <p:cNvPr id="1026" name="Picture 2" descr="jehličnany,lesy,příroda,rostliny,strom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428868"/>
            <a:ext cx="2666997" cy="2666997"/>
          </a:xfrm>
          <a:prstGeom prst="rect">
            <a:avLst/>
          </a:prstGeom>
          <a:noFill/>
        </p:spPr>
      </p:pic>
      <p:pic>
        <p:nvPicPr>
          <p:cNvPr id="1028" name="Picture 4" descr="domácí zvířata,psi,psovité šelmy,savci,teriéři,zvíř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214818"/>
            <a:ext cx="2000264" cy="2000264"/>
          </a:xfrm>
          <a:prstGeom prst="rect">
            <a:avLst/>
          </a:prstGeom>
          <a:noFill/>
        </p:spPr>
      </p:pic>
      <p:pic>
        <p:nvPicPr>
          <p:cNvPr id="1030" name="Picture 6" descr="domácnost,kořenění,koření,potraviny,soli,solničky,stol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428736"/>
            <a:ext cx="2452683" cy="2452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555468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b="1" dirty="0" smtClean="0">
                <a:solidFill>
                  <a:schemeClr val="bg2">
                    <a:lumMod val="25000"/>
                  </a:schemeClr>
                </a:solidFill>
              </a:rPr>
              <a:t>M – a – s – o</a:t>
            </a:r>
          </a:p>
          <a:p>
            <a:pPr>
              <a:buNone/>
            </a:pPr>
            <a:endParaRPr lang="cs-CZ" sz="4000" b="1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P – u – s – a </a:t>
            </a:r>
          </a:p>
          <a:p>
            <a:pPr>
              <a:buNone/>
            </a:pPr>
            <a:endParaRPr lang="cs-CZ" sz="40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FF9999"/>
                </a:solidFill>
              </a:rPr>
              <a:t>S – e – l – e  </a:t>
            </a:r>
            <a:endParaRPr lang="cs-CZ" sz="4000" b="1" dirty="0">
              <a:solidFill>
                <a:srgbClr val="FF9999"/>
              </a:solidFill>
            </a:endParaRPr>
          </a:p>
        </p:txBody>
      </p:sp>
      <p:pic>
        <p:nvPicPr>
          <p:cNvPr id="15362" name="Picture 2" descr="jídlo,maso,stolování,šun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30" y="3762375"/>
            <a:ext cx="2881335" cy="2881335"/>
          </a:xfrm>
          <a:prstGeom prst="rect">
            <a:avLst/>
          </a:prstGeom>
          <a:noFill/>
        </p:spPr>
      </p:pic>
      <p:pic>
        <p:nvPicPr>
          <p:cNvPr id="15364" name="Picture 4" descr="osoby,rty,rysy obličeje,ús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85728"/>
            <a:ext cx="2524121" cy="2524121"/>
          </a:xfrm>
          <a:prstGeom prst="rect">
            <a:avLst/>
          </a:prstGeom>
          <a:noFill/>
        </p:spPr>
      </p:pic>
      <p:pic>
        <p:nvPicPr>
          <p:cNvPr id="15366" name="Picture 6" descr="prasata,příroda,savci,svině,zvíř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071678"/>
            <a:ext cx="2452683" cy="2452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P – i – l – a</a:t>
            </a:r>
          </a:p>
          <a:p>
            <a:pPr>
              <a:buNone/>
            </a:pP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00B0F0"/>
                </a:solidFill>
              </a:rPr>
              <a:t>L – u – p - a </a:t>
            </a:r>
          </a:p>
          <a:p>
            <a:pPr>
              <a:buNone/>
            </a:pPr>
            <a:endParaRPr lang="cs-CZ" sz="40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00B050"/>
                </a:solidFill>
              </a:rPr>
              <a:t>M – í – s – a </a:t>
            </a:r>
            <a:endParaRPr lang="cs-CZ" sz="4000" b="1" dirty="0">
              <a:solidFill>
                <a:srgbClr val="00B050"/>
              </a:solidFill>
            </a:endParaRPr>
          </a:p>
        </p:txBody>
      </p:sp>
      <p:pic>
        <p:nvPicPr>
          <p:cNvPr id="16386" name="Picture 2" descr="domácnost,nástroje,oblouková pila,pila na dřevo,pily,železářstv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1928802"/>
            <a:ext cx="2809873" cy="2809873"/>
          </a:xfrm>
          <a:prstGeom prst="rect">
            <a:avLst/>
          </a:prstGeom>
          <a:noFill/>
        </p:spPr>
      </p:pic>
      <p:pic>
        <p:nvPicPr>
          <p:cNvPr id="16388" name="Picture 4" descr="lu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071942"/>
            <a:ext cx="2071703" cy="2071703"/>
          </a:xfrm>
          <a:prstGeom prst="rect">
            <a:avLst/>
          </a:prstGeom>
          <a:noFill/>
        </p:spPr>
      </p:pic>
      <p:pic>
        <p:nvPicPr>
          <p:cNvPr id="16390" name="Picture 6" descr="domácnost,koše,mís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57166"/>
            <a:ext cx="2143140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b="1" dirty="0" smtClean="0">
                <a:solidFill>
                  <a:srgbClr val="0070C0"/>
                </a:solidFill>
              </a:rPr>
              <a:t>S – í – t – o </a:t>
            </a:r>
          </a:p>
          <a:p>
            <a:pPr>
              <a:buNone/>
            </a:pPr>
            <a:endParaRPr lang="cs-CZ" sz="4000" b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T – e – l – e </a:t>
            </a:r>
          </a:p>
          <a:p>
            <a:pPr>
              <a:buNone/>
            </a:pPr>
            <a:endParaRPr lang="cs-CZ" sz="40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L – a – s – o  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410" name="Picture 2" descr="domácnost,sí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785926"/>
            <a:ext cx="2524121" cy="2524121"/>
          </a:xfrm>
          <a:prstGeom prst="rect">
            <a:avLst/>
          </a:prstGeom>
          <a:noFill/>
        </p:spPr>
      </p:pic>
      <p:pic>
        <p:nvPicPr>
          <p:cNvPr id="17412" name="Picture 4" descr="chovná zvířata,dobytek,domácí zvířata,krávy,příroda,savci,telata,tele,tvorov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429000"/>
            <a:ext cx="2666997" cy="2666997"/>
          </a:xfrm>
          <a:prstGeom prst="rect">
            <a:avLst/>
          </a:prstGeom>
          <a:noFill/>
        </p:spPr>
      </p:pic>
      <p:pic>
        <p:nvPicPr>
          <p:cNvPr id="17414" name="Picture 6" descr="farmaření,farmáři,kovbojové,lasa,lidé,lidé při práci,muži,páni,povolání,průmyslová odvětví,Western,zemědělstv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71480"/>
            <a:ext cx="2143141" cy="2143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=s%C5%</a:t>
            </a:r>
            <a:r>
              <a:rPr lang="cs-CZ" dirty="0" err="1" smtClean="0">
                <a:hlinkClick r:id="rId2"/>
              </a:rPr>
              <a:t>AFl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:MC900112868|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=les&amp;ex=1#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:MC900390702|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=pes&amp;ex=1#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:MC900326466|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=%C3%</a:t>
            </a:r>
            <a:r>
              <a:rPr lang="cs-CZ" dirty="0" err="1" smtClean="0">
                <a:hlinkClick r:id="rId2"/>
              </a:rPr>
              <a:t>BAsta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:MC900290188|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=prase&amp;ex=1#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:MC900142219|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=maso&amp;ex=1#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:MC900228889|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=m%C3%</a:t>
            </a:r>
            <a:r>
              <a:rPr lang="cs-CZ" dirty="0" err="1" smtClean="0">
                <a:hlinkClick r:id="rId2"/>
              </a:rPr>
              <a:t>ADsa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:MC900022348|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=pila&amp;ex=1#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:MC900016913|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=lupa&amp;ex=1#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:MC900299555|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=laso&amp;ex=1#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:MC900240471|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=s%C3%</a:t>
            </a:r>
            <a:r>
              <a:rPr lang="cs-CZ" dirty="0" err="1" smtClean="0">
                <a:hlinkClick r:id="rId3"/>
              </a:rPr>
              <a:t>ADto</a:t>
            </a:r>
            <a:r>
              <a:rPr lang="cs-CZ" dirty="0" smtClean="0">
                <a:hlinkClick r:id="rId3"/>
              </a:rPr>
              <a:t>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:MC900038655|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=tele&amp;ex=1#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:MC900057228|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207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Slova a obrázky</vt:lpstr>
      <vt:lpstr>Spoj obrázky se slovy.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Viktor</dc:creator>
  <cp:lastModifiedBy>Martin Králík</cp:lastModifiedBy>
  <cp:revision>11</cp:revision>
  <dcterms:created xsi:type="dcterms:W3CDTF">2011-12-01T17:44:58Z</dcterms:created>
  <dcterms:modified xsi:type="dcterms:W3CDTF">2012-03-17T16:14:49Z</dcterms:modified>
</cp:coreProperties>
</file>