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56" r:id="rId2"/>
    <p:sldId id="284" r:id="rId3"/>
    <p:sldId id="289" r:id="rId4"/>
    <p:sldId id="288" r:id="rId5"/>
    <p:sldId id="287" r:id="rId6"/>
    <p:sldId id="286" r:id="rId7"/>
    <p:sldId id="290" r:id="rId8"/>
    <p:sldId id="291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00"/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282" y="4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8B6DFDE-8C08-44FB-B05C-CFD87F681D9B}" type="datetimeFigureOut">
              <a:rPr lang="cs-CZ"/>
              <a:pPr>
                <a:defRPr/>
              </a:pPr>
              <a:t>1.11.2013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BCF587E-6AE7-4677-BCC9-857E7AB76C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70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32771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2772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32773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4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5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32776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32777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8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2779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2780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32781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4DA8AF9-4C76-4F66-B072-ACAA6E45C059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32782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2783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F25EFC5-4A3D-4F31-BD61-BA6117B41A0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444DAF4-2153-4E2D-B003-3C028C2B2D10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C29AB2-241E-4C93-AB38-1F2CF2BFEF3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54CDC50-97BC-4759-99AD-C60E60BAF064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E2AEF4-975A-43B2-8EB7-271DDCC1893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CCF8E43-CEDD-4B82-B559-3E7753A2A0B5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5D518A-F164-4216-9248-BDD873A9F69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1BACFEA-E7F6-49DD-A95B-EB822B8089EF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B66D7D-7D7A-4800-961C-BFC47698913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A59A7C-2B39-40BA-ADEA-2FC389923D39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E001B2-8A8A-4FCE-B4AC-EF441277C56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08B952-6469-40A2-B9F9-9EF246FD1D03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25AADC-5596-42AB-AB5A-400AB463462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6973FF9-0B72-48ED-8213-ACC3B0D2A438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4A5C4C-E3CC-4EBA-8E2A-6855C4D4F5A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2E6E0CD-2014-4658-B24B-744FBB80C741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026303-472E-45DC-A04D-4F69F148660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E899267-4051-4E3D-B71C-88AFEB54FC91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AB1B41-1CFB-45EF-BF2A-48423A8203E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873C2C-ACBE-496B-9215-78EEEB394B6B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49ED3C-E3C4-4667-B073-67996D932B2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74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174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1748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1749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1750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175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175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1753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29C1ECE8-CDC1-4EA8-87D6-3C6BED12554D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31754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31755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117C4D92-41CC-4950-B603-9245C8C8807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1756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Výrobní činitelé v podniku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Práce, přírodní zdroje, kapitál, úrok, zisk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Výrobní činitelé v podniku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08B0046E-163F-4FD7-A147-22A52FDC49C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VY_32_INOVACE_41_825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9310F41-DDE4-42DC-9637-D4E027619C1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800"/>
              <a:t>VÝROBNÍ ČINITELÉ V PODNIKU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7F657DD-3407-4BB6-A5C2-E7CF02A93E4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93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K výrobě potřebujeme výrobní faktory:</a:t>
            </a:r>
          </a:p>
          <a:p>
            <a:endParaRPr lang="cs-CZ" sz="2000"/>
          </a:p>
          <a:p>
            <a:r>
              <a:rPr lang="cs-CZ" sz="2400"/>
              <a:t>práce</a:t>
            </a:r>
          </a:p>
          <a:p>
            <a:r>
              <a:rPr lang="cs-CZ" sz="2400"/>
              <a:t>přírodní zdroje</a:t>
            </a:r>
          </a:p>
          <a:p>
            <a:r>
              <a:rPr lang="cs-CZ" sz="2400"/>
              <a:t>kapitál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endParaRPr lang="cs-CZ"/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886AEAF-C567-42F4-9BE0-53D57F49B6B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800"/>
              <a:t>Všechny uvedené zdroje jsou vzácné - musíme            s nimi nakládat efektivně.</a:t>
            </a:r>
            <a:r>
              <a:rPr lang="cs-CZ" sz="2400"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8469AB9-3B94-460C-933E-27DE06FA0C4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41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Práce</a:t>
            </a:r>
          </a:p>
          <a:p>
            <a:endParaRPr lang="cs-CZ" sz="2000"/>
          </a:p>
          <a:p>
            <a:r>
              <a:rPr lang="cs-CZ" sz="2400"/>
              <a:t>práce je cílevědomá lidská činnost vytvářející statky  a služby</a:t>
            </a:r>
          </a:p>
          <a:p>
            <a:r>
              <a:rPr lang="cs-CZ" sz="2400"/>
              <a:t>práce je vzácný výrobní faktor, což ovlivňuje jeho cenu na trhu práce, tuto cenu nazýváme mzdou</a:t>
            </a:r>
          </a:p>
          <a:p>
            <a:endParaRPr lang="cs-CZ" sz="2000"/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E469CC5-746B-4704-9AA5-C71D31B3A7A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5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Přírodní zdroje</a:t>
            </a:r>
          </a:p>
          <a:p>
            <a:pPr>
              <a:lnSpc>
                <a:spcPct val="90000"/>
              </a:lnSpc>
            </a:pPr>
            <a:endParaRPr lang="cs-CZ" sz="2000"/>
          </a:p>
          <a:p>
            <a:pPr>
              <a:lnSpc>
                <a:spcPct val="90000"/>
              </a:lnSpc>
            </a:pPr>
            <a:r>
              <a:rPr lang="cs-CZ" sz="2400"/>
              <a:t>půda – nejtypičtější přírodní zdroj</a:t>
            </a:r>
          </a:p>
          <a:p>
            <a:pPr>
              <a:lnSpc>
                <a:spcPct val="90000"/>
              </a:lnSpc>
            </a:pPr>
            <a:r>
              <a:rPr lang="cs-CZ" sz="2400"/>
              <a:t>půdy je omezené množství - je to vzácný zdroj</a:t>
            </a:r>
          </a:p>
          <a:p>
            <a:pPr>
              <a:lnSpc>
                <a:spcPct val="90000"/>
              </a:lnSpc>
            </a:pPr>
            <a:r>
              <a:rPr lang="cs-CZ" sz="2400"/>
              <a:t>ten kdo půdu vlastní, má určité výsadní postavení vůči všem ostatním (monopol)</a:t>
            </a:r>
          </a:p>
          <a:p>
            <a:pPr>
              <a:lnSpc>
                <a:spcPct val="90000"/>
              </a:lnSpc>
            </a:pPr>
            <a:r>
              <a:rPr lang="cs-CZ" sz="2400"/>
              <a:t>vlastník půdy si na trhu může diktovat podmínky prodeje a nájmu, nejdůležitější z nich je cena</a:t>
            </a:r>
          </a:p>
          <a:p>
            <a:pPr>
              <a:lnSpc>
                <a:spcPct val="90000"/>
              </a:lnSpc>
            </a:pPr>
            <a:r>
              <a:rPr lang="cs-CZ" sz="2400"/>
              <a:t>při prodeji dosahuje majitel půdy tržní cenu, při pronájmu získává pozemkovou rentu (peněžní výnos z půdy)</a:t>
            </a:r>
          </a:p>
          <a:p>
            <a:pPr>
              <a:lnSpc>
                <a:spcPct val="90000"/>
              </a:lnSpc>
            </a:pPr>
            <a:endParaRPr lang="cs-CZ" sz="2000"/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1FC56BC-CDD8-48E2-9613-AD75333276C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9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/>
              <a:t>Kapitál</a:t>
            </a:r>
          </a:p>
          <a:p>
            <a:pPr>
              <a:lnSpc>
                <a:spcPct val="80000"/>
              </a:lnSpc>
            </a:pPr>
            <a:endParaRPr lang="cs-CZ"/>
          </a:p>
          <a:p>
            <a:pPr>
              <a:lnSpc>
                <a:spcPct val="80000"/>
              </a:lnSpc>
            </a:pPr>
            <a:r>
              <a:rPr lang="cs-CZ" sz="2400"/>
              <a:t>jsou to peníze, které přinášejí další peníze</a:t>
            </a:r>
          </a:p>
          <a:p>
            <a:pPr>
              <a:lnSpc>
                <a:spcPct val="80000"/>
              </a:lnSpc>
            </a:pPr>
            <a:r>
              <a:rPr lang="cs-CZ" sz="2400"/>
              <a:t>kapitálem rozumíme vše, co vkládáme do výroby proto, aby vznikly další hodnoty</a:t>
            </a:r>
          </a:p>
          <a:p>
            <a:pPr>
              <a:lnSpc>
                <a:spcPct val="80000"/>
              </a:lnSpc>
            </a:pPr>
            <a:r>
              <a:rPr lang="cs-CZ" sz="2400"/>
              <a:t>je snaha dosáhnout zisk (resp. úrok), a to bez ohledu na to, zda nakonec opravdu bude dosaženo zisku nebo ztráty</a:t>
            </a:r>
          </a:p>
          <a:p>
            <a:pPr>
              <a:lnSpc>
                <a:spcPct val="80000"/>
              </a:lnSpc>
            </a:pPr>
            <a:r>
              <a:rPr lang="cs-CZ" sz="2400"/>
              <a:t>kapitál předpokládá vlastnictví – ten, kdo vkládá kapitál do výroby má úmysl dosáhnout zisk pro sebe</a:t>
            </a:r>
          </a:p>
          <a:p>
            <a:pPr>
              <a:lnSpc>
                <a:spcPct val="80000"/>
              </a:lnSpc>
            </a:pPr>
            <a:r>
              <a:rPr lang="cs-CZ" sz="2400"/>
              <a:t>rozlišujeme finanční kapitál (peníze, pohledávky, cenné papíry) a reálný kapitál (stroje, budovy, materiál, polotovary)</a:t>
            </a:r>
          </a:p>
          <a:p>
            <a:pPr>
              <a:lnSpc>
                <a:spcPct val="80000"/>
              </a:lnSpc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000"/>
          </a:p>
          <a:p>
            <a:pPr>
              <a:lnSpc>
                <a:spcPct val="80000"/>
              </a:lnSpc>
            </a:pPr>
            <a:endParaRPr lang="cs-CZ" sz="2400"/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96F6B5E-4B28-4CAA-A580-4856A78122A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13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Cena kapitálu</a:t>
            </a:r>
          </a:p>
          <a:p>
            <a:endParaRPr lang="cs-CZ" sz="2000"/>
          </a:p>
          <a:p>
            <a:r>
              <a:rPr lang="cs-CZ" sz="2400"/>
              <a:t>úrok - cena kapitálu vloženého např. do banky či jiné finanční instituce, cena vyplývající z vlastnického vztahu jedince k tomuto kapitálu</a:t>
            </a:r>
          </a:p>
          <a:p>
            <a:r>
              <a:rPr lang="cs-CZ" sz="2400"/>
              <a:t>zisk - cena kapitálu, kterou očekává vlastník při aktivním podnikání s kapitálem</a:t>
            </a:r>
          </a:p>
          <a:p>
            <a:endParaRPr lang="cs-CZ"/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14608EFD-C454-40E7-952D-49E3702B051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475038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2536" name="TextovéPole 10"/>
          <p:cNvSpPr txBox="1">
            <a:spLocks noChangeArrowheads="1"/>
          </p:cNvSpPr>
          <p:nvPr/>
        </p:nvSpPr>
        <p:spPr bwMode="auto">
          <a:xfrm>
            <a:off x="755650" y="2349500"/>
            <a:ext cx="76327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Jaké máme výrobní činitele v podniku?</a:t>
            </a:r>
          </a:p>
          <a:p>
            <a:r>
              <a:rPr lang="cs-CZ" sz="2000">
                <a:latin typeface="Calibri" pitchFamily="34" charset="0"/>
              </a:rPr>
              <a:t>Popiš práci jako výrobního činitele v podniku.</a:t>
            </a:r>
          </a:p>
          <a:p>
            <a:r>
              <a:rPr lang="cs-CZ" sz="2000">
                <a:latin typeface="Calibri" pitchFamily="34" charset="0"/>
              </a:rPr>
              <a:t>Jaký je nejtypičtější přírodní zdroj?</a:t>
            </a:r>
          </a:p>
          <a:p>
            <a:r>
              <a:rPr lang="cs-CZ" sz="2000">
                <a:latin typeface="Calibri" pitchFamily="34" charset="0"/>
              </a:rPr>
              <a:t>Co je to reálný kapitál?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0F71649F-E8E6-4E49-920C-576DA882B1D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62" name="Rectangle 10"/>
          <p:cNvSpPr>
            <a:spLocks noGrp="1" noChangeArrowheads="1"/>
          </p:cNvSpPr>
          <p:nvPr>
            <p:ph type="body" idx="1"/>
          </p:nvPr>
        </p:nvSpPr>
        <p:spPr>
          <a:xfrm>
            <a:off x="900113" y="2492375"/>
            <a:ext cx="7772400" cy="4530725"/>
          </a:xfrm>
        </p:spPr>
        <p:txBody>
          <a:bodyPr/>
          <a:lstStyle/>
          <a:p>
            <a:r>
              <a:rPr lang="cs-CZ" sz="1800"/>
              <a:t>ŠVARCOVÁ, J. Ekonomie – stručný přehled, 2003/2004. Zlín, CEED, 2003. ISBN 80-902552-8-0</a:t>
            </a: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9"/>
          <p:cNvSpPr txBox="1">
            <a:spLocks noChangeArrowheads="1"/>
          </p:cNvSpPr>
          <p:nvPr/>
        </p:nvSpPr>
        <p:spPr bwMode="auto">
          <a:xfrm>
            <a:off x="3402013" y="1485900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1281</TotalTime>
  <Words>506</Words>
  <Application>Microsoft Office PowerPoint</Application>
  <PresentationFormat>Předvádění na obrazovce (4:3)</PresentationFormat>
  <Paragraphs>95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Arial</vt:lpstr>
      <vt:lpstr>Times New Roman</vt:lpstr>
      <vt:lpstr>Wingdings</vt:lpstr>
      <vt:lpstr>Calibri</vt:lpstr>
      <vt:lpstr>Verdana</vt:lpstr>
      <vt:lpstr>Book Antiqua</vt:lpstr>
      <vt:lpstr>Vrstvy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Snímek 3</vt:lpstr>
      <vt:lpstr>STŘEDNÍ ŠKOLA STAVEBNÍ A TECHNICKÁ Ústí nad Labem, Čelakovského 5, příspěvková organizace Páteřní škola Ústeckého kraje</vt:lpstr>
      <vt:lpstr>Snímek 5</vt:lpstr>
      <vt:lpstr>Snímek 6</vt:lpstr>
      <vt:lpstr>Snímek 7</vt:lpstr>
      <vt:lpstr>Snímek 8</vt:lpstr>
      <vt:lpstr>STŘEDNÍ ŠKOLA STAVEBNÍ A TECHNICKÁ Ústí nad Labem, Čelakovského 5, příspěvková organizace Páteřní škola Ústeckého kraje</vt:lpstr>
      <vt:lpstr>Snímek 10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Katka</cp:lastModifiedBy>
  <cp:revision>87</cp:revision>
  <dcterms:created xsi:type="dcterms:W3CDTF">2010-11-01T23:40:31Z</dcterms:created>
  <dcterms:modified xsi:type="dcterms:W3CDTF">2013-11-01T16:30:39Z</dcterms:modified>
</cp:coreProperties>
</file>