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CD908-4D16-44B8-8A8C-6EFDC461152F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CB76F-BF82-4B38-BD97-3469E39B679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abule&amp;ex=1" TargetMode="External"/><Relationship Id="rId2" Type="http://schemas.openxmlformats.org/officeDocument/2006/relationships/hyperlink" Target="http://office.microsoft.com/cs-cz/images/results.aspx?qu=tu%C5%BEka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troj%C3%BAheln%C3%ADk&amp;ex=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al%C3%AD%C5%99&amp;ex=1" TargetMode="External"/><Relationship Id="rId2" Type="http://schemas.openxmlformats.org/officeDocument/2006/relationships/hyperlink" Target="http://office.microsoft.com/cs-cz/images/results.aspx?qu=trojka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ter%C4%8D&amp;ex=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rubka&amp;ex=1" TargetMode="External"/><Relationship Id="rId2" Type="http://schemas.openxmlformats.org/officeDocument/2006/relationships/hyperlink" Target="http://office.microsoft.com/cs-cz/images/results.aspx?qu=teplom%C4%9Br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tulip%C3%A1n&amp;ex=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raktor&amp;ex=1" TargetMode="External"/><Relationship Id="rId2" Type="http://schemas.openxmlformats.org/officeDocument/2006/relationships/hyperlink" Target="http://office.microsoft.com/cs-cz/images/results.aspx?qu=tygr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tank&amp;ex=1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tri%C4%8Dko&amp;ex=1" TargetMode="External"/><Relationship Id="rId2" Type="http://schemas.openxmlformats.org/officeDocument/2006/relationships/hyperlink" Target="http://office.microsoft.com/cs-cz/images/results.aspx?qu=tramvaj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ta%C5%A1ka&amp;ex=1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televize&amp;ex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Autor: Olga Kociánová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Datum (období): listopad 2011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Ročník: 1. ročník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Oblast: Jazyk a jazyková komunikace. 1. stupeň. Český jazyk a literatura. Jazyková výchova. 1. období.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Aktivita slouží k rozvíjení slovní zásoby, objevování nového písmene a jeho vyznačování, dělení slova na slabiky a grafické znázornění jejich délky. Žáci určují, na které pozici hlásku slyší.</a:t>
            </a:r>
            <a:endParaRPr lang="cs-CZ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/>
              <a:t>Hláska a písmeno </a:t>
            </a:r>
            <a:r>
              <a:rPr lang="cs-CZ" b="1" dirty="0" err="1" smtClean="0">
                <a:solidFill>
                  <a:srgbClr val="FF0000"/>
                </a:solidFill>
              </a:rPr>
              <a:t>T</a:t>
            </a:r>
            <a:r>
              <a:rPr lang="cs-CZ" b="1" dirty="0" err="1" smtClean="0">
                <a:solidFill>
                  <a:srgbClr val="0070C0"/>
                </a:solidFill>
              </a:rPr>
              <a:t>t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4" name="Obrázek 3" descr="Logo do prezent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4286256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57224" y="642918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VY_12_INOVACE_14_HLÁSKA A PÍSMENO 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T</a:t>
            </a:r>
            <a:r>
              <a:rPr lang="cs-CZ" dirty="0" smtClean="0"/>
              <a:t> </a:t>
            </a:r>
            <a:r>
              <a:rPr lang="cs-CZ" sz="10700" dirty="0" err="1" smtClean="0">
                <a:solidFill>
                  <a:srgbClr val="00B0F0"/>
                </a:solidFill>
              </a:rPr>
              <a:t>t</a:t>
            </a:r>
            <a:endParaRPr lang="cs-CZ" sz="107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6" name="Picture 2" descr="tužk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143248"/>
            <a:ext cx="2000263" cy="2000263"/>
          </a:xfrm>
          <a:prstGeom prst="rect">
            <a:avLst/>
          </a:prstGeom>
          <a:noFill/>
        </p:spPr>
      </p:pic>
      <p:pic>
        <p:nvPicPr>
          <p:cNvPr id="1028" name="Picture 4" descr="billiardové koule,billiardy,hry,koule na kulečník,kulečníkové koule,kulečníky,míče,oříznuté fotky,oříznuté obrázky,PNG,průhledná pozadí,sport,sportovní vybavení,sportovní zboží,troj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785926"/>
            <a:ext cx="2071702" cy="2071702"/>
          </a:xfrm>
          <a:prstGeom prst="rect">
            <a:avLst/>
          </a:prstGeom>
          <a:noFill/>
        </p:spPr>
      </p:pic>
      <p:pic>
        <p:nvPicPr>
          <p:cNvPr id="1030" name="Picture 6" descr="geometrie,kanceláře,kancelářské potřeby,měřicí nástroje,rýsovací nástroje,rýsovací potřeby,rýsování,školní potřeby,školy,trojúhelní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714752"/>
            <a:ext cx="2357454" cy="2357454"/>
          </a:xfrm>
          <a:prstGeom prst="rect">
            <a:avLst/>
          </a:prstGeom>
          <a:noFill/>
        </p:spPr>
      </p:pic>
      <p:pic>
        <p:nvPicPr>
          <p:cNvPr id="1032" name="Picture 8" descr="školní tabule,stojany,vybavení školy,vzdělání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1643050"/>
            <a:ext cx="2238369" cy="223836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928662" y="5286388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tužka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500166" y="221455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tabule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715016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trojúhelník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15140" y="3786190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tři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6146" name="Picture 2" descr="domácnost,nádobí,talíř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7" y="857233"/>
            <a:ext cx="2786082" cy="2786082"/>
          </a:xfrm>
          <a:prstGeom prst="rect">
            <a:avLst/>
          </a:prstGeom>
          <a:noFill/>
        </p:spPr>
      </p:pic>
      <p:pic>
        <p:nvPicPr>
          <p:cNvPr id="6148" name="Picture 4" descr="domácnost,lékařské nástroje,lékařské vybavení,teploměry,zdravotnictv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857496"/>
            <a:ext cx="2357454" cy="2357454"/>
          </a:xfrm>
          <a:prstGeom prst="rect">
            <a:avLst/>
          </a:prstGeom>
          <a:noFill/>
        </p:spPr>
      </p:pic>
      <p:pic>
        <p:nvPicPr>
          <p:cNvPr id="6150" name="Picture 6" descr="hry,trefa do černého,zásah,ořezané snímky,ořezané obrázky,šipky,terče,volný čas,společenské hry,PNG,průhledné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3113" y="1071547"/>
            <a:ext cx="2714644" cy="271464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928662" y="328612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talíř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00826" y="3929066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terč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071802" y="5500702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teploměr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6386" name="Picture 2" descr="hudba,hudební nástroje,trubky,trumpety,žesťové nástroj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857233"/>
            <a:ext cx="2928958" cy="2928958"/>
          </a:xfrm>
          <a:prstGeom prst="rect">
            <a:avLst/>
          </a:prstGeom>
          <a:noFill/>
        </p:spPr>
      </p:pic>
      <p:pic>
        <p:nvPicPr>
          <p:cNvPr id="16388" name="Picture 4" descr="savci,tygři,živočichové,život v přírod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000372"/>
            <a:ext cx="2809873" cy="2809873"/>
          </a:xfrm>
          <a:prstGeom prst="rect">
            <a:avLst/>
          </a:prstGeom>
          <a:noFill/>
        </p:spPr>
      </p:pic>
      <p:pic>
        <p:nvPicPr>
          <p:cNvPr id="16390" name="Picture 6" descr="květiny,květy,poupata,poupátka,příroda,rostliny,rozkvět,tulipán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071546"/>
            <a:ext cx="2214578" cy="221457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57224" y="3286124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trumpeta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29454" y="3429000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tulipán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14744" y="557214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tygr</a:t>
            </a:r>
            <a:endParaRPr lang="cs-CZ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7410" name="Picture 2" descr="doprava,farmy,průmysl,sila,stodoly,těžké zařízení,traktory,vozidla,zemědělstv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785795"/>
            <a:ext cx="3000396" cy="3000396"/>
          </a:xfrm>
          <a:prstGeom prst="rect">
            <a:avLst/>
          </a:prstGeom>
          <a:noFill/>
        </p:spPr>
      </p:pic>
      <p:pic>
        <p:nvPicPr>
          <p:cNvPr id="17414" name="Picture 6" descr="armáda,ozbrojené síly,přeprava,střelné zbraně,tanky,zbran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214686"/>
            <a:ext cx="2381245" cy="2381245"/>
          </a:xfrm>
          <a:prstGeom prst="rect">
            <a:avLst/>
          </a:prstGeom>
          <a:noFill/>
        </p:spPr>
      </p:pic>
      <p:pic>
        <p:nvPicPr>
          <p:cNvPr id="17416" name="Picture 8" descr="doprava,lanovky,tramvaje,veřejná dopra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071546"/>
            <a:ext cx="2666997" cy="266699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57224" y="3929066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traktor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43702" y="3500438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tramvaj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14744" y="557214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</a:rPr>
              <a:t>tank</a:t>
            </a:r>
            <a:endParaRPr lang="cs-CZ" sz="2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" name="Picture 4" descr="digitální,elektronika,HDTV,komunikace,obrazovky,obrazovky počítače,ploché obrazovky,technologie,televizory,T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857232"/>
            <a:ext cx="2738435" cy="2738435"/>
          </a:xfrm>
          <a:prstGeom prst="rect">
            <a:avLst/>
          </a:prstGeom>
          <a:noFill/>
        </p:spPr>
      </p:pic>
      <p:pic>
        <p:nvPicPr>
          <p:cNvPr id="18434" name="Picture 2" descr="domácnost,nákupní tašky,nakupování,taš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9" y="714357"/>
            <a:ext cx="2500330" cy="2500330"/>
          </a:xfrm>
          <a:prstGeom prst="rect">
            <a:avLst/>
          </a:prstGeom>
          <a:noFill/>
        </p:spPr>
      </p:pic>
      <p:pic>
        <p:nvPicPr>
          <p:cNvPr id="18436" name="Picture 4" descr="domácnost,móda,oděv,šaty,trič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143248"/>
            <a:ext cx="2309807" cy="2309807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85786" y="3571876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>
                    <a:lumMod val="75000"/>
                  </a:schemeClr>
                </a:solidFill>
              </a:rPr>
              <a:t>taška</a:t>
            </a:r>
            <a:endParaRPr lang="cs-CZ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00430" y="5572140"/>
            <a:ext cx="2286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triko</a:t>
            </a:r>
            <a:endParaRPr lang="cs-CZ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29388" y="3643314"/>
            <a:ext cx="21431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televize</a:t>
            </a:r>
            <a:endParaRPr lang="cs-CZ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=tu%C5%</a:t>
            </a:r>
            <a:r>
              <a:rPr lang="cs-CZ" dirty="0" err="1" smtClean="0">
                <a:hlinkClick r:id="rId2"/>
              </a:rPr>
              <a:t>BEka</a:t>
            </a:r>
            <a:r>
              <a:rPr lang="cs-CZ" dirty="0" smtClean="0">
                <a:hlinkClick r:id="rId2"/>
              </a:rPr>
              <a:t>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:MC900295069|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=tabule&amp;ex=1#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:MC900359587|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=troj%C3%</a:t>
            </a:r>
            <a:r>
              <a:rPr lang="cs-CZ" dirty="0" err="1" smtClean="0">
                <a:hlinkClick r:id="rId4"/>
              </a:rPr>
              <a:t>BAheln</a:t>
            </a:r>
            <a:r>
              <a:rPr lang="cs-CZ" dirty="0" smtClean="0">
                <a:hlinkClick r:id="rId4"/>
              </a:rPr>
              <a:t>%C3%</a:t>
            </a:r>
            <a:r>
              <a:rPr lang="cs-CZ" dirty="0" err="1" smtClean="0">
                <a:hlinkClick r:id="rId4"/>
              </a:rPr>
              <a:t>ADk</a:t>
            </a:r>
            <a:r>
              <a:rPr lang="cs-CZ" dirty="0" smtClean="0">
                <a:hlinkClick r:id="rId4"/>
              </a:rPr>
              <a:t>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:MC900199365|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=trojka&amp;ex=1#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:MC900437052|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tal</a:t>
            </a:r>
            <a:r>
              <a:rPr lang="cs-CZ" dirty="0" smtClean="0">
                <a:hlinkClick r:id="rId3"/>
              </a:rPr>
              <a:t>%C3%AD%C5%99&amp;ex=1#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:MC900084816|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ter</a:t>
            </a:r>
            <a:r>
              <a:rPr lang="cs-CZ" dirty="0" smtClean="0">
                <a:hlinkClick r:id="rId4"/>
              </a:rPr>
              <a:t>%C4%8D&amp;ex=1#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:MC900441701|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teplom</a:t>
            </a:r>
            <a:r>
              <a:rPr lang="cs-CZ" dirty="0" smtClean="0">
                <a:hlinkClick r:id="rId2"/>
              </a:rPr>
              <a:t>%C4%9Br&amp;ex=1#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:MC900351328|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=trubka&amp;ex=1#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:MC900305299|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tulip</a:t>
            </a:r>
            <a:r>
              <a:rPr lang="cs-CZ" dirty="0" smtClean="0">
                <a:hlinkClick r:id="rId4"/>
              </a:rPr>
              <a:t>%C3%A1n&amp;ex=1#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:MC900122825|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=tygr&amp;ex=1#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:MC900356165|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=traktor&amp;ex=1#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:MC900326670|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=tank&amp;ex=1#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:MC900234317|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=tramvaj&amp;ex=1#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:MC900320978|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=tri%C4%8Dko&amp;ex=1#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:MC900057021|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=ta%C5%A1ka&amp;ex=1#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:MC900371128|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=televize&amp;ex=1#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:MC900439833|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175</Words>
  <Application>Microsoft Office PowerPoint</Application>
  <PresentationFormat>Předvádění na obrazovce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Hláska a písmeno Tt</vt:lpstr>
      <vt:lpstr>T t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Viktor</dc:creator>
  <cp:lastModifiedBy>Viktor</cp:lastModifiedBy>
  <cp:revision>8</cp:revision>
  <dcterms:created xsi:type="dcterms:W3CDTF">2011-12-01T15:48:22Z</dcterms:created>
  <dcterms:modified xsi:type="dcterms:W3CDTF">2012-01-03T21:28:34Z</dcterms:modified>
</cp:coreProperties>
</file>