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6" r:id="rId4"/>
    <p:sldId id="258" r:id="rId5"/>
    <p:sldId id="257" r:id="rId6"/>
    <p:sldId id="261" r:id="rId7"/>
    <p:sldId id="260" r:id="rId8"/>
    <p:sldId id="259" r:id="rId9"/>
    <p:sldId id="262" r:id="rId10"/>
    <p:sldId id="263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21E90AAF-7A60-4BFF-B65E-2DD005414CCC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8DDEB5F6-CA93-47DB-B0A2-9E9FFDE009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21E90AAF-7A60-4BFF-B65E-2DD005414CCC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EB5F6-CA93-47DB-B0A2-9E9FFDE009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21E90AAF-7A60-4BFF-B65E-2DD005414CCC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8DDEB5F6-CA93-47DB-B0A2-9E9FFDE009B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21E90AAF-7A60-4BFF-B65E-2DD005414CCC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DDEB5F6-CA93-47DB-B0A2-9E9FFDE009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21E90AAF-7A60-4BFF-B65E-2DD005414CCC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8DDEB5F6-CA93-47DB-B0A2-9E9FFDE009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90AAF-7A60-4BFF-B65E-2DD005414CCC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EB5F6-CA93-47DB-B0A2-9E9FFDE009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21E90AAF-7A60-4BFF-B65E-2DD005414CCC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DDEB5F6-CA93-47DB-B0A2-9E9FFDE009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21E90AAF-7A60-4BFF-B65E-2DD005414CCC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8DDEB5F6-CA93-47DB-B0A2-9E9FFDE009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21E90AAF-7A60-4BFF-B65E-2DD005414CCC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8DDEB5F6-CA93-47DB-B0A2-9E9FFDE009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90AAF-7A60-4BFF-B65E-2DD005414CCC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EB5F6-CA93-47DB-B0A2-9E9FFDE009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90AAF-7A60-4BFF-B65E-2DD005414CCC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EB5F6-CA93-47DB-B0A2-9E9FFDE009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21E90AAF-7A60-4BFF-B65E-2DD005414CCC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8DDEB5F6-CA93-47DB-B0A2-9E9FFDE009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2079329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VY_32_INOVACE_13_B_03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latin typeface="Times New Roman" pitchFamily="18" charset="0"/>
                          <a:cs typeface="Times New Roman" pitchFamily="18" charset="0"/>
                        </a:rPr>
                        <a:t>Základy a technologie silniční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Rychlostní komunikace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Prosinec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8139494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>
            <a:normAutofit lnSpcReduction="10000"/>
          </a:bodyPr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1. ročník studijního oboru Provoz a ekonomika dopravy, předmětu Dopravní zeměpis,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 a žáci potřebují k hodině Autoatlas České republiky.</a:t>
            </a:r>
            <a:endParaRPr lang="cs-CZ" sz="2800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4479767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412776"/>
            <a:ext cx="8062912" cy="1470025"/>
          </a:xfrm>
        </p:spPr>
        <p:txBody>
          <a:bodyPr>
            <a:noAutofit/>
          </a:bodyPr>
          <a:lstStyle/>
          <a:p>
            <a:pPr algn="ctr"/>
            <a:r>
              <a:rPr lang="cs-CZ" sz="6600" b="1" dirty="0" smtClean="0">
                <a:effectLst/>
              </a:rPr>
              <a:t>RYCHLOSTNÍ KOMUNIKACE</a:t>
            </a:r>
            <a:endParaRPr lang="cs-CZ" sz="6600" dirty="0"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284984"/>
            <a:ext cx="8062912" cy="2592288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b="1" dirty="0" smtClean="0"/>
              <a:t>V SOUČASNOSTI (K 1. LEDNU 2012) JE V ČESKU </a:t>
            </a:r>
            <a:r>
              <a:rPr lang="cs-CZ" b="1" dirty="0" smtClean="0">
                <a:solidFill>
                  <a:schemeClr val="accent1"/>
                </a:solidFill>
              </a:rPr>
              <a:t>V PROVOZU 422,3 KM RYCHLOSTNÍCH SILNIC</a:t>
            </a:r>
            <a:r>
              <a:rPr lang="cs-CZ" b="1" dirty="0" smtClean="0"/>
              <a:t>.</a:t>
            </a:r>
            <a:br>
              <a:rPr lang="cs-CZ" b="1" dirty="0" smtClean="0"/>
            </a:br>
            <a:endParaRPr lang="cs-CZ" b="1" dirty="0" smtClean="0"/>
          </a:p>
          <a:p>
            <a:pPr algn="ctr"/>
            <a:r>
              <a:rPr lang="cs-CZ" b="1" dirty="0" smtClean="0"/>
              <a:t>DALŠÍCH VÍCE </a:t>
            </a:r>
            <a:r>
              <a:rPr lang="cs-CZ" b="1" dirty="0" smtClean="0">
                <a:solidFill>
                  <a:schemeClr val="accent1"/>
                </a:solidFill>
              </a:rPr>
              <a:t>NEŽ 833 KM </a:t>
            </a:r>
            <a:r>
              <a:rPr lang="cs-CZ" b="1" dirty="0" smtClean="0"/>
              <a:t>JE V RŮZNÝCH FÁZÍCH PŘÍPRAV.</a:t>
            </a:r>
          </a:p>
          <a:p>
            <a:pPr algn="ctr"/>
            <a:endParaRPr lang="cs-CZ" b="1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623936" y="0"/>
            <a:ext cx="9767936" cy="1399032"/>
          </a:xfrm>
        </p:spPr>
        <p:txBody>
          <a:bodyPr>
            <a:noAutofit/>
          </a:bodyPr>
          <a:lstStyle/>
          <a:p>
            <a:pPr algn="ctr"/>
            <a:r>
              <a:rPr lang="cs-CZ" sz="2400" b="1" dirty="0" smtClean="0">
                <a:effectLst/>
              </a:rPr>
              <a:t>SÍŤ RYCHLOSTNÍCH KOMUNIKACÍ TVOŘÍ  (BUDE TVOŘIT) </a:t>
            </a:r>
            <a:br>
              <a:rPr lang="cs-CZ" sz="2400" b="1" dirty="0" smtClean="0">
                <a:effectLst/>
              </a:rPr>
            </a:br>
            <a:r>
              <a:rPr lang="cs-CZ" sz="2400" b="1" dirty="0" smtClean="0">
                <a:effectLst/>
              </a:rPr>
              <a:t>NÁSLEDUJÍCÍ KOMUNIKACE:</a:t>
            </a:r>
            <a:endParaRPr lang="cs-CZ" sz="2400" b="1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136904" cy="5472608"/>
          </a:xfrm>
          <a:ln w="28575">
            <a:solidFill>
              <a:schemeClr val="accent1"/>
            </a:solidFill>
          </a:ln>
        </p:spPr>
        <p:txBody>
          <a:bodyPr>
            <a:noAutofit/>
          </a:bodyPr>
          <a:lstStyle/>
          <a:p>
            <a:pPr>
              <a:buNone/>
            </a:pPr>
            <a:r>
              <a:rPr lang="cs-CZ" sz="2000" b="1" dirty="0" smtClean="0"/>
              <a:t>                            MO:	   Městský okruh v Praze</a:t>
            </a:r>
          </a:p>
          <a:p>
            <a:pPr>
              <a:buNone/>
            </a:pPr>
            <a:r>
              <a:rPr lang="cs-CZ" sz="2000" b="1" dirty="0" smtClean="0"/>
              <a:t>                            R1:	   Pražský okruh</a:t>
            </a:r>
          </a:p>
          <a:p>
            <a:pPr>
              <a:buNone/>
            </a:pPr>
            <a:r>
              <a:rPr lang="cs-CZ" sz="2000" b="1" dirty="0" smtClean="0"/>
              <a:t>                            R4:	   Praha – Nová Hospoda (u Písku)</a:t>
            </a:r>
          </a:p>
          <a:p>
            <a:pPr>
              <a:buNone/>
            </a:pPr>
            <a:r>
              <a:rPr lang="cs-CZ" sz="2000" b="1" dirty="0" smtClean="0"/>
              <a:t>                            R6:	   Praha – Cheb - Německo</a:t>
            </a:r>
          </a:p>
          <a:p>
            <a:pPr>
              <a:buNone/>
            </a:pPr>
            <a:r>
              <a:rPr lang="cs-CZ" sz="2000" b="1" dirty="0" smtClean="0"/>
              <a:t>                            R7:	   Praha – Chomutov</a:t>
            </a:r>
          </a:p>
          <a:p>
            <a:pPr>
              <a:buNone/>
            </a:pPr>
            <a:r>
              <a:rPr lang="cs-CZ" sz="2000" b="1" dirty="0" smtClean="0"/>
              <a:t>                            R10:	   Praha – Turnov</a:t>
            </a:r>
          </a:p>
          <a:p>
            <a:pPr>
              <a:buNone/>
            </a:pPr>
            <a:r>
              <a:rPr lang="cs-CZ" sz="2000" b="1" dirty="0" smtClean="0"/>
              <a:t>                            R35:	   Liberec – Lipník nad Bečvou </a:t>
            </a:r>
          </a:p>
          <a:p>
            <a:pPr>
              <a:buNone/>
            </a:pPr>
            <a:r>
              <a:rPr lang="cs-CZ" sz="2000" b="1" dirty="0" smtClean="0"/>
              <a:t>                            R43:	   Brno – Moravská Třebová</a:t>
            </a:r>
          </a:p>
          <a:p>
            <a:pPr>
              <a:buNone/>
            </a:pPr>
            <a:r>
              <a:rPr lang="cs-CZ" sz="2000" b="1" dirty="0" smtClean="0"/>
              <a:t>                            R46:	   Vyškov – Olomouc</a:t>
            </a:r>
          </a:p>
          <a:p>
            <a:pPr>
              <a:buNone/>
            </a:pPr>
            <a:r>
              <a:rPr lang="cs-CZ" sz="2000" b="1" dirty="0" smtClean="0"/>
              <a:t>                            R48:	   Bělotín – Český Těšín – Polsko</a:t>
            </a:r>
          </a:p>
          <a:p>
            <a:pPr>
              <a:buNone/>
            </a:pPr>
            <a:r>
              <a:rPr lang="cs-CZ" sz="2000" b="1" dirty="0" smtClean="0"/>
              <a:t>                            R49:	   Hulín – Zlín – Slovensko</a:t>
            </a:r>
          </a:p>
          <a:p>
            <a:pPr>
              <a:buNone/>
            </a:pPr>
            <a:r>
              <a:rPr lang="cs-CZ" sz="2000" b="1" dirty="0" smtClean="0"/>
              <a:t>                            R52:	   Brno – Mikulov – Rakousko</a:t>
            </a:r>
          </a:p>
          <a:p>
            <a:pPr>
              <a:buNone/>
            </a:pPr>
            <a:r>
              <a:rPr lang="cs-CZ" sz="2000" b="1" dirty="0" smtClean="0"/>
              <a:t>                            R55:	   Olomouc – Břeclav – Rakousko</a:t>
            </a:r>
          </a:p>
          <a:p>
            <a:pPr>
              <a:buNone/>
            </a:pPr>
            <a:r>
              <a:rPr lang="cs-CZ" sz="2000" b="1" dirty="0" smtClean="0"/>
              <a:t>                            R56:	   Ostrava – Frýdek Místek</a:t>
            </a:r>
          </a:p>
          <a:p>
            <a:pPr>
              <a:buNone/>
            </a:pPr>
            <a:r>
              <a:rPr lang="cs-CZ" sz="2000" b="1" dirty="0" smtClean="0"/>
              <a:t>                            R63:	   Teplice – Řehlovice</a:t>
            </a:r>
          </a:p>
          <a:p>
            <a:pPr>
              <a:buNone/>
            </a:pPr>
            <a:endParaRPr lang="cs-CZ" sz="1800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60444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1"/>
                </a:solidFill>
              </a:rPr>
              <a:t>DÁLE MEZI RYCHLOSTNÍ KOMUNIKACE SE ZAŘAZUJÍ NÁVAZNÉ KOMUNIKCE NA DÁLNICE D3 A D11:</a:t>
            </a:r>
          </a:p>
          <a:p>
            <a:pPr algn="ctr"/>
            <a:endParaRPr lang="cs-CZ" sz="2400" b="1" dirty="0" smtClean="0">
              <a:solidFill>
                <a:schemeClr val="accent1"/>
              </a:solidFill>
            </a:endParaRPr>
          </a:p>
          <a:p>
            <a:pPr algn="ctr"/>
            <a:endParaRPr lang="cs-CZ" sz="2400" b="1" dirty="0" smtClean="0">
              <a:solidFill>
                <a:schemeClr val="accent1"/>
              </a:solidFill>
            </a:endParaRPr>
          </a:p>
          <a:p>
            <a:pPr algn="ctr"/>
            <a:r>
              <a:rPr lang="cs-CZ" dirty="0"/>
              <a:t>	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41257" y="2060848"/>
            <a:ext cx="8090805" cy="1477328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	</a:t>
            </a:r>
            <a:r>
              <a:rPr lang="cs-CZ" sz="2400" b="1" dirty="0" smtClean="0"/>
              <a:t>R3:</a:t>
            </a:r>
            <a:r>
              <a:rPr lang="cs-CZ" sz="2400" b="1" dirty="0"/>
              <a:t>	Třebonín – Dolní Dvořiště – </a:t>
            </a:r>
            <a:r>
              <a:rPr lang="cs-CZ" sz="2400" b="1" dirty="0" smtClean="0"/>
              <a:t>Rakousko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R11</a:t>
            </a:r>
            <a:r>
              <a:rPr lang="cs-CZ" sz="2400" b="1" dirty="0"/>
              <a:t>:	</a:t>
            </a:r>
            <a:r>
              <a:rPr lang="cs-CZ" sz="2400" b="1" dirty="0" smtClean="0"/>
              <a:t>    Jaroměř </a:t>
            </a:r>
            <a:r>
              <a:rPr lang="cs-CZ" sz="2400" b="1" dirty="0"/>
              <a:t>– Královec - Polsko</a:t>
            </a:r>
          </a:p>
          <a:p>
            <a:pPr algn="ctr"/>
            <a:r>
              <a:rPr lang="cs-CZ" sz="2400" b="1" dirty="0"/>
              <a:t> 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852936"/>
            <a:ext cx="8062912" cy="1470025"/>
          </a:xfrm>
        </p:spPr>
        <p:txBody>
          <a:bodyPr>
            <a:noAutofit/>
          </a:bodyPr>
          <a:lstStyle/>
          <a:p>
            <a:pPr algn="ctr"/>
            <a:r>
              <a:rPr lang="cs-CZ" sz="6600" b="1" dirty="0" smtClean="0">
                <a:effectLst/>
                <a:hlinkClick r:id="rId2" action="ppaction://hlinksldjump"/>
              </a:rPr>
              <a:t>MĚSTSKÝ OKRUH V PRAZE - MO</a:t>
            </a:r>
            <a:r>
              <a:rPr lang="cs-CZ" sz="5400" b="1" dirty="0" smtClean="0">
                <a:effectLst/>
              </a:rPr>
              <a:t/>
            </a:r>
            <a:br>
              <a:rPr lang="cs-CZ" sz="5400" b="1" dirty="0" smtClean="0">
                <a:effectLst/>
              </a:rPr>
            </a:br>
            <a:endParaRPr lang="cs-CZ" sz="5400" b="1" dirty="0"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399032"/>
          </a:xfrm>
        </p:spPr>
        <p:txBody>
          <a:bodyPr/>
          <a:lstStyle/>
          <a:p>
            <a:pPr algn="ctr"/>
            <a:r>
              <a:rPr lang="cs-CZ" b="1" dirty="0" smtClean="0">
                <a:effectLst/>
              </a:rPr>
              <a:t>ZÁKLADNÍ INFORMACE</a:t>
            </a:r>
            <a:endParaRPr lang="cs-CZ" b="1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435280" cy="5114040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1400" dirty="0" smtClean="0"/>
              <a:t>V Praze je kromě </a:t>
            </a:r>
            <a:r>
              <a:rPr lang="cs-CZ" sz="1600" b="1" dirty="0" smtClean="0">
                <a:solidFill>
                  <a:schemeClr val="accent1"/>
                </a:solidFill>
              </a:rPr>
              <a:t>R1 (PRAŽSKÝ OKRUH</a:t>
            </a:r>
            <a:r>
              <a:rPr lang="cs-CZ" sz="1400" b="1" dirty="0" smtClean="0">
                <a:solidFill>
                  <a:schemeClr val="accent1"/>
                </a:solidFill>
              </a:rPr>
              <a:t>)</a:t>
            </a:r>
            <a:r>
              <a:rPr lang="cs-CZ" sz="1400" dirty="0" smtClean="0"/>
              <a:t> budován ještě druhý okruh zvaný "</a:t>
            </a:r>
            <a:r>
              <a:rPr lang="cs-CZ" sz="1600" b="1" dirty="0" smtClean="0">
                <a:solidFill>
                  <a:schemeClr val="accent1"/>
                </a:solidFill>
              </a:rPr>
              <a:t>MĚSTSKÝ OKRUH</a:t>
            </a:r>
            <a:r>
              <a:rPr lang="cs-CZ" sz="1400" dirty="0" smtClean="0"/>
              <a:t>" neboli </a:t>
            </a:r>
            <a:r>
              <a:rPr lang="cs-CZ" sz="1600" b="1" dirty="0" smtClean="0">
                <a:solidFill>
                  <a:schemeClr val="accent1"/>
                </a:solidFill>
              </a:rPr>
              <a:t>MO</a:t>
            </a:r>
            <a:r>
              <a:rPr lang="cs-CZ" sz="1400" dirty="0" smtClean="0"/>
              <a:t>. </a:t>
            </a:r>
          </a:p>
          <a:p>
            <a:pPr algn="ctr">
              <a:buNone/>
            </a:pPr>
            <a:endParaRPr lang="cs-CZ" sz="1400" dirty="0" smtClean="0"/>
          </a:p>
          <a:p>
            <a:pPr algn="ctr">
              <a:buNone/>
            </a:pPr>
            <a:r>
              <a:rPr lang="cs-CZ" sz="1600" b="1" dirty="0" smtClean="0">
                <a:solidFill>
                  <a:schemeClr val="accent1"/>
                </a:solidFill>
              </a:rPr>
              <a:t>NĚKDY SE TAKÉ OZNAČUJE JAKO "VNITŘNÍ"</a:t>
            </a:r>
            <a:r>
              <a:rPr lang="cs-CZ" sz="1600" b="1" dirty="0" smtClean="0"/>
              <a:t>. </a:t>
            </a:r>
            <a:r>
              <a:rPr lang="cs-CZ" sz="1400" dirty="0" smtClean="0"/>
              <a:t>R1 a MO budou spojeny sedmi radiálami a tato soustava má po svém úplném dokončení jak dopravně obsloužit město Prahu, tak odvést tranzit z hlavního města mimo něj.</a:t>
            </a:r>
          </a:p>
          <a:p>
            <a:pPr algn="ctr">
              <a:buNone/>
            </a:pPr>
            <a:endParaRPr lang="cs-CZ" sz="1400" dirty="0" smtClean="0"/>
          </a:p>
          <a:p>
            <a:pPr algn="ctr">
              <a:buNone/>
            </a:pPr>
            <a:r>
              <a:rPr lang="cs-CZ" sz="1400" dirty="0" smtClean="0">
                <a:solidFill>
                  <a:schemeClr val="accent1"/>
                </a:solidFill>
              </a:rPr>
              <a:t> </a:t>
            </a:r>
            <a:r>
              <a:rPr lang="cs-CZ" sz="1600" b="1" dirty="0" smtClean="0">
                <a:solidFill>
                  <a:schemeClr val="accent1"/>
                </a:solidFill>
              </a:rPr>
              <a:t>MĚSTSKÝ OKRUH </a:t>
            </a:r>
            <a:r>
              <a:rPr lang="cs-CZ" sz="1400" dirty="0" smtClean="0"/>
              <a:t>i navazující radiály (na rozdíl od R1) nejsou vzhledem k svému místnímu</a:t>
            </a:r>
          </a:p>
          <a:p>
            <a:pPr algn="ctr">
              <a:buNone/>
            </a:pPr>
            <a:r>
              <a:rPr lang="cs-CZ" sz="1400" dirty="0" smtClean="0"/>
              <a:t>charakteru zařazeny do silniční a dálniční sítě České republiky, jsou ovšem vystavěny jako tzv.</a:t>
            </a:r>
          </a:p>
          <a:p>
            <a:pPr algn="ctr">
              <a:buNone/>
            </a:pPr>
            <a:r>
              <a:rPr lang="cs-CZ" sz="1400" dirty="0" smtClean="0"/>
              <a:t>"místní rychlostní komunikace" a označovány značkou "Silnice pro motorová vozidla".</a:t>
            </a:r>
          </a:p>
          <a:p>
            <a:pPr algn="ctr">
              <a:buNone/>
            </a:pPr>
            <a:endParaRPr lang="cs-CZ" sz="1400" dirty="0" smtClean="0"/>
          </a:p>
          <a:p>
            <a:pPr algn="ctr">
              <a:buNone/>
            </a:pPr>
            <a:r>
              <a:rPr lang="cs-CZ" sz="1600" b="1" dirty="0" smtClean="0">
                <a:solidFill>
                  <a:schemeClr val="accent1"/>
                </a:solidFill>
              </a:rPr>
              <a:t>ÚLOHA TOHOTO </a:t>
            </a:r>
            <a:r>
              <a:rPr lang="cs-CZ" sz="1400" dirty="0" smtClean="0"/>
              <a:t>vnitřního okruhu je odvést dopravu z centrální části města a ze </a:t>
            </a:r>
            <a:r>
              <a:rPr lang="cs-CZ" sz="1400" dirty="0" err="1" smtClean="0"/>
              <a:t>severo</a:t>
            </a:r>
            <a:r>
              <a:rPr lang="cs-CZ" sz="1400" dirty="0" smtClean="0"/>
              <a:t> - jižní</a:t>
            </a:r>
          </a:p>
          <a:p>
            <a:pPr algn="ctr">
              <a:buNone/>
            </a:pPr>
            <a:r>
              <a:rPr lang="cs-CZ" sz="1400" dirty="0" smtClean="0"/>
              <a:t>magistrály, která vede centrem města a je značně přetěžována.</a:t>
            </a:r>
          </a:p>
          <a:p>
            <a:pPr algn="ctr">
              <a:buNone/>
            </a:pPr>
            <a:endParaRPr lang="cs-CZ" sz="1400" dirty="0" smtClean="0"/>
          </a:p>
          <a:p>
            <a:pPr algn="ctr">
              <a:buNone/>
            </a:pPr>
            <a:r>
              <a:rPr lang="cs-CZ" sz="1400" b="1" dirty="0" smtClean="0">
                <a:solidFill>
                  <a:schemeClr val="accent1"/>
                </a:solidFill>
              </a:rPr>
              <a:t> </a:t>
            </a:r>
            <a:r>
              <a:rPr lang="cs-CZ" sz="1600" b="1" dirty="0" smtClean="0">
                <a:solidFill>
                  <a:schemeClr val="accent1"/>
                </a:solidFill>
              </a:rPr>
              <a:t>MO TEDY NEMÁ PŘEBÍRAT TRANZIT Z PRAŽSKÉHO OKRUHU</a:t>
            </a:r>
            <a:r>
              <a:rPr lang="cs-CZ" sz="1400" dirty="0" smtClean="0"/>
              <a:t>, jak se tomu v současnosti bohužel děje (například na Jižní spojce, protože jižní část Pražského okruhu zatím chybí), ale má obsluhovat dopravu uvnitř města. </a:t>
            </a:r>
          </a:p>
          <a:p>
            <a:pPr algn="ctr">
              <a:buNone/>
            </a:pPr>
            <a:endParaRPr lang="cs-CZ" sz="1400" dirty="0" smtClean="0"/>
          </a:p>
          <a:p>
            <a:pPr algn="ctr">
              <a:buNone/>
            </a:pPr>
            <a:r>
              <a:rPr lang="cs-CZ" sz="1400" dirty="0" smtClean="0"/>
              <a:t>To jsou například směry </a:t>
            </a:r>
            <a:r>
              <a:rPr lang="cs-CZ" sz="1600" b="1" dirty="0" smtClean="0">
                <a:solidFill>
                  <a:schemeClr val="accent1"/>
                </a:solidFill>
              </a:rPr>
              <a:t>SMÍCHOV – KRČ NEBO CHODOV –</a:t>
            </a:r>
          </a:p>
          <a:p>
            <a:pPr algn="ctr">
              <a:buNone/>
            </a:pPr>
            <a:r>
              <a:rPr lang="cs-CZ" sz="1600" b="1" dirty="0" smtClean="0">
                <a:solidFill>
                  <a:schemeClr val="accent1"/>
                </a:solidFill>
              </a:rPr>
              <a:t>DEJVICE A DALŠÍ.</a:t>
            </a:r>
            <a:r>
              <a:rPr lang="cs-CZ" sz="1400" dirty="0" smtClean="0">
                <a:solidFill>
                  <a:schemeClr val="accent1"/>
                </a:solidFill>
              </a:rPr>
              <a:t> </a:t>
            </a:r>
            <a:r>
              <a:rPr lang="cs-CZ" sz="1600" b="1" dirty="0" smtClean="0">
                <a:solidFill>
                  <a:schemeClr val="accent1"/>
                </a:solidFill>
              </a:rPr>
              <a:t>VÝSTAVBA MO ZAČALA</a:t>
            </a:r>
            <a:r>
              <a:rPr lang="cs-CZ" sz="1600" b="1" dirty="0" smtClean="0"/>
              <a:t> </a:t>
            </a:r>
            <a:r>
              <a:rPr lang="cs-CZ" sz="1400" dirty="0" smtClean="0"/>
              <a:t>v 80. letech stavbou tzv. "Jižní spojky", která byla</a:t>
            </a:r>
          </a:p>
          <a:p>
            <a:pPr algn="ctr">
              <a:buNone/>
            </a:pPr>
            <a:r>
              <a:rPr lang="cs-CZ" sz="1400" dirty="0" smtClean="0"/>
              <a:t>postupně otevírána v letech 1982 – 1988.</a:t>
            </a:r>
          </a:p>
          <a:p>
            <a:pPr algn="ctr">
              <a:buNone/>
            </a:pPr>
            <a:r>
              <a:rPr lang="cs-CZ" sz="1400" dirty="0" smtClean="0"/>
              <a:t> </a:t>
            </a:r>
          </a:p>
          <a:p>
            <a:pPr>
              <a:buNone/>
            </a:pPr>
            <a:endParaRPr lang="cs-CZ" sz="1400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51520" y="188640"/>
          <a:ext cx="8496944" cy="64630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96944"/>
              </a:tblGrid>
              <a:tr h="439099">
                <a:tc>
                  <a:txBody>
                    <a:bodyPr/>
                    <a:lstStyle/>
                    <a:p>
                      <a:pPr algn="l"/>
                      <a:r>
                        <a:rPr lang="cs-CZ" sz="3200" b="1" u="none" dirty="0" smtClean="0">
                          <a:solidFill>
                            <a:schemeClr val="bg1"/>
                          </a:solidFill>
                        </a:rPr>
                        <a:t>                            TRASA</a:t>
                      </a:r>
                      <a:endParaRPr lang="cs-CZ" sz="3200" u="none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5883933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/>
                        <a:t>                                       PRAHA - ZÁBĚHLICE</a:t>
                      </a:r>
                      <a:r>
                        <a:rPr lang="cs-CZ" dirty="0" smtClean="0"/>
                        <a:t> </a:t>
                      </a:r>
                    </a:p>
                    <a:p>
                      <a:pPr algn="l"/>
                      <a:r>
                        <a:rPr lang="cs-CZ" baseline="0" dirty="0" smtClean="0"/>
                        <a:t>    </a:t>
                      </a:r>
                      <a:r>
                        <a:rPr lang="cs-CZ" dirty="0" smtClean="0"/>
                        <a:t>              úsek od Šterboholské radiály k D1</a:t>
                      </a:r>
                    </a:p>
                    <a:p>
                      <a:pPr algn="l"/>
                      <a:r>
                        <a:rPr lang="cs-CZ" sz="2000" b="1" dirty="0" smtClean="0"/>
                        <a:t>                                       PRAHA – SPOŘILOV</a:t>
                      </a:r>
                    </a:p>
                    <a:p>
                      <a:pPr algn="l"/>
                      <a:r>
                        <a:rPr lang="cs-CZ" sz="2000" b="1" dirty="0" smtClean="0"/>
                        <a:t>                                    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dirty="0" smtClean="0"/>
                        <a:t>  PRAHA – JIŽNÍ SPOJKA</a:t>
                      </a:r>
                    </a:p>
                    <a:p>
                      <a:pPr algn="l"/>
                      <a:r>
                        <a:rPr lang="cs-CZ" sz="2000" b="1" dirty="0" smtClean="0"/>
                        <a:t>                                       PRAHA – BARRANDOVSKÝ MOST</a:t>
                      </a:r>
                    </a:p>
                    <a:p>
                      <a:pPr algn="l"/>
                      <a:r>
                        <a:rPr lang="cs-CZ" sz="2000" b="1" dirty="0" smtClean="0"/>
                        <a:t>                                       PRAHA - ZLÍCHOV</a:t>
                      </a:r>
                      <a:r>
                        <a:rPr lang="cs-CZ" sz="2000" dirty="0" smtClean="0"/>
                        <a:t> </a:t>
                      </a:r>
                    </a:p>
                    <a:p>
                      <a:pPr algn="l"/>
                      <a:r>
                        <a:rPr lang="cs-CZ" baseline="0" dirty="0" smtClean="0"/>
                        <a:t>                </a:t>
                      </a:r>
                      <a:r>
                        <a:rPr lang="cs-CZ" dirty="0" smtClean="0"/>
                        <a:t>tunel a úsek mezi Barrandovským mostem a Mrázovkou</a:t>
                      </a:r>
                    </a:p>
                    <a:p>
                      <a:pPr algn="l"/>
                      <a:r>
                        <a:rPr lang="cs-CZ" sz="2000" b="1" dirty="0" smtClean="0"/>
                        <a:t>                                       PRAHA - RADLICKÁ</a:t>
                      </a:r>
                      <a:r>
                        <a:rPr lang="cs-CZ" dirty="0" smtClean="0"/>
                        <a:t> </a:t>
                      </a:r>
                      <a:br>
                        <a:rPr lang="cs-CZ" dirty="0" smtClean="0"/>
                      </a:br>
                      <a:r>
                        <a:rPr lang="cs-CZ" baseline="0" dirty="0" smtClean="0"/>
                        <a:t>                </a:t>
                      </a:r>
                      <a:r>
                        <a:rPr lang="cs-CZ" dirty="0" smtClean="0"/>
                        <a:t>tunel Mrázovka jih</a:t>
                      </a:r>
                    </a:p>
                    <a:p>
                      <a:pPr algn="l"/>
                      <a:r>
                        <a:rPr lang="cs-CZ" sz="2000" b="1" dirty="0" smtClean="0"/>
                        <a:t>                                       PRAHA - SMÍCHOV </a:t>
                      </a:r>
                      <a:r>
                        <a:rPr lang="cs-CZ" dirty="0" smtClean="0"/>
                        <a:t/>
                      </a:r>
                      <a:br>
                        <a:rPr lang="cs-CZ" dirty="0" smtClean="0"/>
                      </a:br>
                      <a:r>
                        <a:rPr lang="cs-CZ" baseline="0" dirty="0" smtClean="0"/>
                        <a:t>    </a:t>
                      </a:r>
                      <a:r>
                        <a:rPr lang="cs-CZ" dirty="0" smtClean="0"/>
                        <a:t>            tunel Mrázovka sever</a:t>
                      </a:r>
                    </a:p>
                    <a:p>
                      <a:pPr algn="l"/>
                      <a:r>
                        <a:rPr lang="cs-CZ" sz="2000" b="1" dirty="0" smtClean="0"/>
                        <a:t>                                       PRAHA - SMÍCH</a:t>
                      </a:r>
                      <a:r>
                        <a:rPr lang="cs-CZ" sz="1800" b="1" dirty="0" smtClean="0"/>
                        <a:t>OV</a:t>
                      </a:r>
                      <a:r>
                        <a:rPr lang="cs-CZ" dirty="0" smtClean="0"/>
                        <a:t> </a:t>
                      </a:r>
                      <a:br>
                        <a:rPr lang="cs-CZ" dirty="0" smtClean="0"/>
                      </a:br>
                      <a:r>
                        <a:rPr lang="cs-CZ" baseline="0" dirty="0" smtClean="0"/>
                        <a:t>    </a:t>
                      </a:r>
                      <a:r>
                        <a:rPr lang="cs-CZ" dirty="0" smtClean="0"/>
                        <a:t>            Strahovský tunel jih</a:t>
                      </a:r>
                    </a:p>
                    <a:p>
                      <a:pPr algn="l"/>
                      <a:r>
                        <a:rPr lang="cs-CZ" sz="2000" b="1" dirty="0" smtClean="0"/>
                        <a:t>                                       PRAHA - BŘEVNOV</a:t>
                      </a:r>
                      <a:r>
                        <a:rPr lang="cs-CZ" dirty="0" smtClean="0"/>
                        <a:t> </a:t>
                      </a:r>
                      <a:br>
                        <a:rPr lang="cs-CZ" dirty="0" smtClean="0"/>
                      </a:br>
                      <a:r>
                        <a:rPr lang="cs-CZ" baseline="0" dirty="0" smtClean="0"/>
                        <a:t>                </a:t>
                      </a:r>
                      <a:r>
                        <a:rPr lang="cs-CZ" dirty="0" smtClean="0"/>
                        <a:t>Strahovský tunel sever</a:t>
                      </a:r>
                    </a:p>
                    <a:p>
                      <a:pPr algn="ctr"/>
                      <a:endParaRPr lang="cs-CZ" i="0" dirty="0" smtClean="0"/>
                    </a:p>
                    <a:p>
                      <a:pPr algn="ctr"/>
                      <a:r>
                        <a:rPr lang="cs-CZ" b="1" i="0" dirty="0" smtClean="0"/>
                        <a:t>PŘERUŠENÍ</a:t>
                      </a:r>
                      <a:r>
                        <a:rPr lang="cs-CZ" i="0" baseline="0" dirty="0" smtClean="0"/>
                        <a:t> </a:t>
                      </a:r>
                      <a:r>
                        <a:rPr lang="cs-CZ" i="0" dirty="0" smtClean="0"/>
                        <a:t>(přes Střešovice, Špejchar, Holešovice, Libeň a Malešice do Záběhlic).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11" name="Přímá spojovací šipka 10"/>
          <p:cNvCxnSpPr/>
          <p:nvPr/>
        </p:nvCxnSpPr>
        <p:spPr>
          <a:xfrm>
            <a:off x="971600" y="1268760"/>
            <a:ext cx="360040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899592" y="3284984"/>
            <a:ext cx="360040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899592" y="3933056"/>
            <a:ext cx="360040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899592" y="4437112"/>
            <a:ext cx="360040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899592" y="5085184"/>
            <a:ext cx="360040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899592" y="2708920"/>
            <a:ext cx="360040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24000" y="1397000"/>
          <a:ext cx="6096000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bg1"/>
                          </a:solidFill>
                        </a:rPr>
                        <a:t>VÝSTAVBA</a:t>
                      </a:r>
                      <a:endParaRPr lang="cs-CZ" sz="32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kumimoji="0" lang="cs-CZ" sz="2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DÉLKA OKRUHU			</a:t>
                      </a:r>
                      <a:endParaRPr lang="cs-CZ" sz="2800" b="1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sz="2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33 km </a:t>
                      </a:r>
                      <a:br>
                        <a:rPr kumimoji="0" lang="cs-CZ" sz="2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kumimoji="0" lang="cs-CZ" sz="2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(15 km v provozu, 18 km v přípravě) </a:t>
                      </a:r>
                      <a:endParaRPr lang="cs-CZ" sz="24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kumimoji="0" lang="cs-CZ" sz="2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KATEGORIE	</a:t>
                      </a:r>
                      <a:endParaRPr lang="cs-CZ" sz="2800" b="1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sz="2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MR 26,5</a:t>
                      </a:r>
                      <a:endParaRPr lang="cs-CZ" sz="24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95536" y="404664"/>
          <a:ext cx="8532000" cy="63638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32000"/>
              </a:tblGrid>
              <a:tr h="750919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NÁVAZNOSTI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60651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1.	Praha – Štěrbohol                        </a:t>
                      </a:r>
                      <a:r>
                        <a:rPr lang="cs-CZ" b="1" dirty="0" smtClean="0"/>
                        <a:t>Štěrboholská radiála</a:t>
                      </a:r>
                      <a:r>
                        <a:rPr lang="cs-CZ" b="1" baseline="0" dirty="0" smtClean="0"/>
                        <a:t>     </a:t>
                      </a:r>
                      <a:r>
                        <a:rPr lang="cs-CZ" b="1" dirty="0" smtClean="0"/>
                        <a:t>R1   1/1</a:t>
                      </a:r>
                      <a:r>
                        <a:rPr lang="cs-CZ" dirty="0" smtClean="0"/>
                        <a:t>	            	</a:t>
                      </a:r>
                    </a:p>
                  </a:txBody>
                  <a:tcPr/>
                </a:tc>
              </a:tr>
              <a:tr h="346578">
                <a:tc>
                  <a:txBody>
                    <a:bodyPr/>
                    <a:lstStyle/>
                    <a:p>
                      <a:r>
                        <a:rPr lang="cs-CZ" dirty="0" smtClean="0"/>
                        <a:t>2.	Praha – Spořilov	</a:t>
                      </a:r>
                      <a:r>
                        <a:rPr lang="cs-CZ" baseline="0" dirty="0" smtClean="0"/>
                        <a:t>                          </a:t>
                      </a:r>
                      <a:r>
                        <a:rPr lang="cs-CZ" b="1" dirty="0" smtClean="0"/>
                        <a:t>Chodovská radiála</a:t>
                      </a:r>
                      <a:r>
                        <a:rPr lang="cs-CZ" b="1" baseline="0" dirty="0" smtClean="0"/>
                        <a:t>       R1                    </a:t>
                      </a:r>
                      <a:endParaRPr lang="cs-CZ" b="1" dirty="0"/>
                    </a:p>
                  </a:txBody>
                  <a:tcPr/>
                </a:tc>
              </a:tr>
              <a:tr h="346578">
                <a:tc>
                  <a:txBody>
                    <a:bodyPr/>
                    <a:lstStyle/>
                    <a:p>
                      <a:r>
                        <a:rPr lang="cs-CZ" dirty="0" smtClean="0"/>
                        <a:t>3.	Praha – Jižní spojka</a:t>
                      </a:r>
                      <a:endParaRPr lang="cs-CZ" dirty="0"/>
                    </a:p>
                  </a:txBody>
                  <a:tcPr/>
                </a:tc>
              </a:tr>
              <a:tr h="346578">
                <a:tc>
                  <a:txBody>
                    <a:bodyPr/>
                    <a:lstStyle/>
                    <a:p>
                      <a:r>
                        <a:rPr lang="cs-CZ" dirty="0" smtClean="0"/>
                        <a:t>4.	Praha – Barrandovský most        </a:t>
                      </a:r>
                      <a:r>
                        <a:rPr lang="cs-CZ" b="1" dirty="0" smtClean="0"/>
                        <a:t>Chuchelská radiála</a:t>
                      </a:r>
                      <a:r>
                        <a:rPr lang="cs-CZ" b="1" baseline="0" dirty="0" smtClean="0"/>
                        <a:t>       </a:t>
                      </a:r>
                      <a:r>
                        <a:rPr lang="cs-CZ" b="1" dirty="0" smtClean="0"/>
                        <a:t>R1</a:t>
                      </a:r>
                      <a:endParaRPr lang="cs-CZ" b="1" dirty="0"/>
                    </a:p>
                  </a:txBody>
                  <a:tcPr/>
                </a:tc>
              </a:tr>
              <a:tr h="866445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rabicPeriod" startAt="5"/>
                        <a:tabLst/>
                        <a:defRPr/>
                      </a:pPr>
                      <a:r>
                        <a:rPr lang="cs-CZ" dirty="0" smtClean="0"/>
                        <a:t>         Praha - Zlíchov              </a:t>
                      </a:r>
                      <a:br>
                        <a:rPr lang="cs-CZ" dirty="0" smtClean="0"/>
                      </a:br>
                      <a:r>
                        <a:rPr lang="cs-CZ" dirty="0" smtClean="0"/>
                        <a:t>   Zlíchovský tunel a úsek mezi Barrandovským 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mostem a Mrázovkou 		                                                        </a:t>
                      </a:r>
                      <a:r>
                        <a:rPr lang="cs-CZ" b="1" dirty="0" smtClean="0"/>
                        <a:t>Radlická radiála	</a:t>
                      </a:r>
                      <a:r>
                        <a:rPr lang="cs-CZ" b="1" baseline="0" dirty="0" smtClean="0"/>
                        <a:t>          </a:t>
                      </a:r>
                      <a:r>
                        <a:rPr lang="cs-CZ" b="1" dirty="0" smtClean="0"/>
                        <a:t>R1  </a:t>
                      </a:r>
                      <a:r>
                        <a:rPr lang="cs-CZ" b="1" baseline="0" dirty="0" smtClean="0"/>
                        <a:t>  D5</a:t>
                      </a:r>
                      <a:r>
                        <a:rPr lang="cs-CZ" b="1" dirty="0" smtClean="0"/>
                        <a:t>	</a:t>
                      </a:r>
                    </a:p>
                  </a:txBody>
                  <a:tcPr/>
                </a:tc>
              </a:tr>
              <a:tr h="937492">
                <a:tc>
                  <a:txBody>
                    <a:bodyPr/>
                    <a:lstStyle/>
                    <a:p>
                      <a:pPr marL="342900" indent="-342900">
                        <a:buAutoNum type="arabicPeriod" startAt="6"/>
                      </a:pPr>
                      <a:r>
                        <a:rPr lang="cs-CZ" dirty="0" smtClean="0"/>
                        <a:t>          Praha - Radlická            tunel Mrázovka jih 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          Praha - Smíchov </a:t>
                      </a:r>
                      <a:r>
                        <a:rPr lang="cs-CZ" baseline="0" dirty="0" smtClean="0"/>
                        <a:t>            </a:t>
                      </a:r>
                      <a:r>
                        <a:rPr lang="cs-CZ" dirty="0" smtClean="0"/>
                        <a:t>tunel Mrázovka sever </a:t>
                      </a:r>
                    </a:p>
                    <a:p>
                      <a:r>
                        <a:rPr lang="cs-CZ" dirty="0" smtClean="0"/>
                        <a:t>               Praha - Smíchov </a:t>
                      </a:r>
                      <a:r>
                        <a:rPr lang="cs-CZ" baseline="0" dirty="0" smtClean="0"/>
                        <a:t>    </a:t>
                      </a:r>
                      <a:r>
                        <a:rPr lang="cs-CZ" dirty="0" smtClean="0"/>
                        <a:t>        Strahovský tunel jih </a:t>
                      </a:r>
                    </a:p>
                  </a:txBody>
                  <a:tcPr/>
                </a:tc>
              </a:tr>
              <a:tr h="606511">
                <a:tc>
                  <a:txBody>
                    <a:bodyPr/>
                    <a:lstStyle/>
                    <a:p>
                      <a:r>
                        <a:rPr lang="cs-CZ" dirty="0" smtClean="0"/>
                        <a:t>7.	Praha - Břevnov (Střešovice) </a:t>
                      </a:r>
                      <a:r>
                        <a:rPr lang="cs-CZ" baseline="0" dirty="0" smtClean="0"/>
                        <a:t>         </a:t>
                      </a:r>
                      <a:r>
                        <a:rPr lang="cs-CZ" dirty="0" smtClean="0"/>
                        <a:t>Strahovský tunel sever </a:t>
                      </a:r>
                    </a:p>
                    <a:p>
                      <a:r>
                        <a:rPr lang="cs-CZ" b="1" baseline="0" dirty="0" smtClean="0"/>
                        <a:t>                                                                      </a:t>
                      </a:r>
                      <a:r>
                        <a:rPr lang="cs-CZ" b="1" dirty="0" smtClean="0"/>
                        <a:t>Břevnovská radiála</a:t>
                      </a:r>
                      <a:r>
                        <a:rPr lang="cs-CZ" b="1" baseline="0" dirty="0" smtClean="0"/>
                        <a:t>         </a:t>
                      </a:r>
                      <a:r>
                        <a:rPr lang="cs-CZ" b="1" dirty="0" smtClean="0"/>
                        <a:t>R1   R6a</a:t>
                      </a:r>
                      <a:endParaRPr lang="cs-CZ" dirty="0"/>
                    </a:p>
                  </a:txBody>
                  <a:tcPr/>
                </a:tc>
              </a:tr>
              <a:tr h="427625">
                <a:tc>
                  <a:txBody>
                    <a:bodyPr/>
                    <a:lstStyle/>
                    <a:p>
                      <a:r>
                        <a:rPr lang="cs-CZ" dirty="0" smtClean="0"/>
                        <a:t>8.	Praha – Holešovice</a:t>
                      </a:r>
                      <a:r>
                        <a:rPr lang="cs-CZ" baseline="0" dirty="0" smtClean="0"/>
                        <a:t>                       </a:t>
                      </a:r>
                      <a:r>
                        <a:rPr lang="cs-CZ" b="1" dirty="0" smtClean="0"/>
                        <a:t>Prosecká radiála	</a:t>
                      </a:r>
                      <a:r>
                        <a:rPr lang="cs-CZ" b="1" baseline="0" dirty="0" smtClean="0"/>
                        <a:t>            </a:t>
                      </a:r>
                      <a:r>
                        <a:rPr lang="cs-CZ" b="1" dirty="0" smtClean="0"/>
                        <a:t>R1   D8,1/9</a:t>
                      </a:r>
                    </a:p>
                  </a:txBody>
                  <a:tcPr/>
                </a:tc>
              </a:tr>
              <a:tr h="81343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9.	Praha – Libeň</a:t>
                      </a:r>
                      <a:r>
                        <a:rPr lang="cs-CZ" baseline="0" dirty="0" smtClean="0"/>
                        <a:t>                                </a:t>
                      </a:r>
                      <a:r>
                        <a:rPr lang="cs-CZ" b="1" dirty="0" smtClean="0"/>
                        <a:t>Vysočanská radiála        </a:t>
                      </a:r>
                      <a:r>
                        <a:rPr kumimoji="0"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R10 </a:t>
                      </a:r>
                      <a:r>
                        <a:rPr kumimoji="0" lang="cs-CZ" sz="1800" b="1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D11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b="1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6" name="Přímá spojovací šipka 5"/>
          <p:cNvCxnSpPr/>
          <p:nvPr/>
        </p:nvCxnSpPr>
        <p:spPr>
          <a:xfrm>
            <a:off x="395536" y="3356992"/>
            <a:ext cx="576064" cy="0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4499992" y="5013176"/>
            <a:ext cx="576064" cy="0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3347864" y="4581128"/>
            <a:ext cx="576064" cy="0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3347864" y="4005064"/>
            <a:ext cx="576064" cy="0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3347864" y="4293096"/>
            <a:ext cx="576064" cy="0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	 Popiš trasu R4 a ukaž na mapě?</a:t>
            </a:r>
          </a:p>
          <a:p>
            <a:r>
              <a:rPr lang="cs-CZ" dirty="0"/>
              <a:t>2</a:t>
            </a:r>
            <a:r>
              <a:rPr lang="cs-CZ" dirty="0" smtClean="0"/>
              <a:t>.	 Popiš </a:t>
            </a:r>
            <a:r>
              <a:rPr lang="cs-CZ" dirty="0"/>
              <a:t>trasu </a:t>
            </a:r>
            <a:r>
              <a:rPr lang="cs-CZ" dirty="0" smtClean="0"/>
              <a:t>R10 </a:t>
            </a:r>
            <a:r>
              <a:rPr lang="cs-CZ" dirty="0"/>
              <a:t>a ukaž na mapě?</a:t>
            </a:r>
          </a:p>
          <a:p>
            <a:r>
              <a:rPr lang="cs-CZ" dirty="0" smtClean="0"/>
              <a:t>3.</a:t>
            </a:r>
            <a:r>
              <a:rPr lang="cs-CZ" dirty="0"/>
              <a:t>	</a:t>
            </a:r>
            <a:r>
              <a:rPr lang="cs-CZ" dirty="0" smtClean="0"/>
              <a:t> Popiš </a:t>
            </a:r>
            <a:r>
              <a:rPr lang="cs-CZ" dirty="0"/>
              <a:t>trasu </a:t>
            </a:r>
            <a:r>
              <a:rPr lang="cs-CZ" dirty="0" smtClean="0"/>
              <a:t>R35 </a:t>
            </a:r>
            <a:r>
              <a:rPr lang="cs-CZ" dirty="0"/>
              <a:t>a ukaž na mapě?</a:t>
            </a:r>
          </a:p>
          <a:p>
            <a:r>
              <a:rPr lang="cs-CZ" dirty="0" smtClean="0"/>
              <a:t>4.	 Popiš trasu MO v Praze?</a:t>
            </a:r>
          </a:p>
        </p:txBody>
      </p:sp>
    </p:spTree>
    <p:extLst>
      <p:ext uri="{BB962C8B-B14F-4D97-AF65-F5344CB8AC3E}">
        <p14:creationId xmlns:p14="http://schemas.microsoft.com/office/powerpoint/2010/main" val="1226953888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250825" y="2565400"/>
            <a:ext cx="7115175" cy="2625725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ŽEMLIČKA, Zdeněk; MYNAŘÍK, Jaroslav.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Doprava a přeprava 1. díl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Nadatur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2008, ISBN 80-7270-030-8 (BROŽ.). 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ŠIROKÝ, Jaromír.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Základy technologie a řízení dopravy, Vyd. 1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Pardubice: Institut Jana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Pernera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2007, ISBN 978-80-7194-983-1 (BROŽ). </a:t>
            </a:r>
          </a:p>
          <a:p>
            <a:pPr eaLnBrk="1" hangingPunct="1">
              <a:buFont typeface="Arial" charset="0"/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http://www.ceskedalnice.cz/dalnicni-sit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3854030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78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63812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F63812"/>
      </a:hlink>
      <a:folHlink>
        <a:srgbClr val="F6381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1221</TotalTime>
  <Words>463</Words>
  <Application>Microsoft Office PowerPoint</Application>
  <PresentationFormat>Předvádění na obrazovce (4:3)</PresentationFormat>
  <Paragraphs>110</Paragraphs>
  <Slides>12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Talent</vt:lpstr>
      <vt:lpstr>Prezentace aplikace PowerPoint</vt:lpstr>
      <vt:lpstr>Anotace:</vt:lpstr>
      <vt:lpstr>RYCHLOSTNÍ KOMUNIKACE</vt:lpstr>
      <vt:lpstr>SÍŤ RYCHLOSTNÍCH KOMUNIKACÍ TVOŘÍ  (BUDE TVOŘIT)  NÁSLEDUJÍCÍ KOMUNIKACE:</vt:lpstr>
      <vt:lpstr>Prezentace aplikace PowerPoint</vt:lpstr>
      <vt:lpstr>MĚSTSKÝ OKRUH V PRAZE - MO </vt:lpstr>
      <vt:lpstr>ZÁKLADNÍ INFORMACE</vt:lpstr>
      <vt:lpstr>Prezentace aplikace PowerPoint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RYCHLOSTNÍ KOMUNIKACE</dc:title>
  <dc:creator>Verunka</dc:creator>
  <cp:lastModifiedBy>skola</cp:lastModifiedBy>
  <cp:revision>5</cp:revision>
  <dcterms:created xsi:type="dcterms:W3CDTF">2013-10-06T15:57:33Z</dcterms:created>
  <dcterms:modified xsi:type="dcterms:W3CDTF">2013-10-30T17:50:34Z</dcterms:modified>
</cp:coreProperties>
</file>