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73FEA1B-BE9F-40A7-87B7-1820B8AD1910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3AE843A-BCF3-45B7-85A8-661025D890F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Bar dir="vert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222861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VY_32_INOVACE_13_B_05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latin typeface="Times New Roman" pitchFamily="18" charset="0"/>
                          <a:cs typeface="Times New Roman" pitchFamily="18" charset="0"/>
                        </a:rPr>
                        <a:t>Základy a technologie silniční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Silnice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I. Třídy – 1. část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Ing. František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Smitka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Únor 2013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6380306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116013" y="404813"/>
            <a:ext cx="6896100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sp>
        <p:nvSpPr>
          <p:cNvPr id="3075" name="Nadpis 3"/>
          <p:cNvSpPr>
            <a:spLocks noGrp="1"/>
          </p:cNvSpPr>
          <p:nvPr>
            <p:ph type="title"/>
          </p:nvPr>
        </p:nvSpPr>
        <p:spPr>
          <a:xfrm>
            <a:off x="357188" y="2071688"/>
            <a:ext cx="6872287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>
          <a:xfrm>
            <a:off x="285750" y="2857500"/>
            <a:ext cx="8389938" cy="3163888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je určen pro 1. ročník studijního oboru Provoz a ekonomika dopravy, předmětu Dopravní zeměpis, inovuje výuku použitím multimediálních pomůcek – prezentace s názornými obrázky doplněných textem podporujícím výklad učitele</a:t>
            </a:r>
          </a:p>
          <a:p>
            <a:pPr eaLnBrk="1" hangingPunct="1">
              <a:buFont typeface="Arial" charset="0"/>
              <a:buNone/>
            </a:pP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44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Pro možnost plného využití materiálu je potřebné být připojen k internetu a žáci potřebují k hodině Autoatlas České republiky</a:t>
            </a: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alt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525721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276872"/>
            <a:ext cx="8062912" cy="1470025"/>
          </a:xfrm>
        </p:spPr>
        <p:txBody>
          <a:bodyPr>
            <a:normAutofit/>
          </a:bodyPr>
          <a:lstStyle/>
          <a:p>
            <a:pPr algn="ctr"/>
            <a:r>
              <a:rPr lang="cs-CZ" sz="8000" b="1" dirty="0" smtClean="0">
                <a:effectLst/>
              </a:rPr>
              <a:t>SILNICE I. TŘÍDY</a:t>
            </a:r>
            <a:endParaRPr lang="cs-CZ" sz="8000" b="1" dirty="0"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509120"/>
            <a:ext cx="8062912" cy="17526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964353"/>
            <a:ext cx="763284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V ČR je v současnosti 70 silnic </a:t>
            </a:r>
            <a:r>
              <a:rPr lang="cs-CZ" sz="2400" dirty="0"/>
              <a:t>I. třídy, do této kategorie spadají i všechny rychlostní </a:t>
            </a:r>
            <a:r>
              <a:rPr lang="cs-CZ" sz="2400" dirty="0" smtClean="0"/>
              <a:t>silnice.</a:t>
            </a:r>
          </a:p>
          <a:p>
            <a:pPr algn="ctr"/>
            <a:endParaRPr lang="cs-CZ" sz="2400" dirty="0"/>
          </a:p>
          <a:p>
            <a:pPr algn="ctr"/>
            <a:r>
              <a:rPr lang="cs-CZ" sz="3200" dirty="0" smtClean="0"/>
              <a:t> </a:t>
            </a:r>
            <a:r>
              <a:rPr lang="cs-CZ" sz="3200" dirty="0"/>
              <a:t>Silnicemi I. třídy </a:t>
            </a:r>
            <a:r>
              <a:rPr lang="cs-CZ" sz="2400" dirty="0"/>
              <a:t>naopak nejsou dálnice a místní komunikace I. třídy (například městské okruhy v Praze a Brně či radiály a spojky</a:t>
            </a:r>
            <a:r>
              <a:rPr lang="cs-CZ" sz="2400" dirty="0" smtClean="0"/>
              <a:t>).</a:t>
            </a:r>
          </a:p>
          <a:p>
            <a:pPr algn="ctr"/>
            <a:endParaRPr lang="cs-CZ" sz="2400" dirty="0"/>
          </a:p>
          <a:p>
            <a:pPr algn="ctr"/>
            <a:r>
              <a:rPr lang="cs-CZ" sz="3200" dirty="0"/>
              <a:t>Pro číslování silnic I. třídy </a:t>
            </a:r>
            <a:r>
              <a:rPr lang="cs-CZ" sz="2400" dirty="0"/>
              <a:t>se v Česku používá spojitá řada jedno- až dvouciferných čísel</a:t>
            </a:r>
            <a:r>
              <a:rPr lang="cs-CZ" sz="2400" dirty="0" smtClean="0"/>
              <a:t>.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3" name="Elipsa 2"/>
          <p:cNvSpPr/>
          <p:nvPr/>
        </p:nvSpPr>
        <p:spPr>
          <a:xfrm>
            <a:off x="0" y="0"/>
            <a:ext cx="3491880" cy="17728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ZÁKLADNÍ INFORMACE</a:t>
            </a:r>
            <a:endParaRPr lang="cs-CZ" sz="2000" b="1" dirty="0"/>
          </a:p>
        </p:txBody>
      </p:sp>
    </p:spTree>
  </p:cSld>
  <p:clrMapOvr>
    <a:masterClrMapping/>
  </p:clrMapOvr>
  <p:transition spd="med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484784"/>
            <a:ext cx="820891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Základní průběh číslování</a:t>
            </a:r>
            <a:r>
              <a:rPr lang="cs-CZ" sz="2000" dirty="0" smtClean="0"/>
              <a:t>: Praha (1) - silnice vycházející radiálně z Prahy ve směru jihovýchod - jih - západ - sever - východ (2-12) - silnice v severní části Čech (13-17) - v jižní části Čech (18-27) - znovu v severní části (28, 30) - ve východní části Čech a na pomezí Čech a Moravy (31-38) - od Brna na střední Moravu až Slezsko (41-48) - na jihu Moravy (49-55) - na východě Moravy (56-58).</a:t>
            </a:r>
          </a:p>
          <a:p>
            <a:pPr algn="ctr"/>
            <a:r>
              <a:rPr lang="cs-CZ" sz="2000" dirty="0" smtClean="0"/>
              <a:t> </a:t>
            </a:r>
          </a:p>
          <a:p>
            <a:pPr algn="ctr"/>
            <a:r>
              <a:rPr lang="cs-CZ" sz="2800" dirty="0" smtClean="0"/>
              <a:t>Tento systém byl doplněn </a:t>
            </a:r>
            <a:r>
              <a:rPr lang="cs-CZ" sz="2000" dirty="0" smtClean="0"/>
              <a:t>a místy mírně narušen po přečíslování roku 1997, kdy byla vložena nebo odjinud převedena čísla 29, 39, 40 a doplněna další čísla v řadě až do 71 (zejména pro kratší úseky nově povýšené do kategorie I. třídy).</a:t>
            </a:r>
          </a:p>
          <a:p>
            <a:pPr algn="ctr"/>
            <a:endParaRPr lang="cs-CZ" sz="2000" dirty="0"/>
          </a:p>
          <a:p>
            <a:pPr algn="ctr"/>
            <a:r>
              <a:rPr lang="cs-CZ" sz="2000" dirty="0" smtClean="0"/>
              <a:t> </a:t>
            </a:r>
            <a:r>
              <a:rPr lang="cs-CZ" sz="2800" dirty="0" smtClean="0"/>
              <a:t>V současnosti chybí v řadě pouze silnice č. 5</a:t>
            </a:r>
            <a:r>
              <a:rPr lang="cs-CZ" sz="2000" dirty="0" smtClean="0"/>
              <a:t>, která je zcela nahrazena dálnicí D5 a převedena na silnici II. třídy č. 605.</a:t>
            </a:r>
          </a:p>
          <a:p>
            <a:pPr algn="ctr"/>
            <a:endParaRPr lang="cs-CZ" sz="2000" dirty="0"/>
          </a:p>
        </p:txBody>
      </p:sp>
      <p:sp>
        <p:nvSpPr>
          <p:cNvPr id="3" name="Elipsa 2"/>
          <p:cNvSpPr/>
          <p:nvPr/>
        </p:nvSpPr>
        <p:spPr>
          <a:xfrm>
            <a:off x="0" y="0"/>
            <a:ext cx="3563888" cy="14847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ZÁKLADNÍ INFORMACE</a:t>
            </a:r>
            <a:endParaRPr lang="cs-CZ" sz="2000" b="1" dirty="0"/>
          </a:p>
        </p:txBody>
      </p:sp>
    </p:spTree>
  </p:cSld>
  <p:clrMapOvr>
    <a:masterClrMapping/>
  </p:clrMapOvr>
  <p:transition spd="med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56895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1"/>
                </a:solidFill>
              </a:rPr>
              <a:t>ROZDĚLENÍ SILNIC I. TŘÍDY</a:t>
            </a:r>
          </a:p>
          <a:p>
            <a:pPr algn="ctr"/>
            <a:endParaRPr lang="cs-CZ" dirty="0"/>
          </a:p>
          <a:p>
            <a:r>
              <a:rPr lang="cs-CZ" sz="3200" b="1" dirty="0">
                <a:solidFill>
                  <a:schemeClr val="accent1"/>
                </a:solidFill>
              </a:rPr>
              <a:t>I/2</a:t>
            </a:r>
            <a:endParaRPr lang="cs-CZ" sz="3200" dirty="0">
              <a:solidFill>
                <a:schemeClr val="accent1"/>
              </a:solidFill>
            </a:endParaRPr>
          </a:p>
          <a:p>
            <a:r>
              <a:rPr lang="cs-CZ" sz="2400" b="1" dirty="0" smtClean="0"/>
              <a:t>TRASA:</a:t>
            </a:r>
            <a:r>
              <a:rPr lang="cs-CZ" dirty="0"/>
              <a:t>	</a:t>
            </a:r>
            <a:r>
              <a:rPr lang="cs-CZ" sz="2000" dirty="0"/>
              <a:t>Hranice hl. města (Štěrboholy) - Kutná hora </a:t>
            </a:r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(</a:t>
            </a:r>
            <a:r>
              <a:rPr lang="cs-CZ" sz="2000" dirty="0"/>
              <a:t>I/38) – Pardubice (I/37)</a:t>
            </a:r>
          </a:p>
          <a:p>
            <a:r>
              <a:rPr lang="cs-CZ" sz="2000" dirty="0"/>
              <a:t> </a:t>
            </a:r>
          </a:p>
          <a:p>
            <a:r>
              <a:rPr lang="cs-CZ" sz="3200" b="1" dirty="0">
                <a:solidFill>
                  <a:schemeClr val="accent1"/>
                </a:solidFill>
              </a:rPr>
              <a:t>I/3</a:t>
            </a:r>
          </a:p>
          <a:p>
            <a:r>
              <a:rPr lang="cs-CZ" sz="2400" b="1" dirty="0" smtClean="0"/>
              <a:t>TRASA:</a:t>
            </a:r>
            <a:r>
              <a:rPr lang="cs-CZ" dirty="0"/>
              <a:t>	</a:t>
            </a:r>
            <a:r>
              <a:rPr lang="cs-CZ" dirty="0" smtClean="0"/>
              <a:t> </a:t>
            </a:r>
            <a:r>
              <a:rPr lang="cs-CZ" sz="2000" dirty="0" smtClean="0"/>
              <a:t>Mirošovice </a:t>
            </a:r>
            <a:r>
              <a:rPr lang="cs-CZ" sz="2000" dirty="0"/>
              <a:t>(D1 km 21) - Benešov - Olbramovice </a:t>
            </a:r>
            <a:r>
              <a:rPr lang="cs-CZ" sz="2000" dirty="0" smtClean="0"/>
              <a:t>   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(</a:t>
            </a:r>
            <a:r>
              <a:rPr lang="cs-CZ" sz="2000" dirty="0"/>
              <a:t>I/18) - Tábor (I/19) - Dráchov </a:t>
            </a:r>
            <a:r>
              <a:rPr lang="cs-CZ" sz="2000" dirty="0" smtClean="0"/>
              <a:t>(</a:t>
            </a:r>
            <a:r>
              <a:rPr lang="cs-CZ" sz="2000" dirty="0"/>
              <a:t>I/23) - Veselí nad </a:t>
            </a:r>
            <a:r>
              <a:rPr lang="cs-CZ" sz="2000" dirty="0" smtClean="0"/>
              <a:t>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Lužnicí </a:t>
            </a:r>
            <a:r>
              <a:rPr lang="cs-CZ" sz="2000" dirty="0"/>
              <a:t>(I/24) - České Budějovice (I/20, I/34) - </a:t>
            </a:r>
            <a:r>
              <a:rPr lang="cs-CZ" sz="2000" dirty="0" smtClean="0"/>
              <a:t>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Kamenný </a:t>
            </a:r>
            <a:r>
              <a:rPr lang="cs-CZ" sz="2000" dirty="0"/>
              <a:t>Újezd (I/39) - D</a:t>
            </a:r>
            <a:r>
              <a:rPr lang="cs-CZ" sz="2000" dirty="0" smtClean="0"/>
              <a:t>. Dvořiště </a:t>
            </a:r>
            <a:r>
              <a:rPr lang="cs-CZ" sz="2000" dirty="0"/>
              <a:t>- Rakousko</a:t>
            </a:r>
            <a:br>
              <a:rPr lang="cs-CZ" sz="2000" dirty="0"/>
            </a:br>
            <a:endParaRPr lang="cs-CZ" sz="2000" dirty="0"/>
          </a:p>
          <a:p>
            <a:r>
              <a:rPr lang="cs-CZ" sz="3200" b="1" dirty="0">
                <a:solidFill>
                  <a:schemeClr val="accent1"/>
                </a:solidFill>
              </a:rPr>
              <a:t>I/4</a:t>
            </a:r>
          </a:p>
          <a:p>
            <a:r>
              <a:rPr lang="cs-CZ" sz="2400" b="1" dirty="0" smtClean="0"/>
              <a:t>TRASA:</a:t>
            </a:r>
            <a:r>
              <a:rPr lang="cs-CZ" dirty="0"/>
              <a:t>	</a:t>
            </a:r>
            <a:r>
              <a:rPr lang="cs-CZ" dirty="0" smtClean="0"/>
              <a:t>  </a:t>
            </a:r>
            <a:r>
              <a:rPr lang="cs-CZ" sz="2000" dirty="0" smtClean="0"/>
              <a:t>Praha </a:t>
            </a:r>
            <a:r>
              <a:rPr lang="cs-CZ" sz="2000" dirty="0"/>
              <a:t>– Lahvice (II/102) - Dubenec (I/18) </a:t>
            </a:r>
            <a:r>
              <a:rPr lang="cs-CZ" sz="2000" dirty="0" smtClean="0"/>
              <a:t>-Milín              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(</a:t>
            </a:r>
            <a:r>
              <a:rPr lang="cs-CZ" sz="2000" dirty="0"/>
              <a:t>I/66) - Lety (I/19) - Nová Hospoda (I/20) - </a:t>
            </a:r>
            <a:r>
              <a:rPr lang="cs-CZ" sz="2000" dirty="0" smtClean="0"/>
              <a:t>   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Strakonice </a:t>
            </a:r>
            <a:r>
              <a:rPr lang="cs-CZ" sz="2000" dirty="0"/>
              <a:t>(I/22) - Volyně - Vimperk - Strážný - </a:t>
            </a:r>
            <a:r>
              <a:rPr lang="cs-CZ" sz="2000" dirty="0" smtClean="0"/>
              <a:t>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Německo</a:t>
            </a:r>
            <a:endParaRPr lang="cs-CZ" sz="2000" dirty="0"/>
          </a:p>
          <a:p>
            <a:endParaRPr lang="cs-CZ" dirty="0"/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1259632" y="1484784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1331640" y="5013176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403648" y="2924944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914501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1"/>
                </a:solidFill>
              </a:rPr>
              <a:t>I/6</a:t>
            </a:r>
            <a:endParaRPr lang="cs-CZ" sz="3200" dirty="0">
              <a:solidFill>
                <a:schemeClr val="accent1"/>
              </a:solidFill>
            </a:endParaRPr>
          </a:p>
          <a:p>
            <a:r>
              <a:rPr lang="cs-CZ" sz="2400" dirty="0" smtClean="0"/>
              <a:t>TRASA:</a:t>
            </a:r>
            <a:r>
              <a:rPr lang="cs-CZ" dirty="0"/>
              <a:t>	</a:t>
            </a:r>
            <a:r>
              <a:rPr lang="cs-CZ" sz="2000" dirty="0"/>
              <a:t>Praha – Řepy (R1) - M</a:t>
            </a:r>
            <a:r>
              <a:rPr lang="cs-CZ" sz="2000" dirty="0" smtClean="0"/>
              <a:t>. Přítočno </a:t>
            </a:r>
            <a:r>
              <a:rPr lang="cs-CZ" sz="2000" dirty="0"/>
              <a:t>(I/61) - Řevničov (I/16) - </a:t>
            </a:r>
            <a:r>
              <a:rPr lang="cs-CZ" sz="2000" dirty="0" smtClean="0"/>
              <a:t>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Bukov </a:t>
            </a:r>
            <a:r>
              <a:rPr lang="cs-CZ" sz="2000" dirty="0"/>
              <a:t>(I/27) - Karlovy Vary (I/13) - Sokolov </a:t>
            </a:r>
            <a:r>
              <a:rPr lang="cs-CZ" sz="2000" dirty="0" smtClean="0"/>
              <a:t>– Jesenice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(I/21</a:t>
            </a:r>
            <a:r>
              <a:rPr lang="cs-CZ" sz="2000" dirty="0"/>
              <a:t>) - </a:t>
            </a:r>
            <a:r>
              <a:rPr lang="cs-CZ" sz="2000" dirty="0" smtClean="0"/>
              <a:t>Cheb </a:t>
            </a:r>
            <a:r>
              <a:rPr lang="cs-CZ" sz="2000" dirty="0"/>
              <a:t>(I/21) - Pomezí - Německo</a:t>
            </a:r>
          </a:p>
          <a:p>
            <a:r>
              <a:rPr lang="cs-CZ" sz="2000" dirty="0"/>
              <a:t> </a:t>
            </a:r>
          </a:p>
          <a:p>
            <a:r>
              <a:rPr lang="cs-CZ" sz="3200" b="1" dirty="0">
                <a:solidFill>
                  <a:schemeClr val="accent1"/>
                </a:solidFill>
              </a:rPr>
              <a:t>I/7</a:t>
            </a:r>
            <a:endParaRPr lang="cs-CZ" sz="3200" dirty="0">
              <a:solidFill>
                <a:schemeClr val="accent1"/>
              </a:solidFill>
            </a:endParaRPr>
          </a:p>
          <a:p>
            <a:r>
              <a:rPr lang="cs-CZ" sz="2400" dirty="0" smtClean="0"/>
              <a:t>TRASA:</a:t>
            </a:r>
            <a:r>
              <a:rPr lang="cs-CZ" dirty="0"/>
              <a:t>	</a:t>
            </a:r>
            <a:r>
              <a:rPr lang="cs-CZ" sz="2000" dirty="0"/>
              <a:t>Praha – Ruzyně (R1) - Makotřasy (I/61) - Slaný (I/16) - </a:t>
            </a:r>
            <a:r>
              <a:rPr lang="cs-CZ" sz="2000" dirty="0" smtClean="0"/>
              <a:t>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Louny (</a:t>
            </a:r>
            <a:r>
              <a:rPr lang="cs-CZ" sz="2000" dirty="0"/>
              <a:t>I/28) - Žíželice (I/27) - Chomutov (I/13) - Hora sv. </a:t>
            </a:r>
            <a:r>
              <a:rPr lang="cs-CZ" sz="2000" dirty="0" smtClean="0"/>
              <a:t>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Šebestiána </a:t>
            </a:r>
            <a:r>
              <a:rPr lang="cs-CZ" sz="2000" dirty="0"/>
              <a:t>– </a:t>
            </a:r>
            <a:r>
              <a:rPr lang="cs-CZ" sz="2000" dirty="0" smtClean="0"/>
              <a:t>Německo</a:t>
            </a:r>
            <a:endParaRPr lang="cs-CZ" sz="2000" dirty="0"/>
          </a:p>
          <a:p>
            <a:r>
              <a:rPr lang="cs-CZ" sz="2000" dirty="0"/>
              <a:t> </a:t>
            </a:r>
          </a:p>
          <a:p>
            <a:r>
              <a:rPr lang="cs-CZ" sz="3200" b="1" dirty="0">
                <a:solidFill>
                  <a:schemeClr val="accent1"/>
                </a:solidFill>
              </a:rPr>
              <a:t>I/8</a:t>
            </a:r>
            <a:endParaRPr lang="cs-CZ" sz="3200" dirty="0">
              <a:solidFill>
                <a:schemeClr val="accent1"/>
              </a:solidFill>
            </a:endParaRPr>
          </a:p>
          <a:p>
            <a:r>
              <a:rPr lang="cs-CZ" sz="2400" dirty="0" smtClean="0"/>
              <a:t>TRASA:</a:t>
            </a:r>
            <a:r>
              <a:rPr lang="cs-CZ" dirty="0"/>
              <a:t>	</a:t>
            </a:r>
            <a:r>
              <a:rPr lang="cs-CZ" sz="2000" dirty="0"/>
              <a:t>Praha - Libeň(II/243) - Prahy – Zdiby (I/9) </a:t>
            </a:r>
            <a:r>
              <a:rPr lang="cs-CZ" sz="2000" dirty="0" smtClean="0"/>
              <a:t>– Lovosice</a:t>
            </a:r>
            <a:br>
              <a:rPr lang="cs-CZ" sz="2000" dirty="0" smtClean="0"/>
            </a:br>
            <a:r>
              <a:rPr lang="cs-CZ" sz="2000" dirty="0" smtClean="0"/>
              <a:t>                          </a:t>
            </a:r>
            <a:r>
              <a:rPr lang="cs-CZ" sz="2000" dirty="0"/>
              <a:t>(D8, </a:t>
            </a:r>
            <a:r>
              <a:rPr lang="cs-CZ" sz="2000" dirty="0" smtClean="0"/>
              <a:t> I/15</a:t>
            </a:r>
            <a:r>
              <a:rPr lang="cs-CZ" sz="2000" dirty="0"/>
              <a:t>, I/30) - Bystřany (I/63) - Teplice (I/13) - Dubí (I/27) </a:t>
            </a:r>
            <a:r>
              <a:rPr lang="cs-CZ" sz="2000" dirty="0" smtClean="0"/>
              <a:t>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- </a:t>
            </a:r>
            <a:r>
              <a:rPr lang="cs-CZ" sz="2000" dirty="0"/>
              <a:t>Cínovec – Německo</a:t>
            </a:r>
          </a:p>
          <a:p>
            <a:r>
              <a:rPr lang="cs-CZ" sz="2000" dirty="0"/>
              <a:t> </a:t>
            </a:r>
          </a:p>
        </p:txBody>
      </p:sp>
      <p:cxnSp>
        <p:nvCxnSpPr>
          <p:cNvPr id="3" name="Přímá spojovací šipka 2"/>
          <p:cNvCxnSpPr/>
          <p:nvPr/>
        </p:nvCxnSpPr>
        <p:spPr>
          <a:xfrm>
            <a:off x="1115616" y="2780928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šipka 3"/>
          <p:cNvCxnSpPr/>
          <p:nvPr/>
        </p:nvCxnSpPr>
        <p:spPr>
          <a:xfrm>
            <a:off x="1115616" y="908720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>
            <a:off x="1115616" y="4581128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412776"/>
            <a:ext cx="820891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I/9</a:t>
            </a:r>
            <a:endParaRPr lang="cs-CZ" sz="3200" dirty="0" smtClean="0">
              <a:solidFill>
                <a:schemeClr val="accent1"/>
              </a:solidFill>
            </a:endParaRPr>
          </a:p>
          <a:p>
            <a:r>
              <a:rPr lang="cs-CZ" sz="2400" dirty="0" smtClean="0"/>
              <a:t>TRASA:</a:t>
            </a:r>
            <a:r>
              <a:rPr lang="cs-CZ" dirty="0" smtClean="0"/>
              <a:t>	</a:t>
            </a:r>
            <a:r>
              <a:rPr lang="cs-CZ" sz="2000" dirty="0" smtClean="0"/>
              <a:t>Praha - Zdiby (D8) - Mělník (I/16) - Jestřebí (I/38) -   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Zahrádky u Č.L.(I/15) - Česká Lípa - Nový Bor, Svor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(I/13) - Rumburk – Německo</a:t>
            </a:r>
          </a:p>
          <a:p>
            <a:r>
              <a:rPr lang="cs-CZ" dirty="0" smtClean="0"/>
              <a:t> </a:t>
            </a:r>
          </a:p>
          <a:p>
            <a:endParaRPr lang="cs-CZ" dirty="0" smtClean="0"/>
          </a:p>
          <a:p>
            <a:r>
              <a:rPr lang="cs-CZ" sz="3200" b="1" dirty="0" smtClean="0">
                <a:solidFill>
                  <a:schemeClr val="accent1"/>
                </a:solidFill>
              </a:rPr>
              <a:t>I/10</a:t>
            </a:r>
            <a:endParaRPr lang="cs-CZ" sz="3200" dirty="0" smtClean="0">
              <a:solidFill>
                <a:schemeClr val="accent1"/>
              </a:solidFill>
            </a:endParaRPr>
          </a:p>
          <a:p>
            <a:r>
              <a:rPr lang="cs-CZ" sz="2400" dirty="0" smtClean="0"/>
              <a:t>TRASA:</a:t>
            </a:r>
            <a:r>
              <a:rPr lang="cs-CZ" dirty="0" smtClean="0"/>
              <a:t>	</a:t>
            </a:r>
            <a:r>
              <a:rPr lang="cs-CZ" sz="2000" dirty="0" smtClean="0"/>
              <a:t>Praha - Prosek - Mladá Boleslav (I/16, I/38) –       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Ohrazenice (I/35) - Turnov ( I/35) - Tanvald (I/14) -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Na Mýtě (I/14) - Harrachov - Polsko</a:t>
            </a:r>
          </a:p>
          <a:p>
            <a:endParaRPr lang="cs-CZ" sz="2000" dirty="0"/>
          </a:p>
        </p:txBody>
      </p:sp>
      <p:cxnSp>
        <p:nvCxnSpPr>
          <p:cNvPr id="3" name="Přímá spojovací šipka 2"/>
          <p:cNvCxnSpPr/>
          <p:nvPr/>
        </p:nvCxnSpPr>
        <p:spPr>
          <a:xfrm>
            <a:off x="1403648" y="1772816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šipka 3"/>
          <p:cNvCxnSpPr/>
          <p:nvPr/>
        </p:nvCxnSpPr>
        <p:spPr>
          <a:xfrm>
            <a:off x="1547664" y="3789040"/>
            <a:ext cx="648072" cy="2160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Kontrolní otázky:	</a:t>
            </a: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	Vysvětli k čemu slouží silnice I. </a:t>
            </a:r>
            <a:r>
              <a:rPr lang="cs-CZ" dirty="0"/>
              <a:t>t</a:t>
            </a:r>
            <a:r>
              <a:rPr lang="cs-CZ" dirty="0" smtClean="0"/>
              <a:t>řídy?</a:t>
            </a:r>
          </a:p>
          <a:p>
            <a:r>
              <a:rPr lang="cs-CZ" dirty="0" smtClean="0"/>
              <a:t>2.	Vyjmenuj silnice I. třídy začínající v Praze?</a:t>
            </a:r>
          </a:p>
          <a:p>
            <a:r>
              <a:rPr lang="cs-CZ" dirty="0" smtClean="0"/>
              <a:t>3.	Popiš trasu silnice I/10?</a:t>
            </a:r>
          </a:p>
        </p:txBody>
      </p:sp>
    </p:spTree>
    <p:extLst>
      <p:ext uri="{BB962C8B-B14F-4D97-AF65-F5344CB8AC3E}">
        <p14:creationId xmlns:p14="http://schemas.microsoft.com/office/powerpoint/2010/main" val="3155623482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>
          <a:xfrm>
            <a:off x="323850" y="1196975"/>
            <a:ext cx="6872288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250825" y="2565400"/>
            <a:ext cx="7115175" cy="2625725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http://www.rsd.cz/silnicni-a-dalnicni-sit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</a:t>
            </a: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375322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2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FFFFFF"/>
      </a:hlink>
      <a:folHlink>
        <a:srgbClr val="FFFFFF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31</TotalTime>
  <Words>409</Words>
  <Application>Microsoft Office PowerPoint</Application>
  <PresentationFormat>Předvádění na obrazovce (4:3)</PresentationFormat>
  <Paragraphs>85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Talent</vt:lpstr>
      <vt:lpstr>Prezentace aplikace PowerPoint</vt:lpstr>
      <vt:lpstr>Anotace:</vt:lpstr>
      <vt:lpstr>SILNICE I. TŘÍDY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Kontrolní otázky: </vt:lpstr>
      <vt:lpstr>Použité zdroje: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SILNICE I. TŘÍDY</dc:title>
  <dc:creator>Verunka</dc:creator>
  <cp:lastModifiedBy>skola</cp:lastModifiedBy>
  <cp:revision>4</cp:revision>
  <dcterms:created xsi:type="dcterms:W3CDTF">2013-10-10T19:46:03Z</dcterms:created>
  <dcterms:modified xsi:type="dcterms:W3CDTF">2013-10-30T17:51:08Z</dcterms:modified>
</cp:coreProperties>
</file>