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7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  <p:sldId id="269" r:id="rId12"/>
    <p:sldId id="270" r:id="rId13"/>
    <p:sldId id="271" r:id="rId14"/>
    <p:sldId id="267" r:id="rId15"/>
    <p:sldId id="268" r:id="rId16"/>
    <p:sldId id="272" r:id="rId17"/>
    <p:sldId id="278" r:id="rId18"/>
    <p:sldId id="273" r:id="rId19"/>
    <p:sldId id="274" r:id="rId20"/>
    <p:sldId id="275" r:id="rId21"/>
    <p:sldId id="279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2034" y="-5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1ADDE64-CA53-49BE-BF1D-02D4A3C5837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C2D3847-2F28-4566-8A4A-11F28FDCD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1ADDE64-CA53-49BE-BF1D-02D4A3C5837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47-2F28-4566-8A4A-11F28FDCD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1ADDE64-CA53-49BE-BF1D-02D4A3C5837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C2D3847-2F28-4566-8A4A-11F28FDCDF8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1ADDE64-CA53-49BE-BF1D-02D4A3C5837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C2D3847-2F28-4566-8A4A-11F28FDCD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1ADDE64-CA53-49BE-BF1D-02D4A3C5837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C2D3847-2F28-4566-8A4A-11F28FDCD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DDE64-CA53-49BE-BF1D-02D4A3C5837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47-2F28-4566-8A4A-11F28FDCD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1ADDE64-CA53-49BE-BF1D-02D4A3C5837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C2D3847-2F28-4566-8A4A-11F28FDCD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1ADDE64-CA53-49BE-BF1D-02D4A3C5837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C2D3847-2F28-4566-8A4A-11F28FDCD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1ADDE64-CA53-49BE-BF1D-02D4A3C5837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C2D3847-2F28-4566-8A4A-11F28FDCD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DDE64-CA53-49BE-BF1D-02D4A3C5837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47-2F28-4566-8A4A-11F28FDCD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DDE64-CA53-49BE-BF1D-02D4A3C5837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47-2F28-4566-8A4A-11F28FDCD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1ADDE64-CA53-49BE-BF1D-02D4A3C5837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C2D3847-2F28-4566-8A4A-11F28FDCD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8693573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VY_32_INOVACE_13_B_08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Dopravní cesty v SD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187137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54111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060848"/>
            <a:ext cx="8062912" cy="29523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 smtClean="0"/>
              <a:t>DOPRAVNÍ CESTY</a:t>
            </a:r>
            <a:br>
              <a:rPr lang="cs-CZ" sz="6600" b="1" dirty="0" smtClean="0"/>
            </a:br>
            <a:r>
              <a:rPr lang="cs-CZ" sz="6600" b="1" dirty="0" smtClean="0"/>
              <a:t>V </a:t>
            </a:r>
            <a:br>
              <a:rPr lang="cs-CZ" sz="6600" b="1" dirty="0" smtClean="0"/>
            </a:br>
            <a:r>
              <a:rPr lang="cs-CZ" sz="6600" b="1" dirty="0" smtClean="0"/>
              <a:t>SILNIČNÍ DOPRAVĚ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3284984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424936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Dopravní cesty v silniční dopravě jsou tvořeny pozemními komunikacemi.</a:t>
            </a:r>
          </a:p>
          <a:p>
            <a:pPr algn="ctr"/>
            <a:r>
              <a:rPr lang="cs-CZ" sz="2800" dirty="0"/>
              <a:t> </a:t>
            </a:r>
          </a:p>
          <a:p>
            <a:pPr algn="ctr"/>
            <a:r>
              <a:rPr lang="cs-CZ" sz="2800" dirty="0"/>
              <a:t>V České republice nám pozemní komunikace rozděluje Zákon č. 13/1994 Sb., o pozemních komunikacích, na 4 kategorie</a:t>
            </a:r>
            <a:r>
              <a:rPr lang="cs-CZ" sz="2800" dirty="0" smtClean="0"/>
              <a:t>.</a:t>
            </a:r>
          </a:p>
          <a:p>
            <a:pPr algn="ctr"/>
            <a:endParaRPr lang="cs-CZ" sz="2800" dirty="0"/>
          </a:p>
          <a:p>
            <a:r>
              <a:rPr lang="cs-CZ" sz="2800" dirty="0"/>
              <a:t>Kategorie pozemních komunikací</a:t>
            </a:r>
            <a:r>
              <a:rPr lang="cs-CZ" sz="2800" dirty="0" smtClean="0"/>
              <a:t>:</a:t>
            </a:r>
            <a:endParaRPr lang="cs-CZ" sz="28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600" dirty="0" smtClean="0"/>
              <a:t>D</a:t>
            </a:r>
            <a:r>
              <a:rPr lang="cs-CZ" sz="2800" dirty="0" smtClean="0"/>
              <a:t>álnice</a:t>
            </a:r>
            <a:endParaRPr lang="cs-CZ" sz="28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600" dirty="0"/>
              <a:t>S</a:t>
            </a:r>
            <a:r>
              <a:rPr lang="cs-CZ" sz="2800" dirty="0"/>
              <a:t>ilnice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600" dirty="0"/>
              <a:t>M</a:t>
            </a:r>
            <a:r>
              <a:rPr lang="cs-CZ" sz="2800" dirty="0"/>
              <a:t>ěstské (místní) komunikace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600" dirty="0"/>
              <a:t>Ú</a:t>
            </a:r>
            <a:r>
              <a:rPr lang="cs-CZ" sz="2800" dirty="0"/>
              <a:t>čelová komunikace</a:t>
            </a: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4860032" y="2996952"/>
            <a:ext cx="23042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323528" y="3789040"/>
            <a:ext cx="61206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492896"/>
            <a:ext cx="8229600" cy="1399032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  <a:hlinkClick r:id="rId2" action="ppaction://hlinksldjump"/>
              </a:rPr>
              <a:t>DÁLNICE</a:t>
            </a:r>
            <a:r>
              <a:rPr lang="cs-CZ" sz="6000" dirty="0" smtClean="0">
                <a:hlinkClick r:id="rId2" action="ppaction://hlinksldjump"/>
              </a:rPr>
              <a:t/>
            </a:r>
            <a:br>
              <a:rPr lang="cs-CZ" sz="6000" dirty="0" smtClean="0">
                <a:hlinkClick r:id="rId2" action="ppaction://hlinksldjump"/>
              </a:rPr>
            </a:b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4941168"/>
            <a:ext cx="8748464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3140968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0" y="1196752"/>
            <a:ext cx="8229600" cy="1399032"/>
          </a:xfrm>
        </p:spPr>
        <p:txBody>
          <a:bodyPr>
            <a:noAutofit/>
          </a:bodyPr>
          <a:lstStyle/>
          <a:p>
            <a:pPr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024" y="188640"/>
            <a:ext cx="8784976" cy="666936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dirty="0" smtClean="0"/>
              <a:t>Je pozemní komunikace určená pro rychlou dálkovou a </a:t>
            </a:r>
          </a:p>
          <a:p>
            <a:pPr algn="ctr">
              <a:buNone/>
            </a:pPr>
            <a:r>
              <a:rPr lang="cs-CZ" sz="2400" dirty="0" smtClean="0"/>
              <a:t>mezistátní dopravu silničními motorovými vozidly, která je</a:t>
            </a:r>
          </a:p>
          <a:p>
            <a:pPr algn="ctr">
              <a:buNone/>
            </a:pPr>
            <a:r>
              <a:rPr lang="cs-CZ" sz="2400" dirty="0" smtClean="0"/>
              <a:t>budována bez úrovňových křížení, s oddělenými místy</a:t>
            </a:r>
          </a:p>
          <a:p>
            <a:pPr algn="ctr">
              <a:buNone/>
            </a:pPr>
            <a:r>
              <a:rPr lang="cs-CZ" sz="2400" dirty="0" smtClean="0"/>
              <a:t>napojení pro vjezd a výjezd a která má směrově</a:t>
            </a:r>
          </a:p>
          <a:p>
            <a:pPr algn="ctr">
              <a:buNone/>
            </a:pPr>
            <a:r>
              <a:rPr lang="cs-CZ" sz="2400" dirty="0" smtClean="0"/>
              <a:t>oddělené jízdní pásy.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Je přístupná pouze silničním motorovým vozidlům, která mají konstrukční rychlost </a:t>
            </a:r>
            <a:r>
              <a:rPr lang="cs-CZ" sz="2400" b="1" dirty="0" smtClean="0"/>
              <a:t>větší než 80 Km/</a:t>
            </a:r>
            <a:r>
              <a:rPr lang="cs-CZ" sz="2400" b="1" dirty="0" err="1" smtClean="0"/>
              <a:t>h</a:t>
            </a:r>
            <a:r>
              <a:rPr lang="cs-CZ" sz="2400" b="1" dirty="0" smtClean="0"/>
              <a:t>.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Jsou označeny písmenem </a:t>
            </a:r>
            <a:r>
              <a:rPr lang="cs-CZ" sz="2400" b="1" dirty="0" smtClean="0"/>
              <a:t>velké D s číslem 1-99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(např. D11).</a:t>
            </a:r>
          </a:p>
          <a:p>
            <a:pPr algn="ctr">
              <a:buNone/>
            </a:pPr>
            <a:r>
              <a:rPr lang="cs-CZ" sz="2400" dirty="0" smtClean="0"/>
              <a:t>Na silnicích jsou označeny </a:t>
            </a:r>
            <a:r>
              <a:rPr lang="cs-CZ" sz="2400" b="1" dirty="0" smtClean="0"/>
              <a:t>červenou tabulkou</a:t>
            </a:r>
            <a:br>
              <a:rPr lang="cs-CZ" sz="2400" b="1" dirty="0" smtClean="0"/>
            </a:br>
            <a:r>
              <a:rPr lang="cs-CZ" sz="2400" b="1" dirty="0" smtClean="0"/>
              <a:t> s bílým číslem silnice.</a:t>
            </a:r>
          </a:p>
          <a:p>
            <a:pPr algn="ctr">
              <a:buNone/>
            </a:pPr>
            <a:r>
              <a:rPr lang="cs-CZ" sz="2400" dirty="0" smtClean="0"/>
              <a:t>V České republice máme (budeme mít) </a:t>
            </a:r>
            <a:r>
              <a:rPr lang="cs-CZ" sz="2400" b="1" dirty="0" smtClean="0"/>
              <a:t>6 dálnic</a:t>
            </a:r>
            <a:r>
              <a:rPr lang="cs-CZ" sz="2400" dirty="0" smtClean="0"/>
              <a:t>: </a:t>
            </a:r>
            <a:br>
              <a:rPr lang="cs-CZ" sz="2400" dirty="0" smtClean="0"/>
            </a:br>
            <a:r>
              <a:rPr lang="cs-CZ" sz="2400" dirty="0" smtClean="0"/>
              <a:t>D1, D2, D3, D5, D8, D11.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43808" y="2420888"/>
            <a:ext cx="287931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000" dirty="0" smtClean="0">
                <a:ln w="6350">
                  <a:solidFill>
                    <a:schemeClr val="tx1"/>
                  </a:solidFill>
                </a:ln>
                <a:hlinkClick r:id="rId2" action="ppaction://hlinksldjump"/>
              </a:rPr>
              <a:t>SILNICE</a:t>
            </a:r>
            <a:endParaRPr lang="cs-CZ" sz="60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3356992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2060848"/>
            <a:ext cx="9385903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Veřejně přístupná pozemní komunikace </a:t>
            </a:r>
            <a:b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</a:b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určená k užití silničními a jinými vozidly </a:t>
            </a:r>
            <a:b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</a:b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a chodci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908720"/>
            <a:ext cx="8640960" cy="57606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95736" y="0"/>
            <a:ext cx="4517583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ln>
                  <a:solidFill>
                    <a:schemeClr val="tx1"/>
                  </a:solidFill>
                </a:ln>
              </a:rPr>
              <a:t>ROZDĚLENÍ SILNIC</a:t>
            </a:r>
          </a:p>
          <a:p>
            <a:endParaRPr lang="cs-CZ" dirty="0"/>
          </a:p>
        </p:txBody>
      </p:sp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467544" y="887135"/>
            <a:ext cx="8676456" cy="5970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8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1) Podle určení a dopravního významu</a:t>
            </a:r>
          </a:p>
          <a:p>
            <a:pPr marL="0" marR="0" lvl="0" indent="1809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000" b="1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SILNICE I. TŘÍDY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jsou silnice státního a mezinárodního významu určené zejména pro dálkovou mezistátní  </a:t>
            </a: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dopravu navazující na silniční síť jiných států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 těchto silnicích jsou vedeny mezinárodní tahy označené zelenou tabulkou s písmenem E a </a:t>
            </a: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číslem např. E55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označují se 1 až 2 místným číslem s uvedením třídy silnice (např. I/35)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patří sem i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Rychlostní komunikace,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označují písmenem R a1 až 2 místným číslem (např. R35)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SILNICE II. TŘÍDY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tabLst/>
            </a:pPr>
            <a:r>
              <a:rPr lang="cs-CZ" sz="20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       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jsou silnice krajského významu určené k dopravě mezi kraji a okresy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vesměs spojují významná města kraje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označují se 3 místným číslem, např. 324</a:t>
            </a: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tabLst/>
            </a:pPr>
            <a:r>
              <a:rPr lang="cs-CZ" sz="20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SILNICE III. TŘÍDY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indent="180975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jsou určené k vzájemnému spojení obcí nebo jejich napojení na ostatní pozemní komunikace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mají místní a okresní význam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označují se 4 nebo 5 místným číslem, např. 5234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 silnicích jsou označeny modrou tabulkou s bílým číslem silnice</a:t>
            </a:r>
          </a:p>
          <a:p>
            <a:pPr lvl="0" indent="180975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indent="180975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2" action="ppaction://hlinksldjump"/>
              </a:rPr>
              <a:t>ROZDÍLY MEZI DÁLNICEMI A RYCHLOSTNÍMI KOMUNIKACEMI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323528" y="5301208"/>
            <a:ext cx="72008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23528" y="4149080"/>
            <a:ext cx="72008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23528" y="2276872"/>
            <a:ext cx="72008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928000" cy="1512168"/>
          </a:xfrm>
          <a:ln w="3810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        </a:t>
            </a:r>
            <a:r>
              <a:rPr lang="cs-CZ" sz="3100" b="1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SHODNÉ                             ROZDÍLNÉ ZNAKY                   </a:t>
            </a:r>
            <a:br>
              <a:rPr lang="cs-CZ" sz="3100" b="1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</a:br>
            <a:r>
              <a:rPr lang="cs-CZ" sz="3100" b="1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          </a:t>
            </a:r>
            <a:r>
              <a:rPr lang="cs-CZ" sz="3100" b="1" dirty="0" err="1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ZNAKY</a:t>
            </a:r>
            <a:r>
              <a:rPr lang="cs-CZ" sz="3100" b="1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                                  Z POHLEDU</a:t>
            </a:r>
            <a:r>
              <a:rPr lang="cs-CZ" sz="3100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/>
            </a:r>
            <a:br>
              <a:rPr lang="cs-CZ" sz="3100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</a:br>
            <a:r>
              <a:rPr lang="cs-CZ" sz="3100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                                         </a:t>
            </a:r>
            <a:r>
              <a:rPr lang="cs-CZ" sz="3100" b="1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RYCHLOSTNÍ KOMUNIKACE</a:t>
            </a:r>
            <a:endParaRPr lang="cs-CZ" sz="3100" b="1" dirty="0">
              <a:ln w="6350"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3960440" cy="4896544"/>
          </a:xfrm>
          <a:ln w="38100"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200" b="1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1) </a:t>
            </a:r>
            <a:r>
              <a:rPr lang="cs-CZ" sz="3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S</a:t>
            </a:r>
            <a:r>
              <a:rPr lang="cs-CZ" sz="2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měrové dělení - každý jízdní směr má minimálně 2 jízdní pruhy.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2) </a:t>
            </a:r>
            <a:r>
              <a:rPr lang="cs-CZ" sz="3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</a:t>
            </a:r>
            <a:r>
              <a:rPr lang="cs-CZ" sz="2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šechny nájezdy a výjezdy jsou mimoúrovňové.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3) </a:t>
            </a:r>
            <a:r>
              <a:rPr lang="cs-CZ" sz="3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</a:t>
            </a:r>
            <a:r>
              <a:rPr lang="cs-CZ" sz="2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ovolená maximální rychlost 130 Km/</a:t>
            </a:r>
            <a:r>
              <a:rPr lang="cs-CZ" sz="22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h</a:t>
            </a:r>
            <a:r>
              <a:rPr lang="cs-CZ" sz="2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3600" dirty="0" smtClean="0"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3968" y="1700808"/>
            <a:ext cx="4823504" cy="4896544"/>
          </a:xfrm>
          <a:ln w="38100"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200" b="1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1) </a:t>
            </a:r>
            <a:r>
              <a:rPr lang="cs-CZ" sz="3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M</a:t>
            </a:r>
            <a:r>
              <a:rPr lang="cs-CZ" sz="2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á skromnější prostorové uspořádání (užší jízdní pruh).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r>
              <a:rPr lang="cs-CZ" sz="2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2) </a:t>
            </a:r>
            <a:r>
              <a:rPr lang="cs-CZ" sz="3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N</a:t>
            </a:r>
            <a:r>
              <a:rPr lang="cs-CZ" sz="2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ižší nároky na poloměry 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křižovatkových větví.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r>
              <a:rPr lang="cs-CZ" sz="2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3) </a:t>
            </a:r>
            <a:r>
              <a:rPr lang="cs-CZ" sz="3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</a:t>
            </a:r>
            <a:r>
              <a:rPr lang="cs-CZ" sz="2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dbočování a připojovací 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      pruhy u mimoúrovňových  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křižovatek jsou kratší nebo chybějí.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lang="cs-CZ" sz="2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4) </a:t>
            </a:r>
            <a:r>
              <a:rPr lang="cs-CZ" sz="3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N</a:t>
            </a:r>
            <a:r>
              <a:rPr lang="cs-CZ" sz="2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evyskytují se stoupací pruhy pro nákladní vozidla.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lang="cs-CZ" sz="2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5) </a:t>
            </a:r>
            <a:r>
              <a:rPr lang="cs-CZ" sz="3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</a:t>
            </a:r>
            <a:r>
              <a:rPr lang="cs-CZ" sz="2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ýskyt autobusových zastávek na hlavní trase. (</a:t>
            </a: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R10)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139952" y="188640"/>
            <a:ext cx="0" cy="158417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283968" y="188640"/>
            <a:ext cx="0" cy="158417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51520" y="1628800"/>
            <a:ext cx="38164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51520" y="260648"/>
            <a:ext cx="0" cy="13681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4067944" y="260648"/>
            <a:ext cx="0" cy="13681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51520" y="260648"/>
            <a:ext cx="38164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355976" y="260648"/>
            <a:ext cx="0" cy="13681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355976" y="1628800"/>
            <a:ext cx="4716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4355976" y="260648"/>
            <a:ext cx="4716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9072000" y="260648"/>
            <a:ext cx="0" cy="13681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7920880" cy="57606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827584" y="692696"/>
            <a:ext cx="7776864" cy="5878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36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2) Podle účelového určení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MEZINÁRODNÍ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DÁLKOVÉ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RYCHLOSTNÍ</a:t>
            </a:r>
          </a:p>
          <a:p>
            <a:pPr>
              <a:buClr>
                <a:schemeClr val="tx1"/>
              </a:buClr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800" dirty="0" smtClean="0"/>
              <a:t> OKRUŽNÍ</a:t>
            </a:r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endParaRPr lang="cs-CZ" sz="2800" dirty="0" smtClean="0"/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800" dirty="0" smtClean="0"/>
              <a:t> REKREAČNÍ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7920880" cy="57606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827584" y="764704"/>
            <a:ext cx="7776864" cy="6678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/>
            <a:r>
              <a:rPr lang="cs-CZ" sz="3600" b="1" dirty="0" smtClean="0"/>
              <a:t>3) Podle </a:t>
            </a:r>
            <a:r>
              <a:rPr lang="cs-CZ" sz="3600" b="1" dirty="0"/>
              <a:t>rozestupu dopravních </a:t>
            </a:r>
            <a:r>
              <a:rPr lang="cs-CZ" sz="3600" b="1" dirty="0" smtClean="0"/>
              <a:t>směrů</a:t>
            </a:r>
          </a:p>
          <a:p>
            <a:pPr lvl="0" algn="ctr"/>
            <a:endParaRPr lang="cs-CZ" sz="3600" dirty="0" smtClean="0"/>
          </a:p>
          <a:p>
            <a:pPr lvl="0" algn="ctr"/>
            <a:endParaRPr lang="cs-CZ" sz="3600" dirty="0"/>
          </a:p>
          <a:p>
            <a:pPr lvl="0">
              <a:buClr>
                <a:schemeClr val="tx1"/>
              </a:buClr>
              <a:buFont typeface="Wingdings" pitchFamily="2" charset="2"/>
              <a:buChar char="v"/>
            </a:pPr>
            <a:r>
              <a:rPr lang="cs-CZ" sz="4000" dirty="0" smtClean="0"/>
              <a:t> SMĚROVĚ ROZDĚLENÉ </a:t>
            </a:r>
          </a:p>
          <a:p>
            <a:pPr lvl="0">
              <a:buClr>
                <a:schemeClr val="tx1"/>
              </a:buClr>
            </a:pPr>
            <a:endParaRPr lang="cs-CZ" sz="4000" dirty="0" smtClean="0"/>
          </a:p>
          <a:p>
            <a:pPr lvl="0">
              <a:buClr>
                <a:schemeClr val="tx1"/>
              </a:buClr>
              <a:buFont typeface="Wingdings" pitchFamily="2" charset="2"/>
              <a:buChar char="v"/>
            </a:pPr>
            <a:r>
              <a:rPr lang="cs-CZ" sz="4000" dirty="0" smtClean="0"/>
              <a:t> SMĚROVĚ NEROZDĚLENÉ</a:t>
            </a:r>
          </a:p>
          <a:p>
            <a:pPr>
              <a:buClr>
                <a:schemeClr val="tx1"/>
              </a:buClr>
            </a:pPr>
            <a:r>
              <a:rPr lang="cs-CZ" sz="4000" dirty="0" smtClean="0"/>
              <a:t> 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3600" b="1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 smtClean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7920880" cy="57606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899592" y="692696"/>
            <a:ext cx="7776864" cy="55707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cs-CZ" sz="3600" b="1" dirty="0" smtClean="0"/>
              <a:t>4) Podle </a:t>
            </a:r>
            <a:r>
              <a:rPr lang="cs-CZ" sz="3600" b="1" dirty="0"/>
              <a:t>počtu dopravních </a:t>
            </a:r>
            <a:r>
              <a:rPr lang="cs-CZ" sz="3600" b="1" dirty="0" smtClean="0"/>
              <a:t>směrů</a:t>
            </a:r>
          </a:p>
          <a:p>
            <a:pPr lvl="0"/>
            <a:endParaRPr lang="cs-CZ" sz="3600" dirty="0"/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r>
              <a:rPr lang="cs-CZ" sz="3200" dirty="0" smtClean="0"/>
              <a:t> JEDNO PRUHOVÉ</a:t>
            </a:r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endParaRPr lang="cs-CZ" sz="3200" dirty="0" smtClean="0"/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r>
              <a:rPr lang="cs-CZ" sz="3200" dirty="0" smtClean="0"/>
              <a:t> DVOU PRUHOVÉ</a:t>
            </a:r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endParaRPr lang="cs-CZ" sz="3200" dirty="0" smtClean="0"/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r>
              <a:rPr lang="cs-CZ" sz="3200" dirty="0" smtClean="0"/>
              <a:t> TŘÍ PRUHOVÉ</a:t>
            </a:r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endParaRPr lang="cs-CZ" sz="3200" dirty="0" smtClean="0"/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r>
              <a:rPr lang="cs-CZ" sz="3200" dirty="0" smtClean="0"/>
              <a:t> ČTYŘ A VÍCE PRUHOVÉ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 smtClean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899592" y="2564904"/>
            <a:ext cx="731482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2" action="ppaction://hlinksldjump"/>
              </a:rPr>
              <a:t>Místní (městské)</a:t>
            </a:r>
            <a:r>
              <a:rPr kumimoji="0" lang="cs-CZ" sz="4000" b="1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2" action="ppaction://hlinksldjump"/>
              </a:rPr>
              <a:t> </a:t>
            </a:r>
            <a:r>
              <a:rPr kumimoji="0" lang="cs-CZ" sz="40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2" action="ppaction://hlinksldjump"/>
              </a:rPr>
              <a:t>komunikace</a:t>
            </a:r>
            <a:endParaRPr kumimoji="0" lang="cs-CZ" sz="40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3212976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700808"/>
            <a:ext cx="727280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Jedná se o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veřejně přístupné pozemní komunikace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které slouží místní (městské) dopravě.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5038373"/>
              </p:ext>
            </p:extLst>
          </p:nvPr>
        </p:nvGraphicFramePr>
        <p:xfrm>
          <a:off x="395536" y="116633"/>
          <a:ext cx="8136904" cy="664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2"/>
                <a:gridCol w="4248472"/>
              </a:tblGrid>
              <a:tr h="864095"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DĚLÍME JE PODLE VÝZNAMU DO ČTYŘ TŘÍD</a:t>
                      </a:r>
                    </a:p>
                    <a:p>
                      <a:endParaRPr lang="cs-CZ" dirty="0"/>
                    </a:p>
                  </a:txBody>
                  <a:tcPr marR="72000" marT="0" marB="0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47056">
                <a:tc>
                  <a:txBody>
                    <a:bodyPr/>
                    <a:lstStyle/>
                    <a:p>
                      <a:pPr algn="ctr"/>
                      <a:endParaRPr kumimoji="0" lang="cs-CZ" sz="16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kumimoji="0" lang="cs-CZ" sz="1600" b="1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MÍSTNÍ KOMUNIKACE I. TŘÍDY RYCHLOSTNÍ</a:t>
                      </a:r>
                      <a:r>
                        <a:rPr kumimoji="0" lang="cs-CZ" sz="16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/>
                      </a:r>
                      <a:br>
                        <a:rPr kumimoji="0" lang="cs-CZ" sz="16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endParaRPr kumimoji="0" lang="cs-CZ" sz="16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Jedná se o rychlostní místní</a:t>
                      </a:r>
                      <a:r>
                        <a:rPr kumimoji="0" lang="cs-CZ" sz="16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komunikace.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Technicky vyhovují všem druhům dopravy.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Je po nich vedena i veřejná hromadná  doprava.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Spojují okolní silniční síť s městem, tzn. mají napojení na D, R a silnice I. třídy.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Mají jen funkci dopravní.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Označují se velkým písmenem A</a:t>
                      </a:r>
                      <a:r>
                        <a:rPr kumimoji="0" lang="cs-CZ" sz="16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None/>
                      </a:pPr>
                      <a:r>
                        <a:rPr kumimoji="0" lang="cs-CZ" sz="16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 indexem 1 a 2 (A</a:t>
                      </a:r>
                      <a:r>
                        <a:rPr kumimoji="0" lang="cs-CZ" sz="1600" kern="1200" baseline="-25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, A</a:t>
                      </a:r>
                      <a:r>
                        <a:rPr kumimoji="0" lang="cs-CZ" sz="1600" kern="1200" baseline="-25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).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lang="cs-CZ" sz="1600" dirty="0" smtClean="0"/>
                    </a:p>
                    <a:p>
                      <a:pPr algn="l"/>
                      <a:endParaRPr kumimoji="0" lang="cs-CZ" sz="18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R="7200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kumimoji="0" lang="cs-CZ" sz="14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kumimoji="0" lang="cs-CZ" sz="1600" b="1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MÍSTNÍ KOMUNIKACE II. </a:t>
                      </a:r>
                      <a:r>
                        <a:rPr kumimoji="0" lang="cs-CZ" sz="1600" b="1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TŘÍDY</a:t>
                      </a:r>
                    </a:p>
                    <a:p>
                      <a:pPr algn="ctr"/>
                      <a:r>
                        <a:rPr kumimoji="0" lang="cs-CZ" sz="1600" b="1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SBĚRNÉ</a:t>
                      </a:r>
                      <a:endParaRPr kumimoji="0" lang="cs-CZ" sz="1600" b="1" u="sng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Jedná se o dopravně významné sběrné komunikace s omezením přímého připojení sousedních nemovitostí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Jsou to ostatní komunikace v obcích vyhovující provozu všech druhů motorových vozidel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Připojují městské části na silniční síť silnic 2. a 3. Třídy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Mají funkci dopravní a obslužnou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Označují se velkým písmenem B s indexem 1 a 2 (B</a:t>
                      </a:r>
                      <a:r>
                        <a:rPr kumimoji="0" lang="cs-CZ" sz="1600" kern="1200" baseline="-25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, B</a:t>
                      </a:r>
                      <a:r>
                        <a:rPr kumimoji="0" lang="cs-CZ" sz="1600" kern="1200" baseline="-25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).</a:t>
                      </a:r>
                    </a:p>
                    <a:p>
                      <a:pPr algn="l"/>
                      <a:endParaRPr lang="cs-CZ" dirty="0"/>
                    </a:p>
                  </a:txBody>
                  <a:tcPr marR="72000" marT="0" marB="0"/>
                </a:tc>
              </a:tr>
            </a:tbl>
          </a:graphicData>
        </a:graphic>
      </p:graphicFrame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5505000"/>
              </p:ext>
            </p:extLst>
          </p:nvPr>
        </p:nvGraphicFramePr>
        <p:xfrm>
          <a:off x="395536" y="116633"/>
          <a:ext cx="8136904" cy="664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2"/>
                <a:gridCol w="4248472"/>
              </a:tblGrid>
              <a:tr h="864095"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DĚLÍME JE PODLE VÝZNAMU DO ČTYŘ TŘÍD</a:t>
                      </a:r>
                    </a:p>
                    <a:p>
                      <a:endParaRPr lang="cs-CZ" dirty="0"/>
                    </a:p>
                  </a:txBody>
                  <a:tcPr marR="72000" marT="0" marB="0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47056">
                <a:tc>
                  <a:txBody>
                    <a:bodyPr/>
                    <a:lstStyle/>
                    <a:p>
                      <a:pPr algn="ctr"/>
                      <a:endParaRPr kumimoji="0" lang="cs-CZ" sz="16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kumimoji="0" lang="cs-CZ" sz="1600" b="1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MÍSTNÍ KOMUNIKACE III. TŘÍDY </a:t>
                      </a:r>
                      <a:r>
                        <a:rPr kumimoji="0" lang="cs-CZ" sz="1600" b="1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OBSLUŽNÉ</a:t>
                      </a:r>
                      <a:r>
                        <a:rPr kumimoji="0" lang="cs-CZ" sz="16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/>
                      </a:r>
                      <a:br>
                        <a:rPr kumimoji="0" lang="cs-CZ" sz="16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endParaRPr kumimoji="0" lang="cs-CZ" sz="16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Jedná se o obslužné,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jsou částečně přístupné provozu motorových vozidel, např. omezení tonáže, zákaz vjezdu nákladním vozidlům,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používají se jako doplňující komunikace ke komunikacím sběrným, zpřístupňujícím místní objekty a území, může se jednat i o městské trasy,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mají jen funkci obslužnou,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označují se velkým písmenem C s indexem 1, 2, 3 (C1, C2, C3).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lang="cs-CZ" sz="1600" dirty="0" smtClean="0"/>
                    </a:p>
                    <a:p>
                      <a:pPr algn="l"/>
                      <a:endParaRPr kumimoji="0" lang="cs-CZ" sz="18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R="7200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kumimoji="0" lang="cs-CZ" sz="14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kumimoji="0" lang="cs-CZ" sz="1600" b="1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MÍSTNÍ KOMUNIKACE IV. TŘÍDY </a:t>
                      </a:r>
                      <a:r>
                        <a:rPr kumimoji="0" lang="cs-CZ" sz="1600" b="1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NEMOTORISTICKÉ</a:t>
                      </a:r>
                      <a:endParaRPr kumimoji="0" lang="cs-CZ" sz="1600" b="1" u="sng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6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J</a:t>
                      </a: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edná se o komunikace nepřístupné provozu silničních motorových vozidel nebo na které je umožněn smíšený provoz, tzn. zklidněné komunikace (pěší zóny, obytné zóny),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patří sem pěší zóny, obytné zóny, cyklistické stezky a stezky pro pěší, chodníky.</a:t>
                      </a: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endParaRPr kumimoji="0" lang="cs-CZ" sz="1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označují se velkým písmenem D s indexem 1, 2, 3 (D1, D2, D3).</a:t>
                      </a:r>
                    </a:p>
                    <a:p>
                      <a:pPr algn="l"/>
                      <a:endParaRPr lang="cs-CZ" dirty="0"/>
                    </a:p>
                  </a:txBody>
                  <a:tcPr marR="7200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838137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2051720" y="2420888"/>
            <a:ext cx="525817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2" action="ppaction://hlinksldjump"/>
              </a:rPr>
              <a:t>Účelová komunikace</a:t>
            </a:r>
            <a:endParaRPr kumimoji="0" lang="cs-CZ" sz="40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3068960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1"/>
          <p:cNvSpPr>
            <a:spLocks noChangeArrowheads="1"/>
          </p:cNvSpPr>
          <p:nvPr/>
        </p:nvSpPr>
        <p:spPr bwMode="auto">
          <a:xfrm>
            <a:off x="-3204864" y="1124744"/>
            <a:ext cx="15409712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pozemní komunikace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která slouží ke 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spojení jednotlivých nemovitostí pro 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potřeby vlastníků těchto nemovitostí 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nebo ke spojení těchto nemovitostí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s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 ostatními pozemními komunikacemi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nebo k obhospodařování zemědělských 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 lesních pozemků.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95536" y="908720"/>
          <a:ext cx="8136904" cy="47823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2"/>
                <a:gridCol w="4248472"/>
              </a:tblGrid>
              <a:tr h="396633"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6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ROZDĚLUJEME</a:t>
                      </a:r>
                      <a:r>
                        <a:rPr kumimoji="0" lang="cs-CZ" sz="3600" b="1" kern="120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JE NA</a:t>
                      </a:r>
                      <a:endParaRPr kumimoji="0" lang="cs-CZ" sz="3600" b="1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dirty="0"/>
                    </a:p>
                  </a:txBody>
                  <a:tcPr marR="72000" marT="0" marB="0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93586">
                <a:tc>
                  <a:txBody>
                    <a:bodyPr/>
                    <a:lstStyle/>
                    <a:p>
                      <a:pPr algn="ctr"/>
                      <a:endParaRPr kumimoji="0" lang="cs-CZ" sz="1600" b="1" u="none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kumimoji="0" lang="cs-CZ" sz="2800" b="1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VEŘEJNĚ</a:t>
                      </a:r>
                      <a:r>
                        <a:rPr kumimoji="0" lang="cs-CZ" sz="2800" b="1" u="sng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PŘÍSTUPNÉ</a:t>
                      </a:r>
                      <a:r>
                        <a:rPr kumimoji="0" lang="cs-CZ" sz="16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/>
                      </a:r>
                      <a:br>
                        <a:rPr kumimoji="0" lang="cs-CZ" sz="16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endParaRPr kumimoji="0" lang="cs-CZ" sz="16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kumimoji="0" lang="cs-CZ" sz="16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kumimoji="0" lang="cs-CZ" sz="16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polní cesty, lesní cesty, atd.</a:t>
                      </a:r>
                      <a:endParaRPr lang="cs-CZ" sz="2400" dirty="0" smtClean="0"/>
                    </a:p>
                    <a:p>
                      <a:pPr algn="l"/>
                      <a:endParaRPr kumimoji="0" lang="cs-CZ" sz="18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R="7200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kumimoji="0" lang="cs-CZ" sz="14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kumimoji="0" lang="cs-CZ" sz="2800" b="1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VEŘEJNĚ</a:t>
                      </a:r>
                      <a:r>
                        <a:rPr kumimoji="0" lang="cs-CZ" sz="2800" b="1" u="sng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NEPŘÍSTUPNÉ</a:t>
                      </a:r>
                      <a:endParaRPr kumimoji="0" lang="cs-CZ" sz="2800" b="1" u="sng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lang="cs-CZ" dirty="0" smtClean="0"/>
                    </a:p>
                    <a:p>
                      <a:pPr algn="l"/>
                      <a:endParaRPr lang="cs-CZ" dirty="0" smtClean="0"/>
                    </a:p>
                    <a:p>
                      <a:pPr algn="ctr">
                        <a:buClr>
                          <a:schemeClr val="accent1"/>
                        </a:buClr>
                        <a:buFont typeface="Wingdings" pitchFamily="2" charset="2"/>
                        <a:buNone/>
                      </a:pPr>
                      <a:endParaRPr kumimoji="0"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buClr>
                          <a:schemeClr val="accent1"/>
                        </a:buClr>
                        <a:buFont typeface="Wingdings" pitchFamily="2" charset="2"/>
                        <a:buChar char="q"/>
                      </a:pPr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cesty k soukromým domům, atd.</a:t>
                      </a:r>
                      <a:endParaRPr lang="cs-CZ" sz="2400" dirty="0"/>
                    </a:p>
                  </a:txBody>
                  <a:tcPr marR="72000" marT="0" marB="0"/>
                </a:tc>
              </a:tr>
            </a:tbl>
          </a:graphicData>
        </a:graphic>
      </p:graphicFrame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Jaký zákon dělí pozemní komunikace na kategorie?	</a:t>
            </a:r>
          </a:p>
          <a:p>
            <a:r>
              <a:rPr lang="cs-CZ" dirty="0" smtClean="0"/>
              <a:t>2.	Vyjmenuj kategorie pozemních komunikací?</a:t>
            </a:r>
          </a:p>
          <a:p>
            <a:r>
              <a:rPr lang="cs-CZ" dirty="0" smtClean="0"/>
              <a:t>3.	Jak se dělí silnice?</a:t>
            </a:r>
          </a:p>
          <a:p>
            <a:r>
              <a:rPr lang="cs-CZ" dirty="0" smtClean="0"/>
              <a:t>4.	Popiš dělení místních komunikací?</a:t>
            </a:r>
          </a:p>
          <a:p>
            <a:r>
              <a:rPr lang="cs-CZ" dirty="0" smtClean="0"/>
              <a:t>5.	Popiš dělení účelových komunikací?</a:t>
            </a:r>
          </a:p>
        </p:txBody>
      </p:sp>
    </p:spTree>
    <p:extLst>
      <p:ext uri="{BB962C8B-B14F-4D97-AF65-F5344CB8AC3E}">
        <p14:creationId xmlns:p14="http://schemas.microsoft.com/office/powerpoint/2010/main" val="297757395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. Praha: Nadatur,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. Pardubice: Institut Jana Pernera,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914007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30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291AEE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308</TotalTime>
  <Words>586</Words>
  <Application>Microsoft Office PowerPoint</Application>
  <PresentationFormat>Předvádění na obrazovce (4:3)</PresentationFormat>
  <Paragraphs>206</Paragraphs>
  <Slides>22</Slides>
  <Notes>0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Talent</vt:lpstr>
      <vt:lpstr>Prezentace aplikace PowerPoint</vt:lpstr>
      <vt:lpstr>Anotace:</vt:lpstr>
      <vt:lpstr>DOPRAVNÍ CESTY V  SILNIČNÍ DOPRAVĚ</vt:lpstr>
      <vt:lpstr>Prezentace aplikace PowerPoint</vt:lpstr>
      <vt:lpstr>DÁLNICE </vt:lpstr>
      <vt:lpstr>Prezentace aplikace PowerPoint</vt:lpstr>
      <vt:lpstr>Prezentace aplikace PowerPoint</vt:lpstr>
      <vt:lpstr>Prezentace aplikace PowerPoint</vt:lpstr>
      <vt:lpstr>Prezentace aplikace PowerPoint</vt:lpstr>
      <vt:lpstr>        SHODNÉ                             ROZDÍLNÉ ZNAKY                               ZNAKY                                   Z POHLEDU                                           RYCHLOSTNÍ KOMUNIKACE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CESTY</dc:title>
  <dc:creator>Verunka</dc:creator>
  <cp:lastModifiedBy>SMITKA František</cp:lastModifiedBy>
  <cp:revision>6</cp:revision>
  <dcterms:created xsi:type="dcterms:W3CDTF">2013-09-13T10:40:43Z</dcterms:created>
  <dcterms:modified xsi:type="dcterms:W3CDTF">2013-10-31T13:23:21Z</dcterms:modified>
</cp:coreProperties>
</file>