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B84CAEA-6BF3-4C2C-9CD4-980162634251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70F246E-EDA9-498C-A1D6-BB7ECA8CD85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randomBar dir="vert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094700"/>
              </p:ext>
            </p:extLst>
          </p:nvPr>
        </p:nvGraphicFramePr>
        <p:xfrm>
          <a:off x="1000100" y="2357430"/>
          <a:ext cx="6929486" cy="364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VY_32_INOVACE_13_B_09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latin typeface="Times New Roman" pitchFamily="18" charset="0"/>
                          <a:cs typeface="Times New Roman" pitchFamily="18" charset="0"/>
                        </a:rPr>
                        <a:t>Základy a technologie silniční dopravy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Systémy přepravy kusových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zásilek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Ing. František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Smitka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Březen 2013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366288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04813"/>
            <a:ext cx="6896100" cy="1503362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Nadpis 3"/>
          <p:cNvSpPr>
            <a:spLocks noGrp="1"/>
          </p:cNvSpPr>
          <p:nvPr>
            <p:ph type="title"/>
          </p:nvPr>
        </p:nvSpPr>
        <p:spPr>
          <a:xfrm>
            <a:off x="357188" y="2071688"/>
            <a:ext cx="6872287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>
          <a:xfrm>
            <a:off x="285750" y="2857500"/>
            <a:ext cx="8389938" cy="31638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je určen pro 2. ročník studijního oboru Provoz a ekonomika dopravy, předmětu Doprava a přeprava, inovuje výuku použitím multimediálních pomůcek – prezentace s názornými obrázky doplněných textem podporujícím výklad učitele</a:t>
            </a:r>
          </a:p>
          <a:p>
            <a:pPr eaLnBrk="1" hangingPunct="1">
              <a:buFont typeface="Arial" charset="0"/>
              <a:buNone/>
            </a:pP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44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 možnost plného využití materiálu je potřebné být připojen k internetu.</a:t>
            </a:r>
            <a:endParaRPr lang="cs-CZ" sz="28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alt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805721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420888"/>
            <a:ext cx="8062912" cy="1470025"/>
          </a:xfrm>
        </p:spPr>
        <p:txBody>
          <a:bodyPr>
            <a:noAutofit/>
          </a:bodyPr>
          <a:lstStyle/>
          <a:p>
            <a:pPr algn="ctr"/>
            <a:r>
              <a:rPr lang="cs-CZ" sz="6000" b="1" dirty="0" smtClean="0"/>
              <a:t>SYSTÉMY PŘEPRAVY KUSOVÝCH ZÁSILEK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248" y="1124744"/>
            <a:ext cx="90547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/>
              <a:t>Na rozdíl od přepravy vozových zásilek dochází u přepravy kusových zásilek k tzv. </a:t>
            </a:r>
            <a:r>
              <a:rPr lang="cs-CZ" sz="3200" b="1" dirty="0"/>
              <a:t>sdružovaní zásilek</a:t>
            </a:r>
            <a:r>
              <a:rPr lang="cs-CZ" sz="3200" dirty="0" smtClean="0"/>
              <a:t>.</a:t>
            </a:r>
          </a:p>
          <a:p>
            <a:pPr algn="ctr"/>
            <a:endParaRPr lang="cs-CZ" sz="3200" dirty="0" smtClean="0"/>
          </a:p>
          <a:p>
            <a:pPr algn="ctr"/>
            <a:endParaRPr lang="cs-CZ" sz="3200" dirty="0"/>
          </a:p>
          <a:p>
            <a:pPr algn="ctr"/>
            <a:endParaRPr lang="cs-CZ" sz="3200" dirty="0"/>
          </a:p>
          <a:p>
            <a:pPr algn="ctr"/>
            <a:r>
              <a:rPr lang="cs-CZ" sz="3200" dirty="0" smtClean="0"/>
              <a:t> </a:t>
            </a:r>
            <a:r>
              <a:rPr lang="cs-CZ" sz="3200" b="1" dirty="0"/>
              <a:t>Systém je možné organizovat různými </a:t>
            </a:r>
            <a:r>
              <a:rPr lang="cs-CZ" sz="3200" b="1" dirty="0" smtClean="0"/>
              <a:t>způsoby.</a:t>
            </a:r>
            <a:endParaRPr lang="cs-CZ" sz="3200" b="1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276872"/>
            <a:ext cx="90730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Tato </a:t>
            </a:r>
            <a:r>
              <a:rPr lang="cs-CZ" sz="2800" dirty="0"/>
              <a:t>přeprava probíhá na předem dané lince </a:t>
            </a:r>
            <a:r>
              <a:rPr lang="cs-CZ" sz="2800" b="1" dirty="0"/>
              <a:t>mezi místy soustřeďování</a:t>
            </a:r>
            <a:r>
              <a:rPr lang="cs-CZ" sz="2800" dirty="0"/>
              <a:t> a </a:t>
            </a:r>
            <a:r>
              <a:rPr lang="cs-CZ" sz="2800" b="1" dirty="0" smtClean="0"/>
              <a:t>rozptylu kusových </a:t>
            </a:r>
            <a:r>
              <a:rPr lang="cs-CZ" sz="2800" b="1" dirty="0"/>
              <a:t>zásilek </a:t>
            </a:r>
            <a:r>
              <a:rPr lang="cs-CZ" sz="2800" dirty="0"/>
              <a:t>(převážně v překladištích</a:t>
            </a:r>
            <a:r>
              <a:rPr lang="cs-CZ" sz="2800" dirty="0" smtClean="0"/>
              <a:t>).</a:t>
            </a:r>
          </a:p>
          <a:p>
            <a:pPr algn="ctr"/>
            <a:endParaRPr lang="cs-CZ" sz="2800" dirty="0"/>
          </a:p>
          <a:p>
            <a:pPr algn="ctr"/>
            <a:r>
              <a:rPr lang="cs-CZ" sz="2800" dirty="0" smtClean="0"/>
              <a:t> </a:t>
            </a:r>
            <a:r>
              <a:rPr lang="cs-CZ" sz="2800" b="1" dirty="0"/>
              <a:t>Může</a:t>
            </a:r>
            <a:r>
              <a:rPr lang="cs-CZ" sz="2800" dirty="0"/>
              <a:t> zde </a:t>
            </a:r>
            <a:r>
              <a:rPr lang="cs-CZ" sz="2800" b="1" dirty="0"/>
              <a:t>dojít k</a:t>
            </a:r>
            <a:r>
              <a:rPr lang="cs-CZ" sz="2800" dirty="0"/>
              <a:t> </a:t>
            </a:r>
            <a:r>
              <a:rPr lang="cs-CZ" sz="2800" b="1" dirty="0"/>
              <a:t>navýšení sběrných míst na jedné lince</a:t>
            </a:r>
            <a:r>
              <a:rPr lang="cs-CZ" sz="2800" dirty="0"/>
              <a:t> na základě zvýšení objemu kusových zásilek nebo </a:t>
            </a:r>
            <a:r>
              <a:rPr lang="cs-CZ" sz="2800" b="1" dirty="0"/>
              <a:t>vybudováním nových překladišť</a:t>
            </a:r>
            <a:r>
              <a:rPr lang="cs-CZ" sz="2800" dirty="0" smtClean="0"/>
              <a:t>.</a:t>
            </a:r>
          </a:p>
          <a:p>
            <a:pPr algn="ctr"/>
            <a:endParaRPr lang="cs-CZ" sz="2800" dirty="0"/>
          </a:p>
          <a:p>
            <a:pPr algn="ctr"/>
            <a:r>
              <a:rPr lang="cs-CZ" sz="2800" b="1" dirty="0" smtClean="0">
                <a:hlinkClick r:id="rId2" action="ppaction://hlinksldjump"/>
              </a:rPr>
              <a:t>OBRÁZEK</a:t>
            </a:r>
            <a:endParaRPr lang="cs-CZ" sz="2800" b="1" dirty="0"/>
          </a:p>
        </p:txBody>
      </p:sp>
      <p:sp>
        <p:nvSpPr>
          <p:cNvPr id="3" name="Elipsa 2"/>
          <p:cNvSpPr/>
          <p:nvPr/>
        </p:nvSpPr>
        <p:spPr>
          <a:xfrm>
            <a:off x="0" y="0"/>
            <a:ext cx="3707904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PŘEPRAVA NA JEDNÉ SBĚRNÉ LINCE</a:t>
            </a:r>
            <a:endParaRPr lang="cs-CZ" sz="2400" b="1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9" y="908720"/>
            <a:ext cx="744398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54" y="3789040"/>
            <a:ext cx="7392573" cy="2663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204864"/>
            <a:ext cx="80466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Jde </a:t>
            </a:r>
            <a:r>
              <a:rPr lang="cs-CZ" sz="2400" dirty="0"/>
              <a:t>prakticky o rozšíření přepravy na sběrných linkách určité oblasti </a:t>
            </a:r>
            <a:r>
              <a:rPr lang="cs-CZ" sz="2400" b="1" dirty="0"/>
              <a:t>pří možnosti spojení mezi jednotlivými sběrnými místy mezi sebou. </a:t>
            </a:r>
            <a:endParaRPr lang="cs-CZ" sz="2400" b="1" dirty="0" smtClean="0"/>
          </a:p>
          <a:p>
            <a:pPr algn="ctr"/>
            <a:endParaRPr lang="cs-CZ" sz="2400" dirty="0"/>
          </a:p>
          <a:p>
            <a:pPr algn="ctr"/>
            <a:r>
              <a:rPr lang="cs-CZ" sz="2400" dirty="0" smtClean="0"/>
              <a:t>Při </a:t>
            </a:r>
            <a:r>
              <a:rPr lang="cs-CZ" sz="2400" dirty="0"/>
              <a:t>situaci, kdy </a:t>
            </a:r>
            <a:r>
              <a:rPr lang="cs-CZ" sz="2400" b="1" dirty="0"/>
              <a:t>mezi sběrnými místy je jen malý obrat zásilek</a:t>
            </a:r>
            <a:r>
              <a:rPr lang="cs-CZ" sz="2400" dirty="0"/>
              <a:t> (např. mezi místy A </a:t>
            </a:r>
            <a:r>
              <a:rPr lang="cs-CZ" sz="2400" dirty="0" err="1"/>
              <a:t>a</a:t>
            </a:r>
            <a:r>
              <a:rPr lang="cs-CZ" sz="2400" dirty="0"/>
              <a:t> C), </a:t>
            </a:r>
            <a:r>
              <a:rPr lang="cs-CZ" sz="2400" b="1" dirty="0"/>
              <a:t>je možno využít sběrné místo </a:t>
            </a:r>
            <a:r>
              <a:rPr lang="cs-CZ" sz="2400" dirty="0"/>
              <a:t>spojující výše uvedené střediska jako tranzitní překladiště (místo B</a:t>
            </a:r>
            <a:r>
              <a:rPr lang="cs-CZ" sz="2400" dirty="0" smtClean="0"/>
              <a:t>).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b="1" dirty="0" smtClean="0">
                <a:hlinkClick r:id="rId2" action="ppaction://hlinksldjump"/>
              </a:rPr>
              <a:t>OBRÁZEK</a:t>
            </a:r>
            <a:endParaRPr lang="cs-CZ" sz="2400" b="1" dirty="0" smtClean="0"/>
          </a:p>
          <a:p>
            <a:pPr algn="ctr"/>
            <a:endParaRPr lang="cs-CZ" sz="2400" dirty="0"/>
          </a:p>
        </p:txBody>
      </p:sp>
      <p:sp>
        <p:nvSpPr>
          <p:cNvPr id="3" name="Elipsa 2"/>
          <p:cNvSpPr/>
          <p:nvPr/>
        </p:nvSpPr>
        <p:spPr>
          <a:xfrm>
            <a:off x="0" y="0"/>
            <a:ext cx="3707904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PŘEPRAVA SYSTÉMEM PŘÍMÝCH LINEK</a:t>
            </a:r>
            <a:endParaRPr lang="cs-CZ" sz="2400" b="1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73382"/>
            <a:ext cx="6696744" cy="4963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988840"/>
            <a:ext cx="74705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U </a:t>
            </a:r>
            <a:r>
              <a:rPr lang="cs-CZ" sz="2800" dirty="0"/>
              <a:t>tohoto systému jsou </a:t>
            </a:r>
            <a:r>
              <a:rPr lang="cs-CZ" sz="2800" b="1" dirty="0"/>
              <a:t>všechna sběrná místa spojena s jedním centrálním střediskem. </a:t>
            </a:r>
            <a:endParaRPr lang="cs-CZ" sz="2800" b="1" dirty="0" smtClean="0"/>
          </a:p>
          <a:p>
            <a:pPr algn="ctr"/>
            <a:endParaRPr lang="cs-CZ" sz="2800" dirty="0"/>
          </a:p>
          <a:p>
            <a:pPr algn="ctr"/>
            <a:r>
              <a:rPr lang="cs-CZ" sz="2800" dirty="0" smtClean="0"/>
              <a:t>Do </a:t>
            </a:r>
            <a:r>
              <a:rPr lang="cs-CZ" sz="2800" dirty="0"/>
              <a:t>tohoto sběrného místa se pak </a:t>
            </a:r>
            <a:r>
              <a:rPr lang="cs-CZ" sz="2800" b="1" dirty="0"/>
              <a:t>přepravují veškeré zásilky</a:t>
            </a:r>
            <a:r>
              <a:rPr lang="cs-CZ" sz="2800" dirty="0"/>
              <a:t>, které směřují do jiných sběrných obvodů a v opačném směru se přepravují zásilky ze všech ostatních sběrných obvodů</a:t>
            </a:r>
            <a:r>
              <a:rPr lang="cs-CZ" sz="2800" dirty="0" smtClean="0"/>
              <a:t>.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b="1" dirty="0" smtClean="0">
                <a:hlinkClick r:id="rId2" action="ppaction://hlinksldjump"/>
              </a:rPr>
              <a:t>OBRÁZEK</a:t>
            </a:r>
            <a:endParaRPr lang="cs-CZ" sz="2800" b="1" dirty="0" smtClean="0"/>
          </a:p>
          <a:p>
            <a:pPr algn="ctr"/>
            <a:endParaRPr lang="cs-CZ" sz="2800" dirty="0"/>
          </a:p>
        </p:txBody>
      </p:sp>
      <p:sp>
        <p:nvSpPr>
          <p:cNvPr id="3" name="Elipsa 2"/>
          <p:cNvSpPr/>
          <p:nvPr/>
        </p:nvSpPr>
        <p:spPr>
          <a:xfrm>
            <a:off x="0" y="0"/>
            <a:ext cx="3923928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SYSTÉM CENTRÁLNÍHO SBĚRNÉHO MÍSTA</a:t>
            </a:r>
          </a:p>
          <a:p>
            <a:pPr algn="ctr"/>
            <a:endParaRPr lang="cs-CZ" sz="2400" b="1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541" y="1124744"/>
            <a:ext cx="6499881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916832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dirty="0" smtClean="0"/>
              <a:t>Přeprava </a:t>
            </a:r>
            <a:r>
              <a:rPr lang="cs-CZ" sz="2000" dirty="0"/>
              <a:t>kusových zásilek s využitím jiných druhů dopravy. </a:t>
            </a:r>
            <a:endParaRPr lang="cs-CZ" sz="2000" dirty="0" smtClean="0"/>
          </a:p>
          <a:p>
            <a:pPr algn="ctr"/>
            <a:endParaRPr lang="cs-CZ" sz="2000" dirty="0"/>
          </a:p>
          <a:p>
            <a:pPr algn="ctr"/>
            <a:r>
              <a:rPr lang="cs-CZ" sz="2000" b="1" dirty="0" smtClean="0"/>
              <a:t>V </a:t>
            </a:r>
            <a:r>
              <a:rPr lang="cs-CZ" sz="2000" b="1" dirty="0"/>
              <a:t>podmínkách ČR jde zejména o železniční dopravu</a:t>
            </a:r>
            <a:r>
              <a:rPr lang="cs-CZ" sz="2000" b="1" dirty="0" smtClean="0"/>
              <a:t>.</a:t>
            </a:r>
          </a:p>
          <a:p>
            <a:pPr algn="ctr"/>
            <a:endParaRPr lang="cs-CZ" sz="2000" dirty="0" smtClean="0"/>
          </a:p>
          <a:p>
            <a:pPr algn="ctr"/>
            <a:r>
              <a:rPr lang="cs-CZ" sz="2000" dirty="0" smtClean="0"/>
              <a:t> </a:t>
            </a:r>
            <a:r>
              <a:rPr lang="cs-CZ" sz="2000" dirty="0"/>
              <a:t>Může pak dojít při </a:t>
            </a:r>
            <a:r>
              <a:rPr lang="cs-CZ" sz="2000" b="1" dirty="0"/>
              <a:t>samotné přepravě zboží ke kombinaci těchto dvou druhu doprav</a:t>
            </a:r>
            <a:r>
              <a:rPr lang="cs-CZ" sz="2000" dirty="0"/>
              <a:t>, kdy počáteční a konečná část přepravy je zajišťována silničními vozidly a střední část přepravy je zajišťována železniční </a:t>
            </a:r>
            <a:r>
              <a:rPr lang="cs-CZ" sz="2000" dirty="0" smtClean="0"/>
              <a:t>dopravou.</a:t>
            </a:r>
          </a:p>
          <a:p>
            <a:endParaRPr lang="cs-CZ" sz="2000" dirty="0"/>
          </a:p>
          <a:p>
            <a:pPr algn="ctr"/>
            <a:r>
              <a:rPr lang="cs-CZ" sz="2800" b="1" dirty="0" smtClean="0">
                <a:hlinkClick r:id="rId2" action="ppaction://hlinksldjump"/>
              </a:rPr>
              <a:t>OBRÁZEK</a:t>
            </a:r>
            <a:endParaRPr lang="cs-CZ" sz="2800" b="1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EXISTUJÍ JEŠTĚ DALŠÍ PŘEPRAVNÍ SYSTÉMY, KTERÉ JSOU ODVOZENÉ OD PŘEPRAVNÍCH ČINNOSTÍ ORGANIZACÍ AUTOMOBILOVÉ DOPRAVY.</a:t>
            </a:r>
            <a:endParaRPr lang="cs-CZ" sz="2000" dirty="0"/>
          </a:p>
        </p:txBody>
      </p:sp>
      <p:sp>
        <p:nvSpPr>
          <p:cNvPr id="3" name="Elipsa 2"/>
          <p:cNvSpPr/>
          <p:nvPr/>
        </p:nvSpPr>
        <p:spPr>
          <a:xfrm>
            <a:off x="0" y="0"/>
            <a:ext cx="3779912" cy="18448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KOMBINOVÁNA PŘEPRAVA KUSOVÝCH ZÁSILEK</a:t>
            </a:r>
          </a:p>
          <a:p>
            <a:pPr algn="ctr"/>
            <a:endParaRPr lang="cs-CZ" sz="2400" b="1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68" y="477915"/>
            <a:ext cx="7688156" cy="4717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42" y="5979233"/>
            <a:ext cx="8374207" cy="230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>
                <a:latin typeface="Times New Roman" pitchFamily="18" charset="0"/>
                <a:cs typeface="Times New Roman" pitchFamily="18" charset="0"/>
              </a:rPr>
              <a:t>Kontrolní otázky:	</a:t>
            </a:r>
            <a:endParaRPr lang="cs-CZ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	Popiš přepravu na jedné sběrné lince?</a:t>
            </a:r>
          </a:p>
          <a:p>
            <a:r>
              <a:rPr lang="cs-CZ" dirty="0" smtClean="0"/>
              <a:t>2.	Popiš přepravu systémem přímých 	linek?</a:t>
            </a:r>
          </a:p>
          <a:p>
            <a:r>
              <a:rPr lang="cs-CZ" dirty="0" smtClean="0"/>
              <a:t>3.	Popiš kombinovanou přepravu 	zásilek?	</a:t>
            </a:r>
          </a:p>
        </p:txBody>
      </p:sp>
    </p:spTree>
    <p:extLst>
      <p:ext uri="{BB962C8B-B14F-4D97-AF65-F5344CB8AC3E}">
        <p14:creationId xmlns:p14="http://schemas.microsoft.com/office/powerpoint/2010/main" val="3371955762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>
          <a:xfrm>
            <a:off x="323850" y="1196975"/>
            <a:ext cx="6872288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539750" y="2565400"/>
            <a:ext cx="7115175" cy="26257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ŽEMLIČKA, Zdeněk; MYNAŘÍK, Jaroslav. </a:t>
            </a:r>
            <a:r>
              <a:rPr lang="cs-CZ" sz="1800" i="1" smtClean="0">
                <a:latin typeface="Times New Roman" pitchFamily="18" charset="0"/>
                <a:cs typeface="Times New Roman" pitchFamily="18" charset="0"/>
              </a:rPr>
              <a:t>Doprava a přeprava 1. díl</a:t>
            </a: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. Praha: Nadatur, 2008, ISBN 80-7270-030-8 (BROŽ.). </a:t>
            </a:r>
          </a:p>
          <a:p>
            <a:pPr eaLnBrk="1" hangingPunct="1">
              <a:buFont typeface="Arial" charset="0"/>
              <a:buNone/>
            </a:pP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ŠIROKÝ, Jaromír. </a:t>
            </a:r>
            <a:r>
              <a:rPr lang="cs-CZ" sz="1800" i="1" smtClean="0">
                <a:latin typeface="Times New Roman" pitchFamily="18" charset="0"/>
                <a:cs typeface="Times New Roman" pitchFamily="18" charset="0"/>
              </a:rPr>
              <a:t>Základy technologie a řízení dopravy, Vyd. 1</a:t>
            </a: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. Pardubice: Institut Jana Pernera, 2007, ISBN 978-80-7194-983-1 (BROŽ). </a:t>
            </a:r>
          </a:p>
          <a:p>
            <a:pPr eaLnBrk="1" hangingPunct="1">
              <a:buFont typeface="Arial" charset="0"/>
              <a:buNone/>
            </a:pPr>
            <a:endParaRPr lang="cs-CZ" sz="1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autora.</a:t>
            </a:r>
            <a:endParaRPr lang="cs-CZ" altLang="cs-CZ" sz="18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363935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62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2AD7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FF388C"/>
      </a:hlink>
      <a:folHlink>
        <a:srgbClr val="FF388C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47</TotalTime>
  <Words>448</Words>
  <Application>Microsoft Office PowerPoint</Application>
  <PresentationFormat>Předvádění na obrazovce (4:3)</PresentationFormat>
  <Paragraphs>65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Talent</vt:lpstr>
      <vt:lpstr>Prezentace aplikace PowerPoint</vt:lpstr>
      <vt:lpstr>Anotace:</vt:lpstr>
      <vt:lpstr>SYSTÉMY PŘEPRAVY KUSOVÝCH ZÁSILEK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Kontrolní otázky: </vt:lpstr>
      <vt:lpstr>Použité zdroje: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SYSTÉMY PŘEPRAVY KUSOVÝCH ZÁSILEK</dc:title>
  <dc:creator>Verunka</dc:creator>
  <cp:lastModifiedBy>SMITKA František</cp:lastModifiedBy>
  <cp:revision>4</cp:revision>
  <dcterms:created xsi:type="dcterms:W3CDTF">2013-10-02T17:17:27Z</dcterms:created>
  <dcterms:modified xsi:type="dcterms:W3CDTF">2013-10-31T13:27:40Z</dcterms:modified>
</cp:coreProperties>
</file>