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6" r:id="rId10"/>
    <p:sldId id="275" r:id="rId11"/>
    <p:sldId id="262" r:id="rId12"/>
    <p:sldId id="267" r:id="rId13"/>
    <p:sldId id="263" r:id="rId14"/>
    <p:sldId id="268" r:id="rId15"/>
    <p:sldId id="276" r:id="rId16"/>
    <p:sldId id="264" r:id="rId17"/>
    <p:sldId id="269" r:id="rId18"/>
    <p:sldId id="265" r:id="rId19"/>
    <p:sldId id="270" r:id="rId20"/>
    <p:sldId id="273" r:id="rId21"/>
    <p:sldId id="27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6B0DC71-17B2-4099-BEE7-D8A1D61328D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0462E89-A8B9-4200-B520-0808265D14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6B0DC71-17B2-4099-BEE7-D8A1D61328D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62E89-A8B9-4200-B520-0808265D14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6B0DC71-17B2-4099-BEE7-D8A1D61328D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0462E89-A8B9-4200-B520-0808265D14B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6B0DC71-17B2-4099-BEE7-D8A1D61328D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0462E89-A8B9-4200-B520-0808265D14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6B0DC71-17B2-4099-BEE7-D8A1D61328D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0462E89-A8B9-4200-B520-0808265D14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0DC71-17B2-4099-BEE7-D8A1D61328D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62E89-A8B9-4200-B520-0808265D14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6B0DC71-17B2-4099-BEE7-D8A1D61328D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0462E89-A8B9-4200-B520-0808265D14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6B0DC71-17B2-4099-BEE7-D8A1D61328D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0462E89-A8B9-4200-B520-0808265D14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6B0DC71-17B2-4099-BEE7-D8A1D61328D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0462E89-A8B9-4200-B520-0808265D14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0DC71-17B2-4099-BEE7-D8A1D61328D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62E89-A8B9-4200-B520-0808265D14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0DC71-17B2-4099-BEE7-D8A1D61328D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62E89-A8B9-4200-B520-0808265D14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6B0DC71-17B2-4099-BEE7-D8A1D61328D4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0462E89-A8B9-4200-B520-0808265D14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9818172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VY_32_INOVACE_13_B_10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silniční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Dopravní stavby v SD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Prosinec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2311277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  <a:endParaRPr lang="cs-CZ" sz="280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3509526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204864"/>
            <a:ext cx="8062912" cy="1470025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hlinkClick r:id="rId2" action="ppaction://hlinksldjump"/>
              </a:rPr>
              <a:t>DOPRAVNÍ STAVBY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3501008"/>
            <a:ext cx="8062912" cy="1752600"/>
          </a:xfrm>
        </p:spPr>
        <p:txBody>
          <a:bodyPr/>
          <a:lstStyle/>
          <a:p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0" y="3645024"/>
            <a:ext cx="91440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99592" y="1412776"/>
            <a:ext cx="756084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/>
              <a:t>Součástí </a:t>
            </a:r>
            <a:r>
              <a:rPr lang="cs-CZ" sz="3200" dirty="0"/>
              <a:t>dopravních cest jsou </a:t>
            </a:r>
            <a:r>
              <a:rPr lang="cs-CZ" sz="3200" b="1" dirty="0"/>
              <a:t>všechna zařízení stavby</a:t>
            </a:r>
            <a:r>
              <a:rPr lang="cs-CZ" sz="3200" dirty="0"/>
              <a:t>, </a:t>
            </a:r>
            <a:r>
              <a:rPr lang="cs-CZ" sz="3200" b="1" dirty="0"/>
              <a:t>objekty</a:t>
            </a:r>
            <a:r>
              <a:rPr lang="cs-CZ" sz="3200" dirty="0"/>
              <a:t> a </a:t>
            </a:r>
            <a:r>
              <a:rPr lang="cs-CZ" sz="3200" b="1" dirty="0"/>
              <a:t>díla</a:t>
            </a:r>
            <a:r>
              <a:rPr lang="cs-CZ" sz="3200" dirty="0"/>
              <a:t>, která jsou potřebná k úplnosti, zabezpečení a ochraně komunikací a k zabezpečení bezpečnosti plynulého, rychlého a hospodárného provozu na nich.</a:t>
            </a: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7327647" cy="46474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/>
              <a:t>Rozdělujeme je</a:t>
            </a:r>
            <a:r>
              <a:rPr lang="cs-CZ" sz="3600" b="1" dirty="0" smtClean="0"/>
              <a:t>:</a:t>
            </a:r>
          </a:p>
          <a:p>
            <a:pPr algn="ctr"/>
            <a:endParaRPr lang="cs-CZ" sz="3600" dirty="0"/>
          </a:p>
          <a:p>
            <a:pPr marL="514350" indent="-514350">
              <a:buAutoNum type="arabicPeriod"/>
            </a:pPr>
            <a:r>
              <a:rPr lang="cs-CZ" sz="3200" dirty="0" smtClean="0"/>
              <a:t>Objekty </a:t>
            </a:r>
            <a:r>
              <a:rPr lang="cs-CZ" sz="3200" dirty="0"/>
              <a:t>pozemních </a:t>
            </a:r>
            <a:r>
              <a:rPr lang="cs-CZ" sz="3200" dirty="0" smtClean="0"/>
              <a:t>komunikací</a:t>
            </a:r>
          </a:p>
          <a:p>
            <a:pPr marL="514350" indent="-514350">
              <a:buAutoNum type="arabicPeriod"/>
            </a:pPr>
            <a:endParaRPr lang="cs-CZ" sz="3200" dirty="0"/>
          </a:p>
          <a:p>
            <a:pPr marL="514350" indent="-514350">
              <a:buAutoNum type="arabicPeriod" startAt="2"/>
            </a:pPr>
            <a:r>
              <a:rPr lang="cs-CZ" sz="3200" dirty="0" smtClean="0"/>
              <a:t>Zařízení </a:t>
            </a:r>
            <a:r>
              <a:rPr lang="cs-CZ" sz="3200" dirty="0"/>
              <a:t>pozemních </a:t>
            </a:r>
            <a:r>
              <a:rPr lang="cs-CZ" sz="3200" dirty="0" smtClean="0"/>
              <a:t>komunikací</a:t>
            </a:r>
          </a:p>
          <a:p>
            <a:pPr marL="514350" indent="-514350">
              <a:buAutoNum type="arabicPeriod" startAt="2"/>
            </a:pPr>
            <a:endParaRPr lang="cs-CZ" sz="3200" dirty="0"/>
          </a:p>
          <a:p>
            <a:pPr marL="514350" indent="-514350">
              <a:buAutoNum type="arabicPeriod" startAt="3"/>
            </a:pPr>
            <a:r>
              <a:rPr lang="cs-CZ" sz="3200" dirty="0" smtClean="0"/>
              <a:t>Vybavení </a:t>
            </a:r>
            <a:r>
              <a:rPr lang="cs-CZ" sz="3200" dirty="0"/>
              <a:t>pozemních </a:t>
            </a:r>
            <a:r>
              <a:rPr lang="cs-CZ" sz="3200" dirty="0" smtClean="0"/>
              <a:t>komunikací</a:t>
            </a:r>
          </a:p>
          <a:p>
            <a:pPr marL="514350" indent="-514350">
              <a:buAutoNum type="arabicPeriod" startAt="3"/>
            </a:pPr>
            <a:endParaRPr lang="cs-CZ" sz="3200" dirty="0"/>
          </a:p>
          <a:p>
            <a:endParaRPr lang="cs-CZ" sz="3200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0" y="2492896"/>
            <a:ext cx="846043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0" y="3573016"/>
            <a:ext cx="846043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0" y="4581128"/>
            <a:ext cx="846043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340768"/>
            <a:ext cx="6545382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 startAt="4"/>
            </a:pPr>
            <a:r>
              <a:rPr lang="cs-CZ" sz="3200" dirty="0" smtClean="0"/>
              <a:t>Křižovatky</a:t>
            </a:r>
          </a:p>
          <a:p>
            <a:pPr marL="514350" indent="-514350">
              <a:buAutoNum type="arabicPeriod" startAt="4"/>
            </a:pPr>
            <a:endParaRPr lang="cs-CZ" sz="3200" dirty="0"/>
          </a:p>
          <a:p>
            <a:pPr marL="514350" indent="-514350">
              <a:buAutoNum type="arabicPeriod" startAt="5"/>
            </a:pPr>
            <a:r>
              <a:rPr lang="cs-CZ" sz="3200" dirty="0" smtClean="0"/>
              <a:t>Parkovací </a:t>
            </a:r>
            <a:r>
              <a:rPr lang="cs-CZ" sz="3200" dirty="0"/>
              <a:t>a odstavné </a:t>
            </a:r>
            <a:r>
              <a:rPr lang="cs-CZ" sz="3200" dirty="0" smtClean="0"/>
              <a:t>plochy</a:t>
            </a:r>
          </a:p>
          <a:p>
            <a:pPr marL="514350" indent="-514350">
              <a:buAutoNum type="arabicPeriod" startAt="5"/>
            </a:pPr>
            <a:endParaRPr lang="cs-CZ" sz="3200" dirty="0"/>
          </a:p>
          <a:p>
            <a:pPr marL="514350" indent="-514350">
              <a:buAutoNum type="arabicPeriod" startAt="6"/>
            </a:pPr>
            <a:r>
              <a:rPr lang="cs-CZ" sz="3200" dirty="0" smtClean="0"/>
              <a:t>Zastávky</a:t>
            </a:r>
          </a:p>
          <a:p>
            <a:pPr marL="514350" indent="-514350">
              <a:buAutoNum type="arabicPeriod" startAt="6"/>
            </a:pPr>
            <a:endParaRPr lang="cs-CZ" sz="3200" dirty="0"/>
          </a:p>
          <a:p>
            <a:r>
              <a:rPr lang="cs-CZ" sz="3200" dirty="0" smtClean="0"/>
              <a:t>7.  Autobusová </a:t>
            </a:r>
            <a:r>
              <a:rPr lang="cs-CZ" sz="3200" dirty="0"/>
              <a:t>nádraží</a:t>
            </a:r>
          </a:p>
          <a:p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0" y="1988840"/>
            <a:ext cx="846043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/>
          <p:nvPr/>
        </p:nvCxnSpPr>
        <p:spPr>
          <a:xfrm>
            <a:off x="0" y="3933056"/>
            <a:ext cx="846043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0" y="2924944"/>
            <a:ext cx="846043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0" y="4869160"/>
            <a:ext cx="846043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504964" cy="76944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/>
            </a:pPr>
            <a:r>
              <a:rPr lang="cs-CZ" sz="3600" dirty="0" smtClean="0"/>
              <a:t>Objekty pozemních komunikací</a:t>
            </a:r>
          </a:p>
          <a:p>
            <a:pPr marL="742950" indent="-742950">
              <a:buAutoNum type="arabicPeriod"/>
            </a:pPr>
            <a:endParaRPr lang="cs-CZ" sz="3600" dirty="0"/>
          </a:p>
          <a:p>
            <a:r>
              <a:rPr lang="cs-CZ" sz="3200" dirty="0" smtClean="0"/>
              <a:t>Řadíme sem:</a:t>
            </a:r>
          </a:p>
          <a:p>
            <a:endParaRPr lang="cs-CZ" sz="3200" dirty="0" smtClean="0"/>
          </a:p>
          <a:p>
            <a:pPr marL="514350" indent="-514350"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4000" b="1" dirty="0" smtClean="0"/>
              <a:t>M</a:t>
            </a:r>
            <a:r>
              <a:rPr lang="cs-CZ" sz="3200" b="1" dirty="0" smtClean="0"/>
              <a:t>OSTY</a:t>
            </a:r>
          </a:p>
          <a:p>
            <a:pPr marL="514350" indent="-514350"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4000" b="1" dirty="0" smtClean="0"/>
              <a:t>P</a:t>
            </a:r>
            <a:r>
              <a:rPr lang="cs-CZ" sz="3200" b="1" dirty="0" smtClean="0"/>
              <a:t>ROPUSTY</a:t>
            </a:r>
          </a:p>
          <a:p>
            <a:pPr marL="514350" indent="-514350"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4000" b="1" dirty="0" smtClean="0"/>
              <a:t>Z</a:t>
            </a:r>
            <a:r>
              <a:rPr lang="cs-CZ" sz="3200" b="1" dirty="0" smtClean="0"/>
              <a:t>DI</a:t>
            </a:r>
          </a:p>
          <a:p>
            <a:pPr marL="514350" indent="-514350"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4000" b="1" dirty="0" smtClean="0"/>
              <a:t>T</a:t>
            </a:r>
            <a:r>
              <a:rPr lang="cs-CZ" sz="3200" b="1" dirty="0" smtClean="0"/>
              <a:t>UNELY</a:t>
            </a:r>
          </a:p>
          <a:p>
            <a:pPr marL="514350" indent="-514350">
              <a:buClr>
                <a:srgbClr val="7030A0"/>
              </a:buClr>
              <a:buFont typeface="Wingdings" pitchFamily="2" charset="2"/>
              <a:buChar char="v"/>
            </a:pPr>
            <a:r>
              <a:rPr lang="cs-CZ" sz="4000" b="1" dirty="0" smtClean="0"/>
              <a:t>G</a:t>
            </a:r>
            <a:r>
              <a:rPr lang="cs-CZ" sz="3200" b="1" dirty="0" smtClean="0"/>
              <a:t>ALERIE</a:t>
            </a:r>
          </a:p>
          <a:p>
            <a:r>
              <a:rPr lang="cs-CZ" sz="3200" b="1" dirty="0" smtClean="0"/>
              <a:t> </a:t>
            </a:r>
          </a:p>
          <a:p>
            <a:pPr marL="742950" indent="-742950"/>
            <a:endParaRPr lang="cs-CZ" sz="3600" dirty="0" smtClean="0"/>
          </a:p>
          <a:p>
            <a:pPr marL="742950" indent="-742950">
              <a:buAutoNum type="arabicPeriod"/>
            </a:pPr>
            <a:endParaRPr lang="cs-CZ" sz="3600" dirty="0"/>
          </a:p>
          <a:p>
            <a:pPr marL="742950" indent="-742950"/>
            <a:endParaRPr lang="cs-CZ" sz="3600" dirty="0" smtClean="0"/>
          </a:p>
          <a:p>
            <a:endParaRPr lang="cs-CZ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1124744"/>
            <a:ext cx="91440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80728"/>
            <a:ext cx="7416824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hlinkClick r:id="rId2" action="ppaction://hlinksldjump"/>
              </a:rPr>
              <a:t>M</a:t>
            </a:r>
            <a:r>
              <a:rPr lang="cs-CZ" sz="4800" b="1" dirty="0" smtClean="0">
                <a:hlinkClick r:id="rId2" action="ppaction://hlinksldjump"/>
              </a:rPr>
              <a:t>osty</a:t>
            </a:r>
            <a:endParaRPr lang="cs-CZ" sz="4800" b="1" dirty="0" smtClean="0"/>
          </a:p>
          <a:p>
            <a:pPr algn="ctr"/>
            <a:endParaRPr lang="cs-CZ" sz="4800" dirty="0"/>
          </a:p>
          <a:p>
            <a:pPr algn="ctr"/>
            <a:r>
              <a:rPr lang="cs-CZ" sz="3200" dirty="0" smtClean="0"/>
              <a:t>JSOU UMĚLÉ STAVBY, KTERÉ UMOŽŇUJÍ PŘEKLENOUT PŘEKÁŽKU A JEJICH SVĚTLÉ ROZPĚTÍ JE VĚTŠÍ NEŽ 2 METRY.</a:t>
            </a:r>
          </a:p>
          <a:p>
            <a:pPr algn="ctr"/>
            <a:endParaRPr lang="cs-CZ" sz="3200" dirty="0"/>
          </a:p>
        </p:txBody>
      </p:sp>
      <p:cxnSp>
        <p:nvCxnSpPr>
          <p:cNvPr id="4" name="Přímá spojovací šipka 3"/>
          <p:cNvCxnSpPr/>
          <p:nvPr/>
        </p:nvCxnSpPr>
        <p:spPr>
          <a:xfrm flipH="1">
            <a:off x="2483768" y="1844824"/>
            <a:ext cx="648072" cy="5760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11560" y="149736"/>
          <a:ext cx="7776864" cy="6614522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888432"/>
                <a:gridCol w="3888432"/>
              </a:tblGrid>
              <a:tr h="762362"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MOSTY DĚLÍME PODLE RŮZNÝCH HLEDISEK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7707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a) Podle doby trvání</a:t>
                      </a:r>
                      <a:endParaRPr lang="cs-CZ" b="1" dirty="0" smtClean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trvalé</a:t>
                      </a:r>
                    </a:p>
                    <a:p>
                      <a:r>
                        <a:rPr lang="cs-CZ" dirty="0" smtClean="0"/>
                        <a:t>- dočasné</a:t>
                      </a:r>
                    </a:p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140331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b) Podle typu převádění komunikace</a:t>
                      </a:r>
                    </a:p>
                    <a:p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silniční</a:t>
                      </a:r>
                    </a:p>
                    <a:p>
                      <a:r>
                        <a:rPr lang="cs-CZ" dirty="0" smtClean="0"/>
                        <a:t>- železniční</a:t>
                      </a:r>
                    </a:p>
                    <a:p>
                      <a:r>
                        <a:rPr lang="cs-CZ" dirty="0" smtClean="0"/>
                        <a:t>- pro pěší</a:t>
                      </a:r>
                    </a:p>
                    <a:p>
                      <a:r>
                        <a:rPr lang="cs-CZ" dirty="0" smtClean="0"/>
                        <a:t>- potrubní</a:t>
                      </a:r>
                    </a:p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140331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c) Podle použitého materiálu:</a:t>
                      </a:r>
                    </a:p>
                    <a:p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betonové</a:t>
                      </a:r>
                    </a:p>
                    <a:p>
                      <a:r>
                        <a:rPr lang="cs-CZ" dirty="0" smtClean="0"/>
                        <a:t>- ocelové</a:t>
                      </a:r>
                    </a:p>
                    <a:p>
                      <a:r>
                        <a:rPr lang="cs-CZ" dirty="0" smtClean="0"/>
                        <a:t>- dřevěné</a:t>
                      </a:r>
                    </a:p>
                    <a:p>
                      <a:r>
                        <a:rPr lang="cs-CZ" dirty="0" smtClean="0"/>
                        <a:t>- kamenné</a:t>
                      </a:r>
                    </a:p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19295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d) Podle použité konstrukce</a:t>
                      </a:r>
                    </a:p>
                    <a:p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Tx/>
                        <a:buChar char="-"/>
                      </a:pPr>
                      <a:r>
                        <a:rPr lang="cs-CZ" dirty="0" smtClean="0"/>
                        <a:t>trámový – plnostěnný nebo    </a:t>
                      </a:r>
                    </a:p>
                    <a:p>
                      <a:pPr>
                        <a:buFontTx/>
                        <a:buNone/>
                      </a:pPr>
                      <a:r>
                        <a:rPr lang="cs-CZ" baseline="0" dirty="0" smtClean="0"/>
                        <a:t>                   </a:t>
                      </a:r>
                      <a:r>
                        <a:rPr lang="cs-CZ" dirty="0" smtClean="0"/>
                        <a:t>příhradový</a:t>
                      </a:r>
                    </a:p>
                    <a:p>
                      <a:r>
                        <a:rPr lang="cs-CZ" dirty="0" smtClean="0"/>
                        <a:t>- rámový</a:t>
                      </a:r>
                    </a:p>
                    <a:p>
                      <a:r>
                        <a:rPr lang="cs-CZ" dirty="0" smtClean="0"/>
                        <a:t>- obloukový</a:t>
                      </a:r>
                    </a:p>
                    <a:p>
                      <a:r>
                        <a:rPr lang="cs-CZ" dirty="0" smtClean="0"/>
                        <a:t>- zavěšený - lanové</a:t>
                      </a:r>
                    </a:p>
                    <a:p>
                      <a:r>
                        <a:rPr lang="cs-CZ" dirty="0" smtClean="0"/>
                        <a:t>- visutý</a:t>
                      </a:r>
                    </a:p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5630" y="404664"/>
            <a:ext cx="5588090" cy="6148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531735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08720"/>
            <a:ext cx="7200800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hlinkClick r:id="rId2" action="ppaction://hlinksldjump"/>
              </a:rPr>
              <a:t>P</a:t>
            </a:r>
            <a:r>
              <a:rPr lang="cs-CZ" sz="4800" b="1" dirty="0" smtClean="0">
                <a:hlinkClick r:id="rId2" action="ppaction://hlinksldjump"/>
              </a:rPr>
              <a:t>ropusty</a:t>
            </a:r>
            <a:endParaRPr lang="cs-CZ" sz="4800" b="1" dirty="0" smtClean="0"/>
          </a:p>
          <a:p>
            <a:pPr algn="ctr"/>
            <a:endParaRPr lang="cs-CZ" sz="4800" dirty="0"/>
          </a:p>
          <a:p>
            <a:pPr algn="ctr"/>
            <a:r>
              <a:rPr lang="cs-CZ" sz="2800" dirty="0" smtClean="0"/>
              <a:t>SLOUŽÍ PŘEDEVŠÍM K PŘEVEDENÍ VODY Z KOMUNIKACÍ NEBO JAKO PRŮCHOD PRO ZVĚŘ NEBO ZEMĚDĚLSKOU TECHNIKU.</a:t>
            </a:r>
          </a:p>
          <a:p>
            <a:pPr algn="ctr"/>
            <a:endParaRPr lang="cs-CZ" sz="2800" dirty="0"/>
          </a:p>
          <a:p>
            <a:pPr algn="ctr"/>
            <a:r>
              <a:rPr lang="cs-CZ" sz="2800" dirty="0" smtClean="0"/>
              <a:t>SKLÁDAJÍ SE ZE ZPEVNĚNÉHO VTOKOVÉHO A VÝTOKOVÉHO ČELA.</a:t>
            </a:r>
          </a:p>
          <a:p>
            <a:endParaRPr lang="cs-CZ" dirty="0"/>
          </a:p>
        </p:txBody>
      </p:sp>
      <p:cxnSp>
        <p:nvCxnSpPr>
          <p:cNvPr id="3" name="Přímá spojovací šipka 2"/>
          <p:cNvCxnSpPr/>
          <p:nvPr/>
        </p:nvCxnSpPr>
        <p:spPr>
          <a:xfrm flipH="1">
            <a:off x="2339752" y="1772816"/>
            <a:ext cx="648072" cy="5760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259632" y="1196752"/>
          <a:ext cx="6096000" cy="27127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kumimoji="0" lang="cs-CZ" sz="2800" kern="1200" dirty="0" smtClean="0">
                          <a:solidFill>
                            <a:schemeClr val="bg1"/>
                          </a:solidFill>
                        </a:rPr>
                        <a:t>Jejich umístění je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/>
                        <a:t>- kolmé</a:t>
                      </a:r>
                    </a:p>
                    <a:p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/>
                        <a:t>- šikmé</a:t>
                      </a:r>
                    </a:p>
                    <a:p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/>
                        <a:t>- kolmé s kalovou jímkou</a:t>
                      </a:r>
                    </a:p>
                    <a:p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7867" y="4437112"/>
            <a:ext cx="6643238" cy="18268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6891" y="1268760"/>
            <a:ext cx="7406964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>
                <a:hlinkClick r:id="rId2" action="ppaction://hlinksldjump"/>
              </a:rPr>
              <a:t>Z</a:t>
            </a:r>
            <a:r>
              <a:rPr lang="cs-CZ" sz="4800" b="1" dirty="0" smtClean="0">
                <a:hlinkClick r:id="rId2" action="ppaction://hlinksldjump"/>
              </a:rPr>
              <a:t>di</a:t>
            </a:r>
            <a:endParaRPr lang="cs-CZ" sz="4800" b="1" dirty="0" smtClean="0"/>
          </a:p>
          <a:p>
            <a:pPr algn="ctr"/>
            <a:endParaRPr lang="cs-CZ" sz="4800" dirty="0"/>
          </a:p>
          <a:p>
            <a:pPr algn="ctr"/>
            <a:r>
              <a:rPr lang="cs-CZ" sz="2800" dirty="0" smtClean="0"/>
              <a:t>MOHOU SE PROVÁDĚT NA MÍSTĚ </a:t>
            </a:r>
          </a:p>
          <a:p>
            <a:pPr algn="ctr"/>
            <a:r>
              <a:rPr lang="cs-CZ" sz="2800" dirty="0" smtClean="0"/>
              <a:t>(GRAVITAČNÍ) NEBO Z PREFABRIKÁTŮ.</a:t>
            </a:r>
          </a:p>
          <a:p>
            <a:endParaRPr lang="cs-CZ" sz="2800" dirty="0"/>
          </a:p>
        </p:txBody>
      </p:sp>
      <p:cxnSp>
        <p:nvCxnSpPr>
          <p:cNvPr id="3" name="Přímá spojovací šipka 2"/>
          <p:cNvCxnSpPr/>
          <p:nvPr/>
        </p:nvCxnSpPr>
        <p:spPr>
          <a:xfrm flipH="1">
            <a:off x="2915816" y="2060848"/>
            <a:ext cx="648072" cy="5760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188640"/>
          <a:ext cx="7488832" cy="65530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44416"/>
                <a:gridCol w="3744416"/>
              </a:tblGrid>
              <a:tr h="439102">
                <a:tc gridSpan="2">
                  <a:txBody>
                    <a:bodyPr/>
                    <a:lstStyle/>
                    <a:p>
                      <a:pPr algn="ctr"/>
                      <a:r>
                        <a:rPr kumimoji="0" lang="cs-CZ" sz="2400" b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Bývají řešeny jako</a:t>
                      </a:r>
                      <a:endParaRPr kumimoji="0" lang="cs-CZ" sz="24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722431">
                <a:tc>
                  <a:txBody>
                    <a:bodyPr/>
                    <a:lstStyle/>
                    <a:p>
                      <a:pPr algn="ctr"/>
                      <a:r>
                        <a:rPr kumimoji="0"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Opěrné zdi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Slouží ke snížení objemu násypů v případech velkých výškových rozdílů mezi niveletou komunikace a terénem (pod komunikací) a k zajištění stability násypu (viz obr. U</a:t>
                      </a:r>
                      <a:r>
                        <a:rPr kumimoji="0"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železničních staveb).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2458970">
                <a:tc>
                  <a:txBody>
                    <a:bodyPr/>
                    <a:lstStyle/>
                    <a:p>
                      <a:pPr algn="ctr"/>
                      <a:r>
                        <a:rPr kumimoji="0"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Zárubní zdi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Slouží ke snížení objemu výkopu v případech velkých výškových rozdí1ů mezi niveletou a terénem a k zajištění stability svahů výkopu (viz obr. U</a:t>
                      </a:r>
                      <a:r>
                        <a:rPr kumimoji="0"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železničních staveb).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56160">
                <a:tc>
                  <a:txBody>
                    <a:bodyPr/>
                    <a:lstStyle/>
                    <a:p>
                      <a:pPr algn="ctr"/>
                      <a:r>
                        <a:rPr kumimoji="0"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Obkladní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Ochrana u skalních svahů proti zvětrávání.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19181"/>
            <a:ext cx="7056783" cy="5819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5178042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124744"/>
            <a:ext cx="6009979" cy="2893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>
                <a:hlinkClick r:id="rId2" action="ppaction://hlinksldjump"/>
              </a:rPr>
              <a:t>T</a:t>
            </a:r>
            <a:r>
              <a:rPr lang="cs-CZ" sz="4800" b="1" dirty="0" smtClean="0">
                <a:hlinkClick r:id="rId2" action="ppaction://hlinksldjump"/>
              </a:rPr>
              <a:t>unely</a:t>
            </a:r>
            <a:endParaRPr lang="cs-CZ" sz="4800" b="1" dirty="0" smtClean="0"/>
          </a:p>
          <a:p>
            <a:pPr algn="ctr"/>
            <a:endParaRPr lang="cs-CZ" sz="4800" dirty="0"/>
          </a:p>
          <a:p>
            <a:pPr algn="ctr"/>
            <a:r>
              <a:rPr lang="cs-CZ" sz="2800" dirty="0"/>
              <a:t>Definice a složení tunelů je stejné </a:t>
            </a:r>
            <a:endParaRPr lang="cs-CZ" sz="2800" dirty="0" smtClean="0"/>
          </a:p>
          <a:p>
            <a:pPr algn="ctr"/>
            <a:r>
              <a:rPr lang="cs-CZ" sz="2800" dirty="0" smtClean="0"/>
              <a:t>jako </a:t>
            </a:r>
            <a:r>
              <a:rPr lang="cs-CZ" sz="2800" dirty="0"/>
              <a:t>u železniční dopravy.</a:t>
            </a:r>
          </a:p>
          <a:p>
            <a:pPr algn="ctr"/>
            <a:endParaRPr lang="cs-CZ" dirty="0"/>
          </a:p>
        </p:txBody>
      </p:sp>
      <p:cxnSp>
        <p:nvCxnSpPr>
          <p:cNvPr id="3" name="Přímá spojovací šipka 2"/>
          <p:cNvCxnSpPr/>
          <p:nvPr/>
        </p:nvCxnSpPr>
        <p:spPr>
          <a:xfrm flipH="1">
            <a:off x="2771800" y="1988840"/>
            <a:ext cx="648072" cy="5760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91680" y="908720"/>
          <a:ext cx="6096000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Dělíme je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a) podle provádění</a:t>
                      </a:r>
                    </a:p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ražené</a:t>
                      </a:r>
                    </a:p>
                    <a:p>
                      <a:r>
                        <a:rPr lang="cs-CZ" dirty="0" smtClean="0"/>
                        <a:t>- hloubené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b) podle místa</a:t>
                      </a:r>
                    </a:p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horské – zkrácení trasy</a:t>
                      </a:r>
                    </a:p>
                    <a:p>
                      <a:r>
                        <a:rPr lang="cs-CZ" dirty="0" smtClean="0"/>
                        <a:t>- městské</a:t>
                      </a:r>
                    </a:p>
                    <a:p>
                      <a:r>
                        <a:rPr lang="cs-CZ" dirty="0" smtClean="0"/>
                        <a:t>- podmořské</a:t>
                      </a:r>
                    </a:p>
                    <a:p>
                      <a:r>
                        <a:rPr lang="cs-CZ" dirty="0" smtClean="0"/>
                        <a:t>- říční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c) podle dopravního uspořádání</a:t>
                      </a:r>
                    </a:p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- s jednou tunelovou rourou nebo dvou tunelová roura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90779" y="1412776"/>
            <a:ext cx="5447325" cy="261610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>
                <a:hlinkClick r:id="rId2" action="ppaction://hlinksldjump" tooltip="PROVÁDÍ SE"/>
              </a:rPr>
              <a:t>G</a:t>
            </a:r>
            <a:r>
              <a:rPr lang="cs-CZ" sz="4800" b="1" dirty="0" smtClean="0">
                <a:hlinkClick r:id="rId2" action="ppaction://hlinksldjump" tooltip="PROVÁDÍ SE"/>
              </a:rPr>
              <a:t>alerie</a:t>
            </a:r>
            <a:endParaRPr lang="cs-CZ" sz="4800" b="1" dirty="0" smtClean="0"/>
          </a:p>
          <a:p>
            <a:pPr algn="ctr"/>
            <a:endParaRPr lang="cs-CZ" sz="4800" dirty="0"/>
          </a:p>
          <a:p>
            <a:pPr algn="ctr"/>
            <a:r>
              <a:rPr lang="cs-CZ" sz="2800" dirty="0"/>
              <a:t>Je to obdoba tunelu s jednou </a:t>
            </a:r>
            <a:endParaRPr lang="cs-CZ" sz="2800" dirty="0" smtClean="0"/>
          </a:p>
          <a:p>
            <a:pPr algn="ctr"/>
            <a:r>
              <a:rPr lang="cs-CZ" sz="2800" dirty="0" smtClean="0"/>
              <a:t>boční </a:t>
            </a:r>
            <a:r>
              <a:rPr lang="cs-CZ" sz="2800" dirty="0"/>
              <a:t>stěnou otevřenou</a:t>
            </a:r>
          </a:p>
        </p:txBody>
      </p:sp>
      <p:cxnSp>
        <p:nvCxnSpPr>
          <p:cNvPr id="3" name="Přímá spojovací šipka 2"/>
          <p:cNvCxnSpPr/>
          <p:nvPr/>
        </p:nvCxnSpPr>
        <p:spPr>
          <a:xfrm flipH="1">
            <a:off x="2339752" y="2276872"/>
            <a:ext cx="648072" cy="5760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24000" y="1397000"/>
          <a:ext cx="6720408" cy="24640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20408"/>
              </a:tblGrid>
              <a:tr h="108279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Provádí se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87456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a) při šikmém vyústění tunelu</a:t>
                      </a:r>
                      <a:endParaRPr kumimoji="0" lang="cs-CZ" sz="105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506692">
                <a:tc>
                  <a:txBody>
                    <a:bodyPr/>
                    <a:lstStyle/>
                    <a:p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b) jako ochrana proti padajícím kamenům, lavinám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6" y="4099254"/>
            <a:ext cx="5544617" cy="2725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Jak se dělí dopravní stavby v SD?</a:t>
            </a:r>
          </a:p>
          <a:p>
            <a:r>
              <a:rPr lang="cs-CZ" dirty="0" smtClean="0"/>
              <a:t>2.	Popiš jak vznikají tunely?</a:t>
            </a:r>
          </a:p>
          <a:p>
            <a:r>
              <a:rPr lang="cs-CZ" dirty="0" smtClean="0"/>
              <a:t>3.	K čemu slouží </a:t>
            </a:r>
            <a:r>
              <a:rPr lang="cs-CZ" dirty="0" err="1" smtClean="0"/>
              <a:t>propusty</a:t>
            </a:r>
            <a:r>
              <a:rPr lang="cs-CZ" dirty="0" smtClean="0"/>
              <a:t>?</a:t>
            </a:r>
          </a:p>
          <a:p>
            <a:r>
              <a:rPr lang="cs-CZ" dirty="0" smtClean="0"/>
              <a:t>4.	Co nahrazují zdi?</a:t>
            </a:r>
          </a:p>
          <a:p>
            <a:r>
              <a:rPr lang="cs-CZ" dirty="0" smtClean="0"/>
              <a:t>5.	Vysvětli k čemu jsou galerie?</a:t>
            </a:r>
          </a:p>
        </p:txBody>
      </p:sp>
    </p:spTree>
    <p:extLst>
      <p:ext uri="{BB962C8B-B14F-4D97-AF65-F5344CB8AC3E}">
        <p14:creationId xmlns:p14="http://schemas.microsoft.com/office/powerpoint/2010/main" val="1160953105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750" y="2565400"/>
            <a:ext cx="7115175" cy="26257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. Praha: Nadatur,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. Pardubice: Institut Jana Pernera,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  <a:endParaRPr lang="cs-CZ" altLang="cs-CZ" sz="180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513532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65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7030A0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FFFFF"/>
      </a:hlink>
      <a:folHlink>
        <a:srgbClr val="FFFFF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98</TotalTime>
  <Words>527</Words>
  <Application>Microsoft Office PowerPoint</Application>
  <PresentationFormat>Předvádění na obrazovce (4:3)</PresentationFormat>
  <Paragraphs>126</Paragraphs>
  <Slides>21</Slides>
  <Notes>0</Notes>
  <HiddenSlides>8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Talent</vt:lpstr>
      <vt:lpstr>Prezentace aplikace PowerPoint</vt:lpstr>
      <vt:lpstr>Anotace:</vt:lpstr>
      <vt:lpstr>DOPRAVNÍ STAVBY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STAVBY</dc:title>
  <dc:creator>Verunka</dc:creator>
  <cp:lastModifiedBy>SMITKA František</cp:lastModifiedBy>
  <cp:revision>6</cp:revision>
  <dcterms:created xsi:type="dcterms:W3CDTF">2013-09-11T13:04:11Z</dcterms:created>
  <dcterms:modified xsi:type="dcterms:W3CDTF">2013-10-31T13:34:04Z</dcterms:modified>
</cp:coreProperties>
</file>