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9" r:id="rId2"/>
    <p:sldId id="270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74" r:id="rId17"/>
    <p:sldId id="275" r:id="rId18"/>
    <p:sldId id="276" r:id="rId19"/>
    <p:sldId id="271" r:id="rId20"/>
    <p:sldId id="272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2094" y="-55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EB9D58A7-A8C2-47EC-A1F6-A4BF578C2E63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5762BBCA-2CFD-4390-AD03-29D44A1E77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EB9D58A7-A8C2-47EC-A1F6-A4BF578C2E63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62BBCA-2CFD-4390-AD03-29D44A1E77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EB9D58A7-A8C2-47EC-A1F6-A4BF578C2E63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5762BBCA-2CFD-4390-AD03-29D44A1E77FA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randomBar dir="vert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EB9D58A7-A8C2-47EC-A1F6-A4BF578C2E63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5762BBCA-2CFD-4390-AD03-29D44A1E77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EB9D58A7-A8C2-47EC-A1F6-A4BF578C2E63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5762BBCA-2CFD-4390-AD03-29D44A1E77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randomBar dir="vert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9D58A7-A8C2-47EC-A1F6-A4BF578C2E63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62BBCA-2CFD-4390-AD03-29D44A1E77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EB9D58A7-A8C2-47EC-A1F6-A4BF578C2E63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5762BBCA-2CFD-4390-AD03-29D44A1E77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EB9D58A7-A8C2-47EC-A1F6-A4BF578C2E63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5762BBCA-2CFD-4390-AD03-29D44A1E77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randomBar dir="vert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EB9D58A7-A8C2-47EC-A1F6-A4BF578C2E63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5762BBCA-2CFD-4390-AD03-29D44A1E77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randomBar dir="vert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9D58A7-A8C2-47EC-A1F6-A4BF578C2E63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62BBCA-2CFD-4390-AD03-29D44A1E77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9D58A7-A8C2-47EC-A1F6-A4BF578C2E63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62BBCA-2CFD-4390-AD03-29D44A1E77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EB9D58A7-A8C2-47EC-A1F6-A4BF578C2E63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5762BBCA-2CFD-4390-AD03-29D44A1E77F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med">
    <p:randomBar dir="vert"/>
  </p:transition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7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5875" y="285750"/>
            <a:ext cx="6896100" cy="1503363"/>
          </a:xfrm>
          <a:prstGeom prst="rect">
            <a:avLst/>
          </a:prstGeom>
          <a:noFill/>
          <a:ln>
            <a:noFill/>
          </a:ln>
          <a:effectLst>
            <a:outerShdw sx="999" sy="999" algn="ctr" rotWithShape="0">
              <a:srgbClr val="000000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14" name="Tabulka 1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43828687"/>
              </p:ext>
            </p:extLst>
          </p:nvPr>
        </p:nvGraphicFramePr>
        <p:xfrm>
          <a:off x="1000100" y="2357430"/>
          <a:ext cx="6929486" cy="364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500066">
                <a:tc gridSpan="2"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Střední odborná</a:t>
                      </a:r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škola a Střední odborné učiliště,  </a:t>
                      </a:r>
                      <a:r>
                        <a:rPr lang="cs-CZ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Vocelova</a:t>
                      </a:r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1338</a:t>
                      </a:r>
                    </a:p>
                    <a:p>
                      <a:pPr algn="ctr"/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Hradec Králové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kern="120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CZ.1.07/1.5.00/34.0245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Číslo DUM: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VY_32_INOVACE_13_B_11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Tematická oblast: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>
                          <a:latin typeface="Times New Roman" pitchFamily="18" charset="0"/>
                          <a:cs typeface="Times New Roman" pitchFamily="18" charset="0"/>
                        </a:rPr>
                        <a:t>Základy a technologie silniční dopravy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Téma: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Křižovatky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Autor: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Ing. František </a:t>
                      </a:r>
                      <a:r>
                        <a:rPr lang="cs-CZ" dirty="0" err="1" smtClean="0">
                          <a:latin typeface="Times New Roman" pitchFamily="18" charset="0"/>
                          <a:cs typeface="Times New Roman" pitchFamily="18" charset="0"/>
                        </a:rPr>
                        <a:t>Smitka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Datum vytvoření: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Leden 2013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06839876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6013" y="404813"/>
            <a:ext cx="6896100" cy="1503362"/>
          </a:xfrm>
          <a:prstGeom prst="rect">
            <a:avLst/>
          </a:prstGeom>
          <a:noFill/>
          <a:ln>
            <a:noFill/>
          </a:ln>
          <a:effectLst>
            <a:outerShdw sx="999" sy="999" algn="ctr" rotWithShape="0">
              <a:srgbClr val="000000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5" name="Nadpis 3"/>
          <p:cNvSpPr>
            <a:spLocks noGrp="1"/>
          </p:cNvSpPr>
          <p:nvPr>
            <p:ph type="title"/>
          </p:nvPr>
        </p:nvSpPr>
        <p:spPr>
          <a:xfrm>
            <a:off x="357188" y="2071688"/>
            <a:ext cx="6872287" cy="571500"/>
          </a:xfrm>
        </p:spPr>
        <p:txBody>
          <a:bodyPr>
            <a:normAutofit fontScale="90000"/>
          </a:bodyPr>
          <a:lstStyle/>
          <a:p>
            <a:pPr algn="l" eaLnBrk="1" hangingPunct="1"/>
            <a:r>
              <a:rPr lang="cs-CZ" altLang="cs-CZ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</p:txBody>
      </p:sp>
      <p:sp>
        <p:nvSpPr>
          <p:cNvPr id="3076" name="Zástupný symbol pro obsah 4"/>
          <p:cNvSpPr>
            <a:spLocks noGrp="1"/>
          </p:cNvSpPr>
          <p:nvPr>
            <p:ph idx="1"/>
          </p:nvPr>
        </p:nvSpPr>
        <p:spPr>
          <a:xfrm>
            <a:off x="285750" y="2857500"/>
            <a:ext cx="8389938" cy="3163888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z="1800" smtClean="0">
                <a:latin typeface="Times New Roman" pitchFamily="18" charset="0"/>
                <a:cs typeface="Times New Roman" pitchFamily="18" charset="0"/>
              </a:rPr>
              <a:t>Materiál je určen pro 1. ročník studijního oboru Provoz a ekonomika dopravy, předmětu Doprava a přeprava, inovuje výuku použitím multimediálních pomůcek – prezentace s názornými obrázky doplněných textem podporujícím výklad učitele</a:t>
            </a:r>
          </a:p>
          <a:p>
            <a:pPr eaLnBrk="1" hangingPunct="1">
              <a:buFont typeface="Arial" charset="0"/>
              <a:buNone/>
            </a:pPr>
            <a:endParaRPr lang="cs-CZ" altLang="cs-CZ" sz="180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r>
              <a:rPr lang="cs-CZ" altLang="cs-CZ" sz="4400" smtClean="0">
                <a:latin typeface="Times New Roman" pitchFamily="18" charset="0"/>
                <a:cs typeface="Times New Roman" pitchFamily="18" charset="0"/>
              </a:rPr>
              <a:t>Metodický pokyn</a:t>
            </a:r>
          </a:p>
          <a:p>
            <a:pPr eaLnBrk="1" hangingPunct="1">
              <a:buFont typeface="Arial" charset="0"/>
              <a:buNone/>
            </a:pPr>
            <a:r>
              <a:rPr lang="cs-CZ" sz="180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Materiál používá učitel při výkladu – pro větší názornost a atraktivnost výuky a zároveň jej mohou využívat žáci pro domácí přípravu na výuku.</a:t>
            </a:r>
          </a:p>
          <a:p>
            <a:pPr eaLnBrk="1" hangingPunct="1">
              <a:buFont typeface="Arial" charset="0"/>
              <a:buNone/>
            </a:pPr>
            <a:r>
              <a:rPr lang="cs-CZ" sz="180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Pro možnost plného využití materiálu je potřebné být připojen k internetu.</a:t>
            </a:r>
            <a:endParaRPr lang="cs-CZ" sz="2800" smtClean="0">
              <a:solidFill>
                <a:srgbClr val="000000"/>
              </a:solidFill>
              <a:latin typeface="Arial" charset="0"/>
              <a:cs typeface="Arial" charset="0"/>
            </a:endParaRPr>
          </a:p>
          <a:p>
            <a:pPr eaLnBrk="1" hangingPunct="1">
              <a:buFont typeface="Arial" charset="0"/>
              <a:buNone/>
            </a:pPr>
            <a:endParaRPr lang="cs-CZ" altLang="cs-CZ" sz="280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52639311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512" y="1772816"/>
            <a:ext cx="8062912" cy="1470025"/>
          </a:xfrm>
        </p:spPr>
        <p:txBody>
          <a:bodyPr>
            <a:normAutofit/>
          </a:bodyPr>
          <a:lstStyle/>
          <a:p>
            <a:pPr algn="ctr"/>
            <a:r>
              <a:rPr lang="cs-CZ" sz="5400" b="1" dirty="0" smtClean="0"/>
              <a:t>KŘIŽOVATKY</a:t>
            </a:r>
            <a:endParaRPr lang="cs-CZ" sz="54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3429000"/>
            <a:ext cx="8062912" cy="1752600"/>
          </a:xfrm>
        </p:spPr>
        <p:txBody>
          <a:bodyPr/>
          <a:lstStyle/>
          <a:p>
            <a:endParaRPr lang="cs-CZ" dirty="0"/>
          </a:p>
        </p:txBody>
      </p: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627784" y="2132856"/>
            <a:ext cx="386195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hlinkClick r:id="rId2" action="ppaction://hlinksldjump"/>
              </a:rPr>
              <a:t>KŘIŽOVATKA</a:t>
            </a:r>
            <a:endParaRPr lang="cs-CZ" sz="4800" dirty="0"/>
          </a:p>
        </p:txBody>
      </p:sp>
      <p:cxnSp>
        <p:nvCxnSpPr>
          <p:cNvPr id="4" name="Přímá spojovací čára 3"/>
          <p:cNvCxnSpPr/>
          <p:nvPr/>
        </p:nvCxnSpPr>
        <p:spPr>
          <a:xfrm>
            <a:off x="1403648" y="2924944"/>
            <a:ext cx="5976664" cy="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1" y="836712"/>
            <a:ext cx="8208911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Je </a:t>
            </a:r>
            <a:r>
              <a:rPr lang="cs-CZ" sz="2800" dirty="0"/>
              <a:t>místo, v němž se </a:t>
            </a:r>
            <a:r>
              <a:rPr lang="cs-CZ" sz="2800" b="1" dirty="0"/>
              <a:t>pozemní komunikace </a:t>
            </a:r>
            <a:r>
              <a:rPr lang="cs-CZ" sz="2800" dirty="0"/>
              <a:t>v půdorysném průmětu </a:t>
            </a:r>
            <a:r>
              <a:rPr lang="cs-CZ" sz="2800" b="1" dirty="0"/>
              <a:t>protínají</a:t>
            </a:r>
            <a:r>
              <a:rPr lang="cs-CZ" sz="2800" dirty="0"/>
              <a:t> </a:t>
            </a:r>
            <a:r>
              <a:rPr lang="cs-CZ" sz="2800" dirty="0" smtClean="0"/>
              <a:t>nebo </a:t>
            </a:r>
            <a:r>
              <a:rPr lang="cs-CZ" sz="2800" b="1" dirty="0"/>
              <a:t>stýkají</a:t>
            </a:r>
            <a:r>
              <a:rPr lang="cs-CZ" sz="2800" dirty="0"/>
              <a:t> a alespoň </a:t>
            </a:r>
            <a:r>
              <a:rPr lang="cs-CZ" sz="2800" b="1" dirty="0"/>
              <a:t>dvě z nich jsou vzájemně propojeny</a:t>
            </a:r>
            <a:r>
              <a:rPr lang="cs-CZ" sz="2800" dirty="0" smtClean="0"/>
              <a:t>.</a:t>
            </a:r>
          </a:p>
          <a:p>
            <a:pPr algn="ctr"/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 </a:t>
            </a:r>
            <a:r>
              <a:rPr lang="cs-CZ" sz="2800" dirty="0"/>
              <a:t>Za křižovatku </a:t>
            </a:r>
            <a:r>
              <a:rPr lang="cs-CZ" sz="2800" b="1" dirty="0"/>
              <a:t>se nepovažuje</a:t>
            </a:r>
            <a:r>
              <a:rPr lang="cs-CZ" sz="2800" dirty="0"/>
              <a:t>, není-li určeno jinak, připojení lesních a polních cest, sjezdy k nemovitostem a připojení obslužných dopravních zařízení (např. parkoviště, čerpací stanice apod.). </a:t>
            </a:r>
          </a:p>
          <a:p>
            <a:r>
              <a:rPr lang="cs-CZ" dirty="0"/>
              <a:t> </a:t>
            </a:r>
          </a:p>
          <a:p>
            <a:endParaRPr lang="cs-CZ" dirty="0"/>
          </a:p>
        </p:txBody>
      </p: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131840" y="1916832"/>
            <a:ext cx="228139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800" dirty="0" smtClean="0">
                <a:hlinkClick r:id="rId2" action="ppaction://hlinksldjump"/>
              </a:rPr>
              <a:t>KŘÍŽENÍ</a:t>
            </a:r>
            <a:endParaRPr lang="cs-CZ" sz="4800" dirty="0"/>
          </a:p>
        </p:txBody>
      </p:sp>
      <p:cxnSp>
        <p:nvCxnSpPr>
          <p:cNvPr id="3" name="Přímá spojovací čára 2"/>
          <p:cNvCxnSpPr/>
          <p:nvPr/>
        </p:nvCxnSpPr>
        <p:spPr>
          <a:xfrm>
            <a:off x="1547664" y="2708920"/>
            <a:ext cx="5976664" cy="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1268760"/>
            <a:ext cx="8064895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Je </a:t>
            </a:r>
            <a:r>
              <a:rPr lang="cs-CZ" sz="2800" dirty="0"/>
              <a:t>místo, kde se </a:t>
            </a:r>
            <a:r>
              <a:rPr lang="cs-CZ" sz="2800" b="1" dirty="0"/>
              <a:t>pozemní komunikace </a:t>
            </a:r>
            <a:r>
              <a:rPr lang="cs-CZ" sz="2800" dirty="0"/>
              <a:t>v půdorysném průmětu </a:t>
            </a:r>
            <a:r>
              <a:rPr lang="cs-CZ" sz="2800" b="1" dirty="0"/>
              <a:t>protínají</a:t>
            </a:r>
            <a:r>
              <a:rPr lang="cs-CZ" sz="2800" dirty="0"/>
              <a:t>, aniž jsou </a:t>
            </a:r>
            <a:r>
              <a:rPr lang="cs-CZ" sz="2800" dirty="0" smtClean="0"/>
              <a:t>vzájemně </a:t>
            </a:r>
            <a:r>
              <a:rPr lang="cs-CZ" sz="2800" dirty="0"/>
              <a:t>propojeny (např. mimoúrovňové křížení dálnice a polní cesty), nebo </a:t>
            </a:r>
            <a:r>
              <a:rPr lang="cs-CZ" sz="2800" b="1" dirty="0"/>
              <a:t>místem</a:t>
            </a:r>
            <a:r>
              <a:rPr lang="cs-CZ" sz="2800" dirty="0"/>
              <a:t>, v němž se pozemní komunikace v půdorysném průmětu </a:t>
            </a:r>
            <a:r>
              <a:rPr lang="cs-CZ" sz="2800" b="1" dirty="0"/>
              <a:t>protíná s drážní komunikací</a:t>
            </a:r>
            <a:r>
              <a:rPr lang="cs-CZ" sz="2800" dirty="0"/>
              <a:t> (tzv. železniční přejezdy, případně jinými vedeními (inženýrské sítě apod.).</a:t>
            </a:r>
          </a:p>
          <a:p>
            <a:endParaRPr lang="cs-CZ" dirty="0"/>
          </a:p>
        </p:txBody>
      </p: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19064" y="548680"/>
            <a:ext cx="8424936" cy="1600438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3200" dirty="0">
                <a:ln>
                  <a:solidFill>
                    <a:schemeClr val="accent1"/>
                  </a:solidFill>
                </a:ln>
                <a:solidFill>
                  <a:schemeClr val="accent1"/>
                </a:solidFill>
              </a:rPr>
              <a:t>Křižovatky lze dělit podle těchto kritérii: </a:t>
            </a:r>
          </a:p>
          <a:p>
            <a:r>
              <a:rPr lang="cs-CZ" sz="2400" dirty="0">
                <a:ln>
                  <a:solidFill>
                    <a:schemeClr val="tx1"/>
                  </a:solidFill>
                </a:ln>
              </a:rPr>
              <a:t> </a:t>
            </a:r>
          </a:p>
          <a:p>
            <a:r>
              <a:rPr lang="cs-CZ" sz="2400" dirty="0"/>
              <a:t> </a:t>
            </a:r>
          </a:p>
          <a:p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1187624" y="1628800"/>
            <a:ext cx="6480720" cy="338437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331640" y="1916832"/>
            <a:ext cx="6408712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/>
            <a:r>
              <a:rPr lang="cs-CZ" sz="2000" b="1" dirty="0" smtClean="0">
                <a:solidFill>
                  <a:schemeClr val="bg1"/>
                </a:solidFill>
              </a:rPr>
              <a:t>PODLE MOŽNOSTI ŘÍZENÍ NA KŘIŽOVATCE:</a:t>
            </a:r>
          </a:p>
          <a:p>
            <a:pPr lvl="0"/>
            <a:endParaRPr lang="cs-CZ" b="1" dirty="0">
              <a:solidFill>
                <a:schemeClr val="bg1"/>
              </a:solidFill>
            </a:endParaRPr>
          </a:p>
          <a:p>
            <a:r>
              <a:rPr lang="cs-CZ" sz="2400" b="1" dirty="0" smtClean="0">
                <a:solidFill>
                  <a:schemeClr val="bg1"/>
                </a:solidFill>
              </a:rPr>
              <a:t>a) řízené</a:t>
            </a:r>
            <a:r>
              <a:rPr lang="cs-CZ" dirty="0" smtClean="0">
                <a:solidFill>
                  <a:schemeClr val="bg1"/>
                </a:solidFill>
              </a:rPr>
              <a:t>	           světelnou signalizací (semafory)</a:t>
            </a:r>
          </a:p>
          <a:p>
            <a:endParaRPr lang="cs-CZ" dirty="0" smtClean="0">
              <a:solidFill>
                <a:schemeClr val="bg1"/>
              </a:solidFill>
            </a:endParaRPr>
          </a:p>
          <a:p>
            <a:endParaRPr lang="cs-CZ" dirty="0" smtClean="0">
              <a:solidFill>
                <a:schemeClr val="bg1"/>
              </a:solidFill>
            </a:endParaRPr>
          </a:p>
          <a:p>
            <a:r>
              <a:rPr lang="cs-CZ" sz="2400" b="1" dirty="0" smtClean="0">
                <a:solidFill>
                  <a:schemeClr val="bg1"/>
                </a:solidFill>
              </a:rPr>
              <a:t>b) neřízené</a:t>
            </a:r>
            <a:r>
              <a:rPr lang="cs-CZ" dirty="0" smtClean="0">
                <a:solidFill>
                  <a:schemeClr val="bg1"/>
                </a:solidFill>
              </a:rPr>
              <a:t>              přednost jízdy je dána </a:t>
            </a:r>
          </a:p>
          <a:p>
            <a:r>
              <a:rPr lang="cs-CZ" dirty="0">
                <a:solidFill>
                  <a:schemeClr val="bg1"/>
                </a:solidFill>
              </a:rPr>
              <a:t> </a:t>
            </a:r>
            <a:r>
              <a:rPr lang="cs-CZ" dirty="0" smtClean="0">
                <a:solidFill>
                  <a:schemeClr val="bg1"/>
                </a:solidFill>
              </a:rPr>
              <a:t>                                       pouze příslušným zákonem</a:t>
            </a:r>
          </a:p>
          <a:p>
            <a:pPr lvl="0"/>
            <a:endParaRPr lang="cs-CZ" dirty="0" smtClean="0">
              <a:solidFill>
                <a:schemeClr val="bg1"/>
              </a:solidFill>
            </a:endParaRPr>
          </a:p>
          <a:p>
            <a:endParaRPr lang="cs-CZ" dirty="0"/>
          </a:p>
        </p:txBody>
      </p:sp>
      <p:cxnSp>
        <p:nvCxnSpPr>
          <p:cNvPr id="6" name="Přímá spojovací šipka 5"/>
          <p:cNvCxnSpPr/>
          <p:nvPr/>
        </p:nvCxnSpPr>
        <p:spPr>
          <a:xfrm>
            <a:off x="3347864" y="2780928"/>
            <a:ext cx="432048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7" name="Přímá spojovací šipka 6"/>
          <p:cNvCxnSpPr/>
          <p:nvPr/>
        </p:nvCxnSpPr>
        <p:spPr>
          <a:xfrm>
            <a:off x="3347864" y="3645024"/>
            <a:ext cx="432048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oblený obdélník 2"/>
          <p:cNvSpPr/>
          <p:nvPr/>
        </p:nvSpPr>
        <p:spPr>
          <a:xfrm>
            <a:off x="395536" y="908720"/>
            <a:ext cx="8568952" cy="468052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025" name="Rectangle 1"/>
          <p:cNvSpPr>
            <a:spLocks noChangeArrowheads="1"/>
          </p:cNvSpPr>
          <p:nvPr/>
        </p:nvSpPr>
        <p:spPr bwMode="auto">
          <a:xfrm>
            <a:off x="395536" y="1202269"/>
            <a:ext cx="9505056" cy="3631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180975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                        </a:t>
            </a: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PODLE STUPNĚ USMĚRNĚNÍ DOPRAVY:</a:t>
            </a:r>
            <a:endParaRPr kumimoji="0" lang="cs-CZ" sz="2000" b="1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180975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lang="cs-CZ" sz="1200" dirty="0">
              <a:solidFill>
                <a:schemeClr val="bg1"/>
              </a:solidFill>
              <a:latin typeface="Times New Roman" pitchFamily="18" charset="0"/>
              <a:ea typeface="Times New Roman" pitchFamily="18" charset="0"/>
              <a:cs typeface="Times New Roman" pitchFamily="18" charset="0"/>
            </a:endParaRPr>
          </a:p>
          <a:p>
            <a:pPr marL="0" marR="0" lvl="0" indent="180975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a) usměrněné</a:t>
            </a: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	</a:t>
            </a:r>
            <a:r>
              <a:rPr kumimoji="0" lang="cs-CZ" b="1" i="0" u="none" strike="noStrike" cap="none" normalizeH="0" dirty="0" smtClean="0">
                <a:ln>
                  <a:noFill/>
                </a:ln>
                <a:solidFill>
                  <a:schemeClr val="bg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                           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dopravními značkami je přesně vymezený   </a:t>
            </a:r>
          </a:p>
          <a:p>
            <a:pPr marL="0" marR="0" lvl="0" indent="180975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dirty="0" smtClean="0">
                <a:solidFill>
                  <a:schemeClr val="bg1"/>
                </a:solidFill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                                                                         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pohyb všech dopravních</a:t>
            </a:r>
            <a:r>
              <a:rPr lang="cs-CZ" dirty="0" smtClean="0">
                <a:solidFill>
                  <a:schemeClr val="bg1"/>
                </a:solidFill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proudů</a:t>
            </a:r>
          </a:p>
          <a:p>
            <a:pPr marL="0" marR="0" lvl="0" indent="180975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Times New Roman" pitchFamily="18" charset="0"/>
              <a:ea typeface="Times New Roman" pitchFamily="18" charset="0"/>
              <a:cs typeface="Times New Roman" pitchFamily="18" charset="0"/>
            </a:endParaRPr>
          </a:p>
          <a:p>
            <a:pPr marL="0" marR="0" lvl="0" indent="180975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24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b) </a:t>
            </a: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částečně usměrněné           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vybrané dopravní směry jsou</a:t>
            </a:r>
            <a:r>
              <a:rPr lang="cs-CZ" dirty="0">
                <a:solidFill>
                  <a:schemeClr val="bg1"/>
                </a:solidFill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odděleny </a:t>
            </a:r>
            <a:b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</a:b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                                                                               stavebními úpravami</a:t>
            </a:r>
            <a:r>
              <a:rPr kumimoji="0" lang="cs-CZ" b="0" i="0" u="none" strike="noStrike" cap="none" normalizeH="0" dirty="0" smtClean="0">
                <a:ln>
                  <a:noFill/>
                </a:ln>
                <a:solidFill>
                  <a:schemeClr val="bg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(ostrůvky) na </a:t>
            </a:r>
            <a:b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</a:b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                                                                                jednotlivých dopravní směry</a:t>
            </a:r>
          </a:p>
          <a:p>
            <a:pPr marL="0" marR="0" lvl="0" indent="180975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180975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c) neusměrněné (prosté)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	jednotlivé dopravní směry nejsou </a:t>
            </a:r>
          </a:p>
          <a:p>
            <a:pPr marL="0" marR="0" lvl="0" indent="180975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dirty="0">
                <a:solidFill>
                  <a:schemeClr val="bg1"/>
                </a:solidFill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chemeClr val="bg1"/>
                </a:solidFill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                                                                            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rozčleněny do samostatných jízdních  </a:t>
            </a:r>
          </a:p>
          <a:p>
            <a:pPr marL="0" marR="0" lvl="0" indent="180975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dirty="0">
                <a:solidFill>
                  <a:schemeClr val="bg1"/>
                </a:solidFill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chemeClr val="bg1"/>
                </a:solidFill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                                                                             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směrů</a:t>
            </a: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5" name="Přímá spojovací šipka 4"/>
          <p:cNvCxnSpPr/>
          <p:nvPr/>
        </p:nvCxnSpPr>
        <p:spPr>
          <a:xfrm>
            <a:off x="4355976" y="4077072"/>
            <a:ext cx="432048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" name="Přímá spojovací šipka 5"/>
          <p:cNvCxnSpPr/>
          <p:nvPr/>
        </p:nvCxnSpPr>
        <p:spPr>
          <a:xfrm>
            <a:off x="4283968" y="2924944"/>
            <a:ext cx="432048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7" name="Přímá spojovací šipka 6"/>
          <p:cNvCxnSpPr/>
          <p:nvPr/>
        </p:nvCxnSpPr>
        <p:spPr>
          <a:xfrm>
            <a:off x="4211960" y="1988840"/>
            <a:ext cx="432048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51520" y="620688"/>
            <a:ext cx="8640960" cy="54006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0481" name="Rectangle 1"/>
          <p:cNvSpPr>
            <a:spLocks noChangeArrowheads="1"/>
          </p:cNvSpPr>
          <p:nvPr/>
        </p:nvSpPr>
        <p:spPr bwMode="auto">
          <a:xfrm>
            <a:off x="395536" y="764704"/>
            <a:ext cx="8588394" cy="51845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cs-CZ" sz="28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PODLE POČTU RAMEN (PAPRSKŮ):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AutoNum type="alphaLcParenR"/>
              <a:tabLst/>
            </a:pPr>
            <a:r>
              <a:rPr lang="cs-CZ" sz="2400" b="1" dirty="0" smtClean="0">
                <a:solidFill>
                  <a:schemeClr val="bg1"/>
                </a:solidFill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 s</a:t>
            </a: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tykové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		tříramenná křižovatka ve tvaru písmene T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AutoNum type="alphaLcParenR"/>
              <a:tabLst/>
            </a:pP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b)   průsečné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		čtyřramenná křižovatka ve tvaru písmena X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457200" marR="0" lvl="0" indent="-45720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AutoNum type="alphaLcParenR" startAt="3"/>
              <a:tabLst/>
            </a:pP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odsazené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		čtyřramenná křižovatka s dvěma stykovými křižovatkami </a:t>
            </a:r>
            <a:b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</a:br>
            <a:r>
              <a:rPr kumimoji="0" lang="cs-CZ" b="0" i="0" u="none" strike="noStrike" cap="none" normalizeH="0" dirty="0" smtClean="0">
                <a:ln>
                  <a:noFill/>
                </a:ln>
                <a:solidFill>
                  <a:schemeClr val="bg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                                                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umístěné v určité vzdálenosti od sebe</a:t>
            </a:r>
          </a:p>
          <a:p>
            <a:pPr marL="342900" marR="0" lvl="0" indent="-34290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d)   vidlicové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		tříramenná křižovatka ve tvaru písmene Y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e)   hvězdicové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	</a:t>
            </a:r>
            <a:r>
              <a:rPr kumimoji="0" lang="cs-CZ" b="0" i="0" u="none" strike="noStrike" cap="none" normalizeH="0" dirty="0" smtClean="0">
                <a:ln>
                  <a:noFill/>
                </a:ln>
                <a:solidFill>
                  <a:schemeClr val="bg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pěti a víceramenná křižovatka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AutoNum type="alphaLcParenR" startAt="6"/>
              <a:tabLst/>
            </a:pP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 okružní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	</a:t>
            </a:r>
            <a:r>
              <a:rPr lang="cs-CZ" dirty="0">
                <a:solidFill>
                  <a:schemeClr val="bg1"/>
                </a:solidFill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chemeClr val="bg1"/>
                </a:solidFill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               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tří a víceramenná křižovatka se středním ostrovem </a:t>
            </a:r>
            <a:b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</a:b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                                           kruhového tvaru</a:t>
            </a: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4" name="Přímá spojovací šipka 3"/>
          <p:cNvCxnSpPr/>
          <p:nvPr/>
        </p:nvCxnSpPr>
        <p:spPr>
          <a:xfrm>
            <a:off x="2555776" y="2564904"/>
            <a:ext cx="432048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5" name="Přímá spojovací šipka 4"/>
          <p:cNvCxnSpPr/>
          <p:nvPr/>
        </p:nvCxnSpPr>
        <p:spPr>
          <a:xfrm>
            <a:off x="2555776" y="1916832"/>
            <a:ext cx="432048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" name="Přímá spojovací šipka 5"/>
          <p:cNvCxnSpPr/>
          <p:nvPr/>
        </p:nvCxnSpPr>
        <p:spPr>
          <a:xfrm>
            <a:off x="2555776" y="3212976"/>
            <a:ext cx="432048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7" name="Přímá spojovací šipka 6"/>
          <p:cNvCxnSpPr/>
          <p:nvPr/>
        </p:nvCxnSpPr>
        <p:spPr>
          <a:xfrm>
            <a:off x="2555776" y="4725144"/>
            <a:ext cx="432048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>
            <a:off x="2555776" y="5445224"/>
            <a:ext cx="432048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>
            <a:off x="2555776" y="4149080"/>
            <a:ext cx="432048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51520" y="332656"/>
            <a:ext cx="8892480" cy="59766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2529" name="Rectangle 1"/>
          <p:cNvSpPr>
            <a:spLocks noChangeArrowheads="1"/>
          </p:cNvSpPr>
          <p:nvPr/>
        </p:nvSpPr>
        <p:spPr bwMode="auto">
          <a:xfrm>
            <a:off x="539552" y="800269"/>
            <a:ext cx="8604448" cy="55399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131763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PODLE VÝŠKOVÉ ÚROVNĚ NIVELET (OS) KŘIŽUJÍCÍCH SE KOMUNIKACÍ</a:t>
            </a:r>
            <a:r>
              <a:rPr kumimoji="0" lang="cs-CZ" sz="2000" b="1" i="0" u="none" strike="noStrike" cap="none" normalizeH="0" dirty="0" smtClean="0">
                <a:ln>
                  <a:noFill/>
                </a:ln>
                <a:solidFill>
                  <a:schemeClr val="bg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</a:t>
            </a: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ZPŮSOBU PROTNUTÍ</a:t>
            </a:r>
            <a:r>
              <a:rPr kumimoji="0" lang="cs-CZ" sz="2000" b="1" i="0" u="none" strike="noStrike" cap="none" normalizeH="0" dirty="0" smtClean="0">
                <a:ln>
                  <a:noFill/>
                </a:ln>
                <a:solidFill>
                  <a:schemeClr val="bg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</a:t>
            </a: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KOMUNIKACÍ:</a:t>
            </a:r>
          </a:p>
          <a:p>
            <a:pPr marL="0" marR="0" lvl="0" indent="131763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b="1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1317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lang="cs-CZ" sz="2000" b="1" dirty="0" smtClean="0">
                <a:solidFill>
                  <a:schemeClr val="bg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</a:t>
            </a:r>
            <a:r>
              <a:rPr lang="cs-CZ" sz="2000" b="1" dirty="0" smtClean="0">
                <a:solidFill>
                  <a:schemeClr val="bg1"/>
                </a:solidFill>
                <a:latin typeface="Arial" pitchFamily="34" charset="0"/>
                <a:ea typeface="Calibri" pitchFamily="34" charset="0"/>
                <a:cs typeface="Arial" pitchFamily="34" charset="0"/>
              </a:rPr>
              <a:t>a) </a:t>
            </a: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křižovatky úrovňové</a:t>
            </a:r>
            <a:r>
              <a:rPr lang="cs-CZ" sz="2000" dirty="0">
                <a:solidFill>
                  <a:schemeClr val="bg1"/>
                </a:solidFill>
                <a:latin typeface="Arial" pitchFamily="34" charset="0"/>
                <a:ea typeface="Calibri" pitchFamily="34" charset="0"/>
                <a:cs typeface="Arial" pitchFamily="34" charset="0"/>
              </a:rPr>
              <a:t> </a:t>
            </a:r>
            <a:r>
              <a:rPr lang="cs-CZ" sz="2000" dirty="0" smtClean="0">
                <a:solidFill>
                  <a:schemeClr val="bg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                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komunikace se protínají v jedné úrovni  </a:t>
            </a:r>
          </a:p>
          <a:p>
            <a:pPr marL="0" marR="0" lvl="0" indent="1317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lang="cs-CZ" dirty="0" smtClean="0">
                <a:solidFill>
                  <a:schemeClr val="bg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                                                                     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mohou obsahovat všechny typ</a:t>
            </a:r>
            <a:r>
              <a:rPr kumimoji="0" lang="cs-CZ" b="0" i="0" u="none" strike="noStrike" cap="none" normalizeH="0" dirty="0" smtClean="0">
                <a:ln>
                  <a:noFill/>
                </a:ln>
                <a:solidFill>
                  <a:schemeClr val="bg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kolizních          </a:t>
            </a: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Times New Roman" pitchFamily="18" charset="0"/>
              <a:ea typeface="Calibri" pitchFamily="34" charset="0"/>
              <a:cs typeface="Times New Roman" pitchFamily="18" charset="0"/>
            </a:endParaRPr>
          </a:p>
          <a:p>
            <a:pPr marL="0" marR="0" lvl="0" indent="1317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lang="cs-CZ" dirty="0">
                <a:solidFill>
                  <a:schemeClr val="bg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chemeClr val="bg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                                                                    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bodů, </a:t>
            </a:r>
            <a:r>
              <a:rPr lang="cs-CZ" dirty="0" smtClean="0">
                <a:solidFill>
                  <a:schemeClr val="bg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řadíme 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sem typy křižovatek dle počtu              </a:t>
            </a:r>
          </a:p>
          <a:p>
            <a:pPr marL="0" marR="0" lvl="0" indent="1317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lang="cs-CZ" dirty="0">
                <a:solidFill>
                  <a:schemeClr val="bg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chemeClr val="bg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                                                                    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ramen</a:t>
            </a: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131763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Použití</a:t>
            </a:r>
            <a:r>
              <a:rPr kumimoji="0" lang="cs-CZ" b="1" i="0" u="none" strike="noStrike" cap="none" normalizeH="0" dirty="0" smtClean="0">
                <a:ln>
                  <a:noFill/>
                </a:ln>
                <a:solidFill>
                  <a:schemeClr val="bg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- </a:t>
            </a: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Silnice - I., II., III. třídy a Městské komunikace A</a:t>
            </a:r>
            <a:r>
              <a:rPr kumimoji="0" lang="cs-CZ" b="1" i="0" u="none" strike="noStrike" cap="none" normalizeH="0" baseline="-30000" dirty="0" smtClean="0">
                <a:ln>
                  <a:noFill/>
                </a:ln>
                <a:solidFill>
                  <a:schemeClr val="bg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2</a:t>
            </a: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, B</a:t>
            </a:r>
            <a:r>
              <a:rPr kumimoji="0" lang="cs-CZ" b="1" i="0" u="none" strike="noStrike" cap="none" normalizeH="0" baseline="-30000" dirty="0" smtClean="0">
                <a:ln>
                  <a:noFill/>
                </a:ln>
                <a:solidFill>
                  <a:schemeClr val="bg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1, </a:t>
            </a: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B</a:t>
            </a:r>
            <a:r>
              <a:rPr kumimoji="0" lang="cs-CZ" b="1" i="0" u="none" strike="noStrike" cap="none" normalizeH="0" baseline="-30000" dirty="0" smtClean="0">
                <a:ln>
                  <a:noFill/>
                </a:ln>
                <a:solidFill>
                  <a:schemeClr val="bg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2, </a:t>
            </a: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C</a:t>
            </a:r>
            <a:r>
              <a:rPr kumimoji="0" lang="cs-CZ" b="1" i="0" u="none" strike="noStrike" cap="none" normalizeH="0" baseline="-30000" dirty="0" smtClean="0">
                <a:ln>
                  <a:noFill/>
                </a:ln>
                <a:solidFill>
                  <a:schemeClr val="bg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1,</a:t>
            </a: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C</a:t>
            </a:r>
            <a:r>
              <a:rPr kumimoji="0" lang="cs-CZ" b="1" i="0" u="none" strike="noStrike" cap="none" normalizeH="0" baseline="-30000" dirty="0" smtClean="0">
                <a:ln>
                  <a:noFill/>
                </a:ln>
                <a:solidFill>
                  <a:schemeClr val="bg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2.</a:t>
            </a:r>
          </a:p>
          <a:p>
            <a:pPr marL="0" marR="0" lvl="0" indent="1317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lang="cs-CZ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 marL="0" marR="0" lvl="0" indent="1317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lang="cs-CZ" sz="2000" b="1" dirty="0" smtClean="0">
                <a:solidFill>
                  <a:schemeClr val="bg1"/>
                </a:solidFill>
                <a:latin typeface="Arial" pitchFamily="34" charset="0"/>
                <a:ea typeface="Calibri" pitchFamily="34" charset="0"/>
                <a:cs typeface="Arial" pitchFamily="34" charset="0"/>
              </a:rPr>
              <a:t>b) </a:t>
            </a: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křižovatky mimoúrovňové </a:t>
            </a:r>
            <a:r>
              <a:rPr kumimoji="0" lang="cs-CZ" sz="2000" b="0" i="0" u="none" strike="noStrike" cap="none" normalizeH="0" dirty="0" smtClean="0">
                <a:ln>
                  <a:noFill/>
                </a:ln>
                <a:solidFill>
                  <a:schemeClr val="bg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        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komunikace se protínají ve dvou a více </a:t>
            </a: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1317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                 </a:t>
            </a: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(úpln</a:t>
            </a:r>
            <a:r>
              <a:rPr lang="cs-CZ" sz="2000" b="1" dirty="0" smtClean="0">
                <a:solidFill>
                  <a:schemeClr val="bg1"/>
                </a:solidFill>
                <a:latin typeface="Arial" pitchFamily="34" charset="0"/>
                <a:ea typeface="Calibri" pitchFamily="34" charset="0"/>
                <a:cs typeface="Arial" pitchFamily="34" charset="0"/>
              </a:rPr>
              <a:t>é)</a:t>
            </a: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                              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úrovních</a:t>
            </a:r>
            <a:r>
              <a:rPr lang="cs-CZ" dirty="0" smtClean="0">
                <a:solidFill>
                  <a:schemeClr val="bg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(neobsahují </a:t>
            </a:r>
            <a:r>
              <a:rPr kumimoji="0" lang="cs-CZ" b="0" i="0" u="none" strike="noStrike" cap="none" normalizeH="0" baseline="0" dirty="0" err="1" smtClean="0">
                <a:ln>
                  <a:noFill/>
                </a:ln>
                <a:solidFill>
                  <a:schemeClr val="bg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křižné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kolizní body)</a:t>
            </a:r>
          </a:p>
          <a:p>
            <a:pPr marL="0" marR="0" lvl="0" indent="1317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Times New Roman" pitchFamily="18" charset="0"/>
              <a:ea typeface="Calibri" pitchFamily="34" charset="0"/>
              <a:cs typeface="Times New Roman" pitchFamily="18" charset="0"/>
            </a:endParaRPr>
          </a:p>
          <a:p>
            <a:pPr indent="131763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Použití - převážně u komunikací d, r a při obchvatech měst.</a:t>
            </a:r>
          </a:p>
          <a:p>
            <a:pPr lvl="0" indent="131763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b="1" dirty="0" smtClean="0">
              <a:solidFill>
                <a:schemeClr val="bg1"/>
              </a:solidFill>
            </a:endParaRPr>
          </a:p>
          <a:p>
            <a:pPr lvl="0" indent="131763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c) křižovatky kombinované            </a:t>
            </a:r>
            <a:r>
              <a:rPr lang="cs-CZ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komunikace se protínají dvou a více úrovních </a:t>
            </a:r>
            <a:br>
              <a:rPr lang="cs-CZ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                               (mohou však obsahovat i </a:t>
            </a:r>
            <a:r>
              <a:rPr lang="cs-CZ" dirty="0" err="1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křižné</a:t>
            </a:r>
            <a:r>
              <a:rPr lang="cs-CZ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kolizní body)</a:t>
            </a:r>
          </a:p>
          <a:p>
            <a:pPr lvl="0" indent="131763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                               </a:t>
            </a:r>
          </a:p>
          <a:p>
            <a:pPr indent="131763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b="1" dirty="0" smtClean="0">
              <a:solidFill>
                <a:schemeClr val="bg1"/>
              </a:solidFill>
            </a:endParaRPr>
          </a:p>
          <a:p>
            <a:pPr marL="0" marR="0" lvl="0" indent="1317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4" name="Přímá spojovací šipka 3"/>
          <p:cNvCxnSpPr/>
          <p:nvPr/>
        </p:nvCxnSpPr>
        <p:spPr>
          <a:xfrm>
            <a:off x="4355976" y="3573016"/>
            <a:ext cx="432048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5" name="Přímá spojovací šipka 4"/>
          <p:cNvCxnSpPr/>
          <p:nvPr/>
        </p:nvCxnSpPr>
        <p:spPr>
          <a:xfrm>
            <a:off x="4211960" y="1916832"/>
            <a:ext cx="432048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" name="Přímá spojovací šipka 5"/>
          <p:cNvCxnSpPr/>
          <p:nvPr/>
        </p:nvCxnSpPr>
        <p:spPr>
          <a:xfrm>
            <a:off x="4355976" y="5013176"/>
            <a:ext cx="432048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6" name="obrázek 7" descr="http://www.os-metropolis.info/krizovatka-osmickovita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56176" y="1628800"/>
            <a:ext cx="1728192" cy="1152128"/>
          </a:xfrm>
          <a:prstGeom prst="rect">
            <a:avLst/>
          </a:prstGeom>
          <a:noFill/>
        </p:spPr>
      </p:pic>
      <p:pic>
        <p:nvPicPr>
          <p:cNvPr id="23555" name="obrázek 8" descr="http://www.os-metropolis.info/krizovatka-deltovita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00192" y="4581128"/>
            <a:ext cx="1728192" cy="1152128"/>
          </a:xfrm>
          <a:prstGeom prst="rect">
            <a:avLst/>
          </a:prstGeom>
          <a:noFill/>
        </p:spPr>
      </p:pic>
      <p:pic>
        <p:nvPicPr>
          <p:cNvPr id="23553" name="obrázek 9" descr="http://www.os-metropolis.info/krizovatka-srdcovita.gi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187624" y="1556792"/>
            <a:ext cx="1728192" cy="1224136"/>
          </a:xfrm>
          <a:prstGeom prst="rect">
            <a:avLst/>
          </a:prstGeom>
          <a:noFill/>
        </p:spPr>
      </p:pic>
      <p:pic>
        <p:nvPicPr>
          <p:cNvPr id="23554" name="obrázek 10" descr="http://www.os-metropolis.info/krizovatka-ctyrlistkova.gi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115616" y="4509120"/>
            <a:ext cx="1728192" cy="1224136"/>
          </a:xfrm>
          <a:prstGeom prst="rect">
            <a:avLst/>
          </a:prstGeom>
          <a:noFill/>
        </p:spPr>
      </p:pic>
      <p:sp>
        <p:nvSpPr>
          <p:cNvPr id="23557" name="Rectangle 5"/>
          <p:cNvSpPr>
            <a:spLocks noChangeArrowheads="1"/>
          </p:cNvSpPr>
          <p:nvPr/>
        </p:nvSpPr>
        <p:spPr bwMode="auto">
          <a:xfrm>
            <a:off x="42479" y="86435"/>
            <a:ext cx="9417963" cy="23391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180975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3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ea typeface="Times New Roman" pitchFamily="18" charset="0"/>
              <a:cs typeface="Times New Roman" pitchFamily="18" charset="0"/>
            </a:endParaRPr>
          </a:p>
          <a:p>
            <a:pPr marL="0" marR="0" lvl="0" indent="180975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Rozeznáváme křižovatky:</a:t>
            </a:r>
            <a:endParaRPr kumimoji="0" lang="cs-CZ" sz="3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180975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               </a:t>
            </a:r>
          </a:p>
          <a:p>
            <a:pPr marL="0" marR="0" lvl="0" indent="180975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	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									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180975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3558" name="Rectangle 6"/>
          <p:cNvSpPr>
            <a:spLocks noChangeArrowheads="1"/>
          </p:cNvSpPr>
          <p:nvPr/>
        </p:nvSpPr>
        <p:spPr bwMode="auto">
          <a:xfrm>
            <a:off x="0" y="180201"/>
            <a:ext cx="10418237" cy="5539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18097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											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180975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3559" name="Rectangle 7"/>
          <p:cNvSpPr>
            <a:spLocks noChangeArrowheads="1"/>
          </p:cNvSpPr>
          <p:nvPr/>
        </p:nvSpPr>
        <p:spPr bwMode="auto">
          <a:xfrm>
            <a:off x="179512" y="183994"/>
            <a:ext cx="5400600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4762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													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187624" y="2996952"/>
            <a:ext cx="171713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SRDCOVÁ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971600" y="5949280"/>
            <a:ext cx="196720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ČTYŘLÍSTKOVÁ</a:t>
            </a:r>
            <a:endParaRPr lang="cs-CZ" sz="2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228184" y="2996952"/>
            <a:ext cx="178125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OSMIČKOVÁ</a:t>
            </a:r>
            <a:endParaRPr lang="cs-CZ" sz="2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444208" y="5949280"/>
            <a:ext cx="133241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DELTOVÁ</a:t>
            </a:r>
            <a:endParaRPr lang="cs-CZ" sz="2000" dirty="0"/>
          </a:p>
        </p:txBody>
      </p:sp>
      <p:cxnSp>
        <p:nvCxnSpPr>
          <p:cNvPr id="14" name="Přímá spojovací čára 13"/>
          <p:cNvCxnSpPr/>
          <p:nvPr/>
        </p:nvCxnSpPr>
        <p:spPr>
          <a:xfrm>
            <a:off x="2051720" y="1196752"/>
            <a:ext cx="5688632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>
            <a:off x="8100392" y="4509120"/>
            <a:ext cx="0" cy="1296144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>
            <a:off x="6228184" y="4509120"/>
            <a:ext cx="0" cy="1296144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čára 33"/>
          <p:cNvCxnSpPr/>
          <p:nvPr/>
        </p:nvCxnSpPr>
        <p:spPr>
          <a:xfrm>
            <a:off x="6228184" y="5805264"/>
            <a:ext cx="1872208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ovací čára 34"/>
          <p:cNvCxnSpPr/>
          <p:nvPr/>
        </p:nvCxnSpPr>
        <p:spPr>
          <a:xfrm>
            <a:off x="6228184" y="4509120"/>
            <a:ext cx="1872208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ovací čára 45"/>
          <p:cNvCxnSpPr/>
          <p:nvPr/>
        </p:nvCxnSpPr>
        <p:spPr>
          <a:xfrm>
            <a:off x="6084168" y="1556792"/>
            <a:ext cx="1872208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ovací čára 46"/>
          <p:cNvCxnSpPr/>
          <p:nvPr/>
        </p:nvCxnSpPr>
        <p:spPr>
          <a:xfrm>
            <a:off x="6084168" y="1556792"/>
            <a:ext cx="0" cy="1296144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ovací čára 47"/>
          <p:cNvCxnSpPr/>
          <p:nvPr/>
        </p:nvCxnSpPr>
        <p:spPr>
          <a:xfrm>
            <a:off x="7956376" y="1556792"/>
            <a:ext cx="0" cy="1296144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ovací čára 48"/>
          <p:cNvCxnSpPr/>
          <p:nvPr/>
        </p:nvCxnSpPr>
        <p:spPr>
          <a:xfrm>
            <a:off x="6084168" y="2852936"/>
            <a:ext cx="1872208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ovací čára 49"/>
          <p:cNvCxnSpPr/>
          <p:nvPr/>
        </p:nvCxnSpPr>
        <p:spPr>
          <a:xfrm>
            <a:off x="1115616" y="2852936"/>
            <a:ext cx="1872208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ovací čára 50"/>
          <p:cNvCxnSpPr/>
          <p:nvPr/>
        </p:nvCxnSpPr>
        <p:spPr>
          <a:xfrm>
            <a:off x="1043608" y="5805264"/>
            <a:ext cx="1872208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ovací čára 51"/>
          <p:cNvCxnSpPr/>
          <p:nvPr/>
        </p:nvCxnSpPr>
        <p:spPr>
          <a:xfrm>
            <a:off x="1115616" y="1484784"/>
            <a:ext cx="1872208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ovací čára 52"/>
          <p:cNvCxnSpPr/>
          <p:nvPr/>
        </p:nvCxnSpPr>
        <p:spPr>
          <a:xfrm>
            <a:off x="1043608" y="4437112"/>
            <a:ext cx="1872208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ovací čára 53"/>
          <p:cNvCxnSpPr/>
          <p:nvPr/>
        </p:nvCxnSpPr>
        <p:spPr>
          <a:xfrm>
            <a:off x="1115616" y="1484784"/>
            <a:ext cx="0" cy="1368152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ovací čára 54"/>
          <p:cNvCxnSpPr/>
          <p:nvPr/>
        </p:nvCxnSpPr>
        <p:spPr>
          <a:xfrm>
            <a:off x="2987824" y="1484784"/>
            <a:ext cx="0" cy="1368152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ovací čára 55"/>
          <p:cNvCxnSpPr/>
          <p:nvPr/>
        </p:nvCxnSpPr>
        <p:spPr>
          <a:xfrm>
            <a:off x="1043608" y="4437112"/>
            <a:ext cx="0" cy="1368152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ovací čára 56"/>
          <p:cNvCxnSpPr/>
          <p:nvPr/>
        </p:nvCxnSpPr>
        <p:spPr>
          <a:xfrm>
            <a:off x="2915816" y="4437112"/>
            <a:ext cx="0" cy="1368152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5" name="Elipsa 64"/>
          <p:cNvSpPr/>
          <p:nvPr/>
        </p:nvSpPr>
        <p:spPr>
          <a:xfrm>
            <a:off x="0" y="0"/>
            <a:ext cx="2699792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b) křižovatky mimoúrovňové </a:t>
            </a:r>
            <a:endParaRPr lang="cs-CZ" dirty="0"/>
          </a:p>
        </p:txBody>
      </p: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1124744"/>
            <a:ext cx="8064896" cy="47705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/>
              <a:t>Fyzické propojení dvou úrovní je prostřednictvím ramp</a:t>
            </a:r>
            <a:r>
              <a:rPr lang="cs-CZ" sz="2000" dirty="0" smtClean="0"/>
              <a:t>.</a:t>
            </a:r>
          </a:p>
          <a:p>
            <a:endParaRPr lang="cs-CZ" dirty="0"/>
          </a:p>
          <a:p>
            <a:r>
              <a:rPr lang="cs-CZ" sz="2800" dirty="0" smtClean="0"/>
              <a:t>                                 Rampy </a:t>
            </a:r>
            <a:r>
              <a:rPr lang="cs-CZ" sz="2000" dirty="0" smtClean="0"/>
              <a:t> </a:t>
            </a:r>
          </a:p>
          <a:p>
            <a:pPr algn="ctr"/>
            <a:endParaRPr lang="cs-CZ" sz="2000" dirty="0" smtClean="0"/>
          </a:p>
          <a:p>
            <a:r>
              <a:rPr lang="cs-CZ" sz="2000" dirty="0" smtClean="0"/>
              <a:t> - jsou </a:t>
            </a:r>
            <a:r>
              <a:rPr lang="cs-CZ" sz="2000" dirty="0"/>
              <a:t>určeny u mimoúrovňové křižovatky pro přejezd silničních </a:t>
            </a:r>
            <a:r>
              <a:rPr lang="cs-CZ" sz="2000" dirty="0" smtClean="0"/>
              <a:t>  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vozidel </a:t>
            </a:r>
            <a:r>
              <a:rPr lang="cs-CZ" sz="2000" dirty="0"/>
              <a:t>z jed­né </a:t>
            </a:r>
            <a:r>
              <a:rPr lang="cs-CZ" sz="2000" dirty="0" smtClean="0"/>
              <a:t>komunikace </a:t>
            </a:r>
            <a:r>
              <a:rPr lang="cs-CZ" sz="2000" dirty="0"/>
              <a:t>na druhou odbočením po </a:t>
            </a:r>
            <a:r>
              <a:rPr lang="cs-CZ" sz="2000" dirty="0" smtClean="0"/>
              <a:t>    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zakřivené dráze</a:t>
            </a:r>
          </a:p>
          <a:p>
            <a:endParaRPr lang="cs-CZ" sz="2000" dirty="0" smtClean="0"/>
          </a:p>
          <a:p>
            <a:r>
              <a:rPr lang="cs-CZ" sz="2000" dirty="0" smtClean="0"/>
              <a:t> - zajišťují </a:t>
            </a:r>
            <a:r>
              <a:rPr lang="cs-CZ" sz="2000" dirty="0"/>
              <a:t>překonání potřebného výškového rozdílu mimoúrovňové </a:t>
            </a:r>
            <a:r>
              <a:rPr lang="cs-CZ" sz="2000" dirty="0" smtClean="0"/>
              <a:t>křižovatky</a:t>
            </a:r>
            <a:br>
              <a:rPr lang="cs-CZ" sz="2000" dirty="0" smtClean="0"/>
            </a:br>
            <a:endParaRPr lang="cs-CZ" sz="2000" dirty="0" smtClean="0"/>
          </a:p>
          <a:p>
            <a:r>
              <a:rPr lang="cs-CZ" sz="2000" dirty="0" smtClean="0"/>
              <a:t> - dají </a:t>
            </a:r>
            <a:r>
              <a:rPr lang="cs-CZ" sz="2000" dirty="0"/>
              <a:t>se dělit podle své </a:t>
            </a:r>
            <a:r>
              <a:rPr lang="cs-CZ" sz="2000" dirty="0" smtClean="0"/>
              <a:t>konstrukce</a:t>
            </a:r>
          </a:p>
          <a:p>
            <a:endParaRPr lang="cs-CZ" sz="2000" dirty="0"/>
          </a:p>
          <a:p>
            <a:endParaRPr lang="cs-CZ" sz="2000" dirty="0"/>
          </a:p>
          <a:p>
            <a:endParaRPr lang="cs-CZ" dirty="0"/>
          </a:p>
        </p:txBody>
      </p:sp>
      <p:cxnSp>
        <p:nvCxnSpPr>
          <p:cNvPr id="4" name="Přímá spojovací šipka 3"/>
          <p:cNvCxnSpPr/>
          <p:nvPr/>
        </p:nvCxnSpPr>
        <p:spPr>
          <a:xfrm>
            <a:off x="251520" y="2132856"/>
            <a:ext cx="288032" cy="504056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>
            <a:off x="251520" y="3284984"/>
            <a:ext cx="288032" cy="504056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>
            <a:off x="251520" y="4221088"/>
            <a:ext cx="288032" cy="504056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3131840" y="2348880"/>
            <a:ext cx="2736304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Elipsa 11"/>
          <p:cNvSpPr/>
          <p:nvPr/>
        </p:nvSpPr>
        <p:spPr>
          <a:xfrm>
            <a:off x="0" y="0"/>
            <a:ext cx="2699792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b) křižovatky mimoúrovňové </a:t>
            </a:r>
            <a:endParaRPr lang="cs-CZ" dirty="0"/>
          </a:p>
        </p:txBody>
      </p: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1268760"/>
            <a:ext cx="7560840" cy="36009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000" dirty="0" smtClean="0"/>
              <a:t>U mimoúrovňových křižovatek vznikají úseky, které se nazývají průplety. </a:t>
            </a:r>
          </a:p>
          <a:p>
            <a:pPr algn="ctr"/>
            <a:endParaRPr lang="cs-CZ" sz="2000" dirty="0" smtClean="0"/>
          </a:p>
          <a:p>
            <a:pPr algn="ctr"/>
            <a:r>
              <a:rPr lang="cs-CZ" sz="2000" dirty="0" smtClean="0"/>
              <a:t>Tyto mohou vznikat i u okružních křižovatek s více než jedním jízdním pruhem uvnitř křižovatky.</a:t>
            </a:r>
          </a:p>
          <a:p>
            <a:pPr algn="ctr"/>
            <a:endParaRPr lang="cs-CZ" sz="2000" dirty="0"/>
          </a:p>
          <a:p>
            <a:pPr algn="ctr"/>
            <a:endParaRPr lang="cs-CZ" sz="2000" dirty="0" smtClean="0"/>
          </a:p>
          <a:p>
            <a:r>
              <a:rPr lang="cs-CZ" sz="2400" dirty="0" smtClean="0"/>
              <a:t>                                   </a:t>
            </a:r>
            <a:r>
              <a:rPr lang="cs-CZ" sz="2800" dirty="0" smtClean="0"/>
              <a:t>Průplet</a:t>
            </a:r>
            <a:r>
              <a:rPr lang="cs-CZ" sz="2400" dirty="0" smtClean="0"/>
              <a:t> </a:t>
            </a:r>
          </a:p>
          <a:p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- je úsek mimoúrovňové křižovatky, na kterém dochází</a:t>
            </a:r>
          </a:p>
          <a:p>
            <a:r>
              <a:rPr lang="cs-CZ" sz="2000" dirty="0" smtClean="0"/>
              <a:t>k proplétání vozidel stejného směru (odbočení a připojení)</a:t>
            </a:r>
            <a:endParaRPr lang="cs-CZ" sz="2000" dirty="0"/>
          </a:p>
        </p:txBody>
      </p:sp>
      <p:cxnSp>
        <p:nvCxnSpPr>
          <p:cNvPr id="3" name="Přímá spojovací čára 2"/>
          <p:cNvCxnSpPr/>
          <p:nvPr/>
        </p:nvCxnSpPr>
        <p:spPr>
          <a:xfrm>
            <a:off x="3131840" y="3933056"/>
            <a:ext cx="2736304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Přímá spojovací šipka 3"/>
          <p:cNvCxnSpPr/>
          <p:nvPr/>
        </p:nvCxnSpPr>
        <p:spPr>
          <a:xfrm>
            <a:off x="467544" y="3933056"/>
            <a:ext cx="288032" cy="504056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Elipsa 4"/>
          <p:cNvSpPr/>
          <p:nvPr/>
        </p:nvSpPr>
        <p:spPr>
          <a:xfrm>
            <a:off x="0" y="0"/>
            <a:ext cx="2699792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b) křižovatky mimoúrovňové </a:t>
            </a:r>
            <a:endParaRPr lang="cs-CZ" dirty="0"/>
          </a:p>
        </p:txBody>
      </p: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476672"/>
            <a:ext cx="8712968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/>
              <a:t>Kolizní body</a:t>
            </a:r>
            <a:endParaRPr lang="cs-CZ" sz="2800" dirty="0"/>
          </a:p>
          <a:p>
            <a:pPr algn="ctr"/>
            <a:r>
              <a:rPr lang="cs-CZ" sz="2400" dirty="0"/>
              <a:t>Rozeznáváme tři druhy (typy) kolizních bo</a:t>
            </a:r>
            <a:r>
              <a:rPr lang="cs-CZ" dirty="0"/>
              <a:t>dů</a:t>
            </a:r>
            <a:r>
              <a:rPr lang="cs-CZ" dirty="0" smtClean="0"/>
              <a:t>:</a:t>
            </a:r>
          </a:p>
          <a:p>
            <a:endParaRPr lang="cs-CZ" dirty="0"/>
          </a:p>
          <a:p>
            <a:pPr lvl="0"/>
            <a:r>
              <a:rPr lang="cs-CZ" dirty="0" smtClean="0"/>
              <a:t>  </a:t>
            </a:r>
            <a:r>
              <a:rPr lang="cs-CZ" sz="2400" dirty="0" smtClean="0"/>
              <a:t>a) </a:t>
            </a:r>
            <a:r>
              <a:rPr lang="cs-CZ" sz="2400" dirty="0" err="1" smtClean="0"/>
              <a:t>křižný</a:t>
            </a:r>
            <a:r>
              <a:rPr lang="cs-CZ" sz="2400" dirty="0" smtClean="0"/>
              <a:t> </a:t>
            </a:r>
            <a:r>
              <a:rPr lang="cs-CZ" sz="2400" dirty="0"/>
              <a:t>kolizní bod</a:t>
            </a:r>
            <a:r>
              <a:rPr lang="cs-CZ" dirty="0"/>
              <a:t>		</a:t>
            </a:r>
            <a:r>
              <a:rPr lang="cs-CZ" sz="2400" dirty="0" smtClean="0"/>
              <a:t>b) přípojný kolizní bod</a:t>
            </a:r>
            <a:r>
              <a:rPr lang="cs-CZ" dirty="0" smtClean="0"/>
              <a:t>	</a:t>
            </a:r>
          </a:p>
          <a:p>
            <a:pPr lvl="0"/>
            <a:endParaRPr lang="cs-CZ" dirty="0"/>
          </a:p>
          <a:p>
            <a:pPr lvl="0"/>
            <a:endParaRPr lang="cs-CZ" dirty="0"/>
          </a:p>
          <a:p>
            <a:pPr lvl="0"/>
            <a:endParaRPr lang="cs-CZ" dirty="0" smtClean="0"/>
          </a:p>
          <a:p>
            <a:pPr lvl="0"/>
            <a:endParaRPr lang="cs-CZ" dirty="0"/>
          </a:p>
          <a:p>
            <a:pPr lvl="0"/>
            <a:endParaRPr lang="cs-CZ" dirty="0" smtClean="0"/>
          </a:p>
          <a:p>
            <a:pPr lvl="0"/>
            <a:endParaRPr lang="cs-CZ" dirty="0" smtClean="0"/>
          </a:p>
          <a:p>
            <a:pPr lvl="0"/>
            <a:r>
              <a:rPr lang="cs-CZ" sz="1600" dirty="0" smtClean="0"/>
              <a:t>Místo v křižovatce, kde se protínají osy                      Místo v křižovatce, kde se stýkají</a:t>
            </a:r>
          </a:p>
          <a:p>
            <a:pPr lvl="0"/>
            <a:r>
              <a:rPr lang="cs-CZ" sz="1600" dirty="0" smtClean="0"/>
              <a:t>jízd dvou vozidel v různých směrech jízdy.                osy jízd dvou vozidel.</a:t>
            </a:r>
          </a:p>
          <a:p>
            <a:pPr lvl="0"/>
            <a:endParaRPr lang="cs-CZ" sz="2400" dirty="0"/>
          </a:p>
          <a:p>
            <a:pPr lvl="0"/>
            <a:r>
              <a:rPr lang="cs-CZ" sz="2400" dirty="0" smtClean="0"/>
              <a:t>c) </a:t>
            </a:r>
            <a:r>
              <a:rPr lang="cs-CZ" sz="2400" dirty="0" err="1" smtClean="0"/>
              <a:t>odpojný</a:t>
            </a:r>
            <a:r>
              <a:rPr lang="cs-CZ" sz="2400" dirty="0" smtClean="0"/>
              <a:t> </a:t>
            </a:r>
            <a:r>
              <a:rPr lang="cs-CZ" sz="2400" dirty="0"/>
              <a:t>(odbočný) </a:t>
            </a:r>
            <a:r>
              <a:rPr lang="cs-CZ" sz="2400" dirty="0" smtClean="0"/>
              <a:t>                 d) průletový úsek s</a:t>
            </a:r>
            <a:br>
              <a:rPr lang="cs-CZ" sz="2400" dirty="0" smtClean="0"/>
            </a:br>
            <a:r>
              <a:rPr lang="cs-CZ" sz="2400" dirty="0" smtClean="0"/>
              <a:t>          kolizní bod                                  kolizními body</a:t>
            </a:r>
            <a:endParaRPr lang="cs-CZ" sz="2400" dirty="0"/>
          </a:p>
          <a:p>
            <a:endParaRPr lang="cs-CZ" dirty="0"/>
          </a:p>
        </p:txBody>
      </p:sp>
      <p:pic>
        <p:nvPicPr>
          <p:cNvPr id="2457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2060848"/>
            <a:ext cx="1512168" cy="13149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79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24128" y="2132856"/>
            <a:ext cx="1656184" cy="12961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6" name="Pravoúhlá spojovací čára 5"/>
          <p:cNvCxnSpPr/>
          <p:nvPr/>
        </p:nvCxnSpPr>
        <p:spPr>
          <a:xfrm rot="16200000" flipH="1">
            <a:off x="251520" y="1772816"/>
            <a:ext cx="648072" cy="360040"/>
          </a:xfrm>
          <a:prstGeom prst="bentConnector3">
            <a:avLst>
              <a:gd name="adj1" fmla="val 50000"/>
            </a:avLst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ravoúhlá spojovací čára 6"/>
          <p:cNvCxnSpPr/>
          <p:nvPr/>
        </p:nvCxnSpPr>
        <p:spPr>
          <a:xfrm rot="16200000" flipH="1">
            <a:off x="4644008" y="1772816"/>
            <a:ext cx="648072" cy="360040"/>
          </a:xfrm>
          <a:prstGeom prst="bentConnector3">
            <a:avLst>
              <a:gd name="adj1" fmla="val 50000"/>
            </a:avLst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4580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115616" y="5301208"/>
            <a:ext cx="1584176" cy="12961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9" name="Pravoúhlá spojovací čára 8"/>
          <p:cNvCxnSpPr/>
          <p:nvPr/>
        </p:nvCxnSpPr>
        <p:spPr>
          <a:xfrm rot="16200000" flipH="1">
            <a:off x="107504" y="4725144"/>
            <a:ext cx="648072" cy="360040"/>
          </a:xfrm>
          <a:prstGeom prst="bentConnector3">
            <a:avLst>
              <a:gd name="adj1" fmla="val 41042"/>
            </a:avLst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ravoúhlá spojovací čára 9"/>
          <p:cNvCxnSpPr/>
          <p:nvPr/>
        </p:nvCxnSpPr>
        <p:spPr>
          <a:xfrm rot="16200000" flipH="1">
            <a:off x="4860032" y="4653136"/>
            <a:ext cx="648072" cy="360040"/>
          </a:xfrm>
          <a:prstGeom prst="bentConnector3">
            <a:avLst>
              <a:gd name="adj1" fmla="val 50000"/>
            </a:avLst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4581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283968" y="5373216"/>
            <a:ext cx="4527723" cy="12241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13" name="Přímá spojovací čára 12"/>
          <p:cNvCxnSpPr/>
          <p:nvPr/>
        </p:nvCxnSpPr>
        <p:spPr>
          <a:xfrm>
            <a:off x="2987824" y="908720"/>
            <a:ext cx="3456384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Porovnání kolizních bodů s okružní křižovatkou a průsečnou</a:t>
            </a:r>
            <a:endParaRPr lang="cs-CZ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6721" y="1723662"/>
            <a:ext cx="8280920" cy="47716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41676077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721346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Kolizní body na mimoúrovňových křižovatkách</a:t>
            </a:r>
            <a:br>
              <a:rPr lang="cs-CZ" dirty="0" smtClean="0"/>
            </a:br>
            <a:r>
              <a:rPr lang="cs-CZ" dirty="0" smtClean="0"/>
              <a:t>OSMIČKOVITÁ</a:t>
            </a:r>
            <a:endParaRPr lang="cs-CZ" dirty="0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6936" y="2360064"/>
            <a:ext cx="4318625" cy="4084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2372077"/>
            <a:ext cx="2448272" cy="41571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Šipka dolů 2"/>
          <p:cNvSpPr/>
          <p:nvPr/>
        </p:nvSpPr>
        <p:spPr>
          <a:xfrm rot="4413517">
            <a:off x="4307643" y="1609036"/>
            <a:ext cx="792793" cy="2919847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5955043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Kolizní body na mimoúrovňových křižovatkách</a:t>
            </a:r>
            <a:br>
              <a:rPr lang="cs-CZ" dirty="0" smtClean="0"/>
            </a:br>
            <a:r>
              <a:rPr lang="cs-CZ" dirty="0" smtClean="0"/>
              <a:t>DELTOVITÁ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672603"/>
            <a:ext cx="4037288" cy="38820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2621929"/>
            <a:ext cx="2376264" cy="40348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Šipka dolů 2"/>
          <p:cNvSpPr/>
          <p:nvPr/>
        </p:nvSpPr>
        <p:spPr>
          <a:xfrm rot="5192618">
            <a:off x="4267046" y="2056517"/>
            <a:ext cx="792793" cy="3287606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18087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mtClean="0">
                <a:latin typeface="Times New Roman" pitchFamily="18" charset="0"/>
                <a:cs typeface="Times New Roman" pitchFamily="18" charset="0"/>
              </a:rPr>
              <a:t>Kontrolní otázky:	</a:t>
            </a:r>
            <a:endParaRPr lang="cs-CZ" smtClean="0"/>
          </a:p>
        </p:txBody>
      </p:sp>
      <p:sp>
        <p:nvSpPr>
          <p:cNvPr id="409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	Vysvětli rozdíl mezi křižovatkou a 	křížení?</a:t>
            </a:r>
          </a:p>
          <a:p>
            <a:r>
              <a:rPr lang="cs-CZ" dirty="0" smtClean="0"/>
              <a:t>2.	Popiš dělení křižovatek podle 	usměrnění provozu?</a:t>
            </a:r>
          </a:p>
          <a:p>
            <a:r>
              <a:rPr lang="cs-CZ" dirty="0" smtClean="0"/>
              <a:t>3.	Popiš křižovatky podle počtu ramen?</a:t>
            </a:r>
          </a:p>
          <a:p>
            <a:r>
              <a:rPr lang="cs-CZ" dirty="0" smtClean="0"/>
              <a:t>4.	Popiš mimoúrovňové křižovatky?</a:t>
            </a:r>
          </a:p>
          <a:p>
            <a:r>
              <a:rPr lang="cs-CZ" dirty="0" smtClean="0"/>
              <a:t>5.	Vyjmenuj a popiš kolizní body?</a:t>
            </a:r>
          </a:p>
        </p:txBody>
      </p:sp>
    </p:spTree>
    <p:extLst>
      <p:ext uri="{BB962C8B-B14F-4D97-AF65-F5344CB8AC3E}">
        <p14:creationId xmlns:p14="http://schemas.microsoft.com/office/powerpoint/2010/main" val="131364432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3"/>
          <p:cNvSpPr>
            <a:spLocks noGrp="1"/>
          </p:cNvSpPr>
          <p:nvPr>
            <p:ph type="title"/>
          </p:nvPr>
        </p:nvSpPr>
        <p:spPr>
          <a:xfrm>
            <a:off x="323850" y="1196975"/>
            <a:ext cx="6872288" cy="571500"/>
          </a:xfrm>
        </p:spPr>
        <p:txBody>
          <a:bodyPr>
            <a:normAutofit fontScale="90000"/>
          </a:bodyPr>
          <a:lstStyle/>
          <a:p>
            <a:pPr algn="l" eaLnBrk="1" hangingPunct="1"/>
            <a:r>
              <a:rPr lang="cs-CZ" altLang="cs-CZ" smtClean="0">
                <a:latin typeface="Times New Roman" pitchFamily="18" charset="0"/>
                <a:cs typeface="Times New Roman" pitchFamily="18" charset="0"/>
              </a:rPr>
              <a:t>Použité zdroje:</a:t>
            </a:r>
          </a:p>
        </p:txBody>
      </p:sp>
      <p:sp>
        <p:nvSpPr>
          <p:cNvPr id="5123" name="Zástupný symbol pro obsah 4"/>
          <p:cNvSpPr>
            <a:spLocks noGrp="1"/>
          </p:cNvSpPr>
          <p:nvPr>
            <p:ph idx="1"/>
          </p:nvPr>
        </p:nvSpPr>
        <p:spPr>
          <a:xfrm>
            <a:off x="539750" y="2565400"/>
            <a:ext cx="7115175" cy="2625725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z="1800" smtClean="0">
                <a:latin typeface="Times New Roman" pitchFamily="18" charset="0"/>
                <a:cs typeface="Times New Roman" pitchFamily="18" charset="0"/>
              </a:rPr>
              <a:t>ŽEMLIČKA, Zdeněk; MYNAŘÍK, Jaroslav. </a:t>
            </a:r>
            <a:r>
              <a:rPr lang="cs-CZ" sz="1800" i="1" smtClean="0">
                <a:latin typeface="Times New Roman" pitchFamily="18" charset="0"/>
                <a:cs typeface="Times New Roman" pitchFamily="18" charset="0"/>
              </a:rPr>
              <a:t>Doprava a přeprava 1. díl</a:t>
            </a:r>
            <a:r>
              <a:rPr lang="cs-CZ" sz="1800" smtClean="0">
                <a:latin typeface="Times New Roman" pitchFamily="18" charset="0"/>
                <a:cs typeface="Times New Roman" pitchFamily="18" charset="0"/>
              </a:rPr>
              <a:t>. Praha: Nadatur, 2008, ISBN 80-7270-030-8 (BROŽ.). </a:t>
            </a:r>
          </a:p>
          <a:p>
            <a:pPr eaLnBrk="1" hangingPunct="1">
              <a:buFont typeface="Arial" charset="0"/>
              <a:buNone/>
            </a:pPr>
            <a:r>
              <a:rPr lang="cs-CZ" sz="1800" smtClean="0">
                <a:latin typeface="Times New Roman" pitchFamily="18" charset="0"/>
                <a:cs typeface="Times New Roman" pitchFamily="18" charset="0"/>
              </a:rPr>
              <a:t>ŠIROKÝ, Jaromír. </a:t>
            </a:r>
            <a:r>
              <a:rPr lang="cs-CZ" sz="1800" i="1" smtClean="0">
                <a:latin typeface="Times New Roman" pitchFamily="18" charset="0"/>
                <a:cs typeface="Times New Roman" pitchFamily="18" charset="0"/>
              </a:rPr>
              <a:t>Základy technologie a řízení dopravy, Vyd. 1</a:t>
            </a:r>
            <a:r>
              <a:rPr lang="cs-CZ" sz="1800" smtClean="0">
                <a:latin typeface="Times New Roman" pitchFamily="18" charset="0"/>
                <a:cs typeface="Times New Roman" pitchFamily="18" charset="0"/>
              </a:rPr>
              <a:t>. Pardubice: Institut Jana Pernera, 2007, ISBN 978-80-7194-983-1 (BROŽ). </a:t>
            </a:r>
          </a:p>
          <a:p>
            <a:pPr eaLnBrk="1" hangingPunct="1">
              <a:buFont typeface="Arial" charset="0"/>
              <a:buNone/>
            </a:pPr>
            <a:endParaRPr lang="cs-CZ" sz="180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endParaRPr lang="cs-CZ" sz="180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r>
              <a:rPr lang="cs-CZ" sz="180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Pokud není uvedeno jinak, použitý materiál je z vlastních zdrojů autora.</a:t>
            </a:r>
            <a:endParaRPr lang="cs-CZ" altLang="cs-CZ" sz="180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98423663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Vlastní 19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66FF99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FFFFFF"/>
      </a:hlink>
      <a:folHlink>
        <a:srgbClr val="FFFFFF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221</TotalTime>
  <Words>483</Words>
  <Application>Microsoft Office PowerPoint</Application>
  <PresentationFormat>Předvádění na obrazovce (4:3)</PresentationFormat>
  <Paragraphs>136</Paragraphs>
  <Slides>20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Talent</vt:lpstr>
      <vt:lpstr>Prezentace aplikace PowerPoint</vt:lpstr>
      <vt:lpstr>Anotace:</vt:lpstr>
      <vt:lpstr>KŘIŽOVATKY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Porovnání kolizních bodů s okružní křižovatkou a průsečnou</vt:lpstr>
      <vt:lpstr>Kolizní body na mimoúrovňových křižovatkách OSMIČKOVITÁ</vt:lpstr>
      <vt:lpstr>Kolizní body na mimoúrovňových křižovatkách DELTOVITÁ</vt:lpstr>
      <vt:lpstr>Kontrolní otázky: </vt:lpstr>
      <vt:lpstr>Použité zdroje: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KŘIŽOVATKY</dc:title>
  <dc:creator>Verunka</dc:creator>
  <cp:lastModifiedBy>SMITKA František</cp:lastModifiedBy>
  <cp:revision>7</cp:revision>
  <dcterms:created xsi:type="dcterms:W3CDTF">2013-09-11T15:05:37Z</dcterms:created>
  <dcterms:modified xsi:type="dcterms:W3CDTF">2013-10-31T13:53:06Z</dcterms:modified>
</cp:coreProperties>
</file>