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7" r:id="rId2"/>
    <p:sldId id="256" r:id="rId3"/>
    <p:sldId id="258" r:id="rId4"/>
    <p:sldId id="261" r:id="rId5"/>
    <p:sldId id="265" r:id="rId6"/>
    <p:sldId id="266" r:id="rId7"/>
    <p:sldId id="260" r:id="rId8"/>
    <p:sldId id="263" r:id="rId9"/>
    <p:sldId id="264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9FE183F-03E1-4E9D-802E-C698CC96F4D1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338FA9C-06BF-4414-B455-4A70538560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14794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Povídání o domácích mazlíčcích - s důrazem na pocit odpovědnosti. Vztah ke zvířatům</a:t>
            </a:r>
            <a:r>
              <a:rPr lang="cs-CZ" baseline="0" dirty="0" smtClean="0"/>
              <a:t> a zpětná vazba.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38FA9C-06BF-4414-B455-4A705385604F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57249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714488"/>
            <a:ext cx="7772400" cy="1470025"/>
          </a:xfrm>
        </p:spPr>
        <p:txBody>
          <a:bodyPr anchor="ctr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3397" y="3214686"/>
            <a:ext cx="5897206" cy="1500198"/>
          </a:xfrm>
        </p:spPr>
        <p:txBody>
          <a:bodyPr/>
          <a:lstStyle>
            <a:lvl1pPr marL="0" indent="0" algn="ct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SzPct val="50000"/>
              <a:buFont typeface="Wingdings"/>
              <a:buChar char=""/>
              <a:defRPr/>
            </a:lvl1pPr>
            <a:lvl2pPr>
              <a:buSzPct val="50000"/>
              <a:buFont typeface="Wingdings 2"/>
              <a:buChar char=""/>
              <a:defRPr/>
            </a:lvl2pPr>
            <a:lvl3pPr>
              <a:buSzPct val="50000"/>
              <a:buFont typeface="Wingdings"/>
              <a:buChar char="Y"/>
              <a:defRPr/>
            </a:lvl3pPr>
            <a:lvl4pPr>
              <a:buSzPct val="50000"/>
              <a:buFont typeface="Wingdings 2"/>
              <a:buChar char="³"/>
              <a:defRPr/>
            </a:lvl4pPr>
            <a:lvl5pPr>
              <a:buSzPct val="50000"/>
              <a:buFont typeface="Wingdings 2"/>
              <a:buChar char=""/>
              <a:defRPr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643183"/>
            <a:ext cx="6457968" cy="1362075"/>
          </a:xfrm>
        </p:spPr>
        <p:txBody>
          <a:bodyPr anchor="ctr"/>
          <a:lstStyle>
            <a:lvl1pPr algn="l">
              <a:defRPr sz="4000" b="0" cap="all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009383"/>
            <a:ext cx="4529142" cy="1500187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0"/>
            </a:lvl2pPr>
            <a:lvl3pPr marL="914400" indent="0">
              <a:buNone/>
              <a:defRPr sz="1800" b="0"/>
            </a:lvl3pPr>
            <a:lvl4pPr marL="1371600" indent="0">
              <a:buNone/>
              <a:defRPr sz="1600" b="0"/>
            </a:lvl4pPr>
            <a:lvl5pPr marL="1828800" indent="0">
              <a:buNone/>
              <a:defRPr sz="1600" b="0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0">
                <a:effectLst/>
              </a:defRPr>
            </a:lvl1pPr>
            <a:lvl2pPr marL="457200" indent="0">
              <a:buNone/>
              <a:defRPr sz="2000" b="0">
                <a:effectLst/>
              </a:defRPr>
            </a:lvl2pPr>
            <a:lvl3pPr marL="914400" indent="0">
              <a:buNone/>
              <a:defRPr sz="1800" b="0">
                <a:effectLst/>
              </a:defRPr>
            </a:lvl3pPr>
            <a:lvl4pPr marL="1371600" indent="0">
              <a:buNone/>
              <a:defRPr sz="1600" b="0">
                <a:effectLst/>
              </a:defRPr>
            </a:lvl4pPr>
            <a:lvl5pPr marL="1828800" indent="0">
              <a:buNone/>
              <a:defRPr sz="1600" b="0">
                <a:effectLst/>
              </a:defRPr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2" y="571480"/>
            <a:ext cx="3008313" cy="1071570"/>
          </a:xfrm>
        </p:spPr>
        <p:txBody>
          <a:bodyPr anchor="t"/>
          <a:lstStyle>
            <a:lvl1pPr algn="l">
              <a:defRPr sz="2000" b="0"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571481"/>
            <a:ext cx="5111750" cy="555468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643051"/>
            <a:ext cx="3008313" cy="448311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687306"/>
            <a:ext cx="850886" cy="4670520"/>
          </a:xfrm>
        </p:spPr>
        <p:txBody>
          <a:bodyPr vert="eaVert" anchor="ctr"/>
          <a:lstStyle>
            <a:lvl1pPr algn="ctr">
              <a:defRPr sz="2000" b="0">
                <a:gradFill flip="none" rotWithShape="1">
                  <a:gsLst>
                    <a:gs pos="0">
                      <a:srgbClr val="000082"/>
                    </a:gs>
                    <a:gs pos="30000">
                      <a:srgbClr val="66008F"/>
                    </a:gs>
                    <a:gs pos="64999">
                      <a:srgbClr val="BA0066"/>
                    </a:gs>
                    <a:gs pos="89999">
                      <a:srgbClr val="FF0000"/>
                    </a:gs>
                    <a:gs pos="100000">
                      <a:srgbClr val="FF8200"/>
                    </a:gs>
                  </a:gsLst>
                  <a:lin ang="16200000" scaled="1"/>
                  <a:tileRect/>
                </a:gradFill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0166" y="684213"/>
            <a:ext cx="6929486" cy="4673613"/>
          </a:xfrm>
          <a:prstGeom prst="roundRect">
            <a:avLst>
              <a:gd name="adj" fmla="val 5966"/>
            </a:avLst>
          </a:prstGeom>
          <a:solidFill>
            <a:schemeClr val="bg2">
              <a:tint val="60000"/>
              <a:alpha val="50000"/>
            </a:schemeClr>
          </a:solidFill>
          <a:effectLst>
            <a:outerShdw blurRad="127000" dist="101600" dir="2700000" algn="tl" rotWithShape="0">
              <a:srgbClr val="000000">
                <a:alpha val="43137"/>
              </a:srgb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00166" y="5481658"/>
            <a:ext cx="6924037" cy="804862"/>
          </a:xfrm>
        </p:spPr>
        <p:txBody>
          <a:bodyPr anchor="ctr"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43768" y="642918"/>
            <a:ext cx="1543032" cy="5483246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42918"/>
            <a:ext cx="6615130" cy="548324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0104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01090" y="0"/>
            <a:ext cx="642910" cy="571480"/>
          </a:xfrm>
          <a:prstGeom prst="roundRect">
            <a:avLst>
              <a:gd name="adj" fmla="val 16667"/>
            </a:avLst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400" kern="1200">
          <a:gradFill flip="none"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  <a:tileRect/>
          </a:gradFill>
          <a:effectLst>
            <a:outerShdw blurRad="50800" dist="50800" dir="2700000" algn="tl" rotWithShape="0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"/>
        <a:buChar char="z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ø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"/>
        <a:buChar char="Y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³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¹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12.jpeg"/><Relationship Id="rId7" Type="http://schemas.openxmlformats.org/officeDocument/2006/relationships/image" Target="../media/image1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4.wmf"/><Relationship Id="rId4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wmf"/><Relationship Id="rId4" Type="http://schemas.openxmlformats.org/officeDocument/2006/relationships/image" Target="../media/image20.gi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jpeg"/><Relationship Id="rId13" Type="http://schemas.openxmlformats.org/officeDocument/2006/relationships/image" Target="../media/image33.wmf"/><Relationship Id="rId3" Type="http://schemas.openxmlformats.org/officeDocument/2006/relationships/image" Target="../media/image23.png"/><Relationship Id="rId7" Type="http://schemas.openxmlformats.org/officeDocument/2006/relationships/image" Target="../media/image27.jpeg"/><Relationship Id="rId12" Type="http://schemas.openxmlformats.org/officeDocument/2006/relationships/image" Target="../media/image32.wmf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wmf"/><Relationship Id="rId11" Type="http://schemas.openxmlformats.org/officeDocument/2006/relationships/image" Target="../media/image31.gif"/><Relationship Id="rId5" Type="http://schemas.openxmlformats.org/officeDocument/2006/relationships/image" Target="../media/image25.jpeg"/><Relationship Id="rId10" Type="http://schemas.openxmlformats.org/officeDocument/2006/relationships/image" Target="../media/image30.gif"/><Relationship Id="rId4" Type="http://schemas.openxmlformats.org/officeDocument/2006/relationships/image" Target="../media/image24.wmf"/><Relationship Id="rId9" Type="http://schemas.openxmlformats.org/officeDocument/2006/relationships/image" Target="../media/image29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.JPG"/><Relationship Id="rId5" Type="http://schemas.openxmlformats.org/officeDocument/2006/relationships/image" Target="../media/image37.jpeg"/><Relationship Id="rId4" Type="http://schemas.openxmlformats.org/officeDocument/2006/relationships/image" Target="../media/image3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?CTT=6&amp;ver=14&amp;app=powerpnt.ex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2151" y="1412776"/>
            <a:ext cx="3989450" cy="36724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85533327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Prvouka 1. a 2. ročník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VY_52_INOVACE_25_Domácí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mazlíčci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Iva Dušková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36554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20689"/>
            <a:ext cx="7772400" cy="1656183"/>
          </a:xfrm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Domácí mazlíčci</a:t>
            </a:r>
            <a:endParaRPr lang="cs-CZ" sz="60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 descr="C:\Users\OEM\AppData\Local\Microsoft\Windows\Temporary Internet Files\Content.IE5\S2OJ9WZ5\MC90035915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2209867"/>
            <a:ext cx="3672408" cy="3240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971600" y="5450226"/>
            <a:ext cx="29767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Mgr. Iva Dušková, 2. ZŠ Dobříš</a:t>
            </a:r>
            <a:endParaRPr lang="cs-CZ" dirty="0"/>
          </a:p>
        </p:txBody>
      </p:sp>
      <p:pic>
        <p:nvPicPr>
          <p:cNvPr id="3077" name="Picture 5" descr="C:\Users\OEM\AppData\Local\Microsoft\Windows\Temporary Internet Files\Content.IE5\RZBRHLXH\MC900438167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420888"/>
            <a:ext cx="1944216" cy="2460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9129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Víte, kdo má rád domácí zvířata?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 descr="C:\Users\OEM\AppData\Local\Microsoft\Windows\Temporary Internet Files\Content.IE5\PG9PTAV0\MP90040071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424541"/>
            <a:ext cx="3901440" cy="2599944"/>
          </a:xfrm>
          <a:prstGeom prst="rect">
            <a:avLst/>
          </a:prstGeom>
          <a:noFill/>
          <a:ln w="127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39" y="1414332"/>
            <a:ext cx="3682433" cy="501703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 descr="C:\Users\OEM\AppData\Local\Microsoft\Windows\Temporary Internet Files\Content.IE5\S2OJ9WZ5\MP90043102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3217" y="4221088"/>
            <a:ext cx="2454110" cy="2391064"/>
          </a:xfrm>
          <a:prstGeom prst="rect">
            <a:avLst/>
          </a:prstGeom>
          <a:noFill/>
          <a:ln w="127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8823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7383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pt-BR" dirty="0"/>
              <a:t>Ten, kdo se o ně dobře stará.</a:t>
            </a:r>
            <a:br>
              <a:rPr lang="pt-BR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770" y="1916832"/>
            <a:ext cx="3230109" cy="41866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 descr="C:\Users\OEM\AppData\Local\Microsoft\Windows\Temporary Internet Files\Content.IE5\S2OJ9WZ5\MP900446573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050392"/>
            <a:ext cx="5075635" cy="3919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9335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Máte doma nějaké zvířátko?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61034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Dovedete se o něj postarat?</a:t>
            </a:r>
          </a:p>
          <a:p>
            <a:pPr marL="0" indent="0">
              <a:buNone/>
            </a:pPr>
            <a:r>
              <a:rPr lang="cs-CZ" dirty="0" smtClean="0"/>
              <a:t>Jak o něj pečujete?</a:t>
            </a:r>
          </a:p>
          <a:p>
            <a:pPr marL="0" indent="0">
              <a:buNone/>
            </a:pPr>
            <a:r>
              <a:rPr lang="cs-CZ" dirty="0" smtClean="0"/>
              <a:t>Proč máte ze svého zvířátka radost?</a:t>
            </a:r>
          </a:p>
          <a:p>
            <a:pPr marL="0" indent="0">
              <a:buNone/>
            </a:pPr>
            <a:r>
              <a:rPr lang="cs-CZ" dirty="0" smtClean="0"/>
              <a:t>Myslíte si, že zvířátko ocení, když se o něj   někdo pěkně stará a má ho rád?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9" name="Picture 3" descr="C:\Users\OEM\AppData\Local\Microsoft\Windows\Temporary Internet Files\Content.IE5\H1KETE02\MP90044658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933056"/>
            <a:ext cx="2016224" cy="2603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OEM\AppData\Local\Microsoft\Windows\Temporary Internet Files\Content.IE5\2FH3CH61\MP90044658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0288" y="1214274"/>
            <a:ext cx="1075269" cy="1392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OEM\AppData\Local\Microsoft\Windows\Temporary Internet Files\Content.IE5\B4A6B7Q4\MC90005762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640957"/>
            <a:ext cx="2016224" cy="17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OEM\AppData\Local\Microsoft\Windows\Temporary Internet Files\Content.IE5\RZBRHLXH\MP90043065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521266"/>
            <a:ext cx="1488331" cy="2021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OEM\AppData\Local\Microsoft\Windows\Temporary Internet Files\Content.IE5\B4A6B7Q4\MP900427743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562995"/>
            <a:ext cx="1935923" cy="1935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OEM\AppData\Local\Microsoft\Windows\Temporary Internet Files\Content.IE5\9QG18NOM\MC900382597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1214274"/>
            <a:ext cx="1376210" cy="1926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4611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Domácí zvířata </a:t>
            </a:r>
            <a:r>
              <a:rPr lang="cs-CZ" smtClean="0"/>
              <a:t>chováme </a:t>
            </a:r>
            <a:br>
              <a:rPr lang="cs-CZ" smtClean="0"/>
            </a:br>
            <a:r>
              <a:rPr lang="cs-CZ" smtClean="0"/>
              <a:t>pro </a:t>
            </a:r>
            <a:r>
              <a:rPr lang="cs-CZ" dirty="0" smtClean="0"/>
              <a:t>radost.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Potřebují řádnou péči.</a:t>
            </a:r>
          </a:p>
          <a:p>
            <a:pPr marL="0" indent="0" algn="ctr">
              <a:buNone/>
            </a:pPr>
            <a:r>
              <a:rPr lang="cs-CZ" dirty="0" smtClean="0"/>
              <a:t>Musíme je krmit, některá mýt, venčit a chodit</a:t>
            </a:r>
          </a:p>
          <a:p>
            <a:pPr marL="0" indent="0" algn="ctr">
              <a:buNone/>
            </a:pPr>
            <a:r>
              <a:rPr lang="cs-CZ" dirty="0" smtClean="0"/>
              <a:t> s nimi ke zvěrolékaři.</a:t>
            </a:r>
            <a:endParaRPr lang="cs-CZ" dirty="0"/>
          </a:p>
        </p:txBody>
      </p:sp>
      <p:pic>
        <p:nvPicPr>
          <p:cNvPr id="1026" name="Picture 2" descr="C:\Users\OEM\AppData\Local\Microsoft\Windows\Temporary Internet Files\Content.IE5\2FH3CH61\MP90022775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587" y="3645024"/>
            <a:ext cx="3657600" cy="2407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OEM\AppData\Local\Microsoft\Windows\Temporary Internet Files\Content.IE5\9QG18NOM\MP90040383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996952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OEM\AppData\Local\Microsoft\Windows\Temporary Internet Files\Content.IE5\ACJE728X\MM900040915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4054" y="980728"/>
            <a:ext cx="1487962" cy="1257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211960" y="4540597"/>
            <a:ext cx="257711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Není tahle stránka</a:t>
            </a:r>
          </a:p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 popletená?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1029" name="Picture 5" descr="C:\Users\OEM\AppData\Local\Microsoft\Windows\Temporary Internet Files\Content.IE5\S2OJ9WZ5\MC90008390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980728"/>
            <a:ext cx="2335794" cy="1120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8223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Teď je to správně!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4098" name="Picture 2" descr="C:\Users\OEM\AppData\Local\Microsoft\Windows\Temporary Internet Files\Content.IE5\2FH3CH61\MP90042774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3084208"/>
            <a:ext cx="3203847" cy="3776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1446" y="2151724"/>
            <a:ext cx="1620417" cy="9246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 descr="C:\Users\OEM\AppData\Local\Microsoft\Windows\Temporary Internet Files\Content.IE5\2FH3CH61\MC90019225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076395"/>
            <a:ext cx="2880320" cy="1166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OEM\AppData\Local\Microsoft\Windows\Temporary Internet Files\Content.IE5\S2OJ9WZ5\MP90042760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5484" y="3084208"/>
            <a:ext cx="3846379" cy="3773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OEM\AppData\Local\Microsoft\Windows\Temporary Internet Files\Content.IE5\B4A6B7Q4\MC90005761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88640"/>
            <a:ext cx="1655064" cy="1890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OEM\AppData\Local\Microsoft\Windows\Temporary Internet Files\Content.IE5\ACJE728X\MP90040207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8105" y="3739282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OEM\AppData\Local\Microsoft\Windows\Temporary Internet Files\Content.IE5\S2OJ9WZ5\MP900401615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1864" y="2151724"/>
            <a:ext cx="2072135" cy="1628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OEM\AppData\Local\Microsoft\Windows\Temporary Internet Files\Content.IE5\2FH3CH61\MC90043459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235680"/>
            <a:ext cx="1102747" cy="1687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OEM\AppData\Local\Microsoft\Windows\Temporary Internet Files\Content.IE5\RZBRHLXH\MM900236351[1].gif"/>
          <p:cNvPicPr>
            <a:picLocks noChangeAspect="1" noChangeArrowheads="1" noCrop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235681"/>
            <a:ext cx="1399946" cy="715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OEM\AppData\Local\Microsoft\Windows\Temporary Internet Files\Content.IE5\S2OJ9WZ5\MM900303476[1].gif"/>
          <p:cNvPicPr>
            <a:picLocks noChangeAspect="1" noChangeArrowheads="1" noCrop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6136" y="5924590"/>
            <a:ext cx="1171575" cy="904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OEM\AppData\Local\Microsoft\Windows\Temporary Internet Files\Content.IE5\B4A6B7Q4\MC900198381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693" y="487737"/>
            <a:ext cx="2127564" cy="1816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OEM\AppData\Local\Microsoft\Windows\Temporary Internet Files\Content.IE5\ACJE728X\MC900352162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1366" y="1396102"/>
            <a:ext cx="1417307" cy="13670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4578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OEM\AppData\Local\Microsoft\Windows\Temporary Internet Files\Content.IE5\RZBRHLXH\MP90039969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6885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-27384"/>
            <a:ext cx="4590256" cy="3456382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3428998"/>
            <a:ext cx="4572000" cy="3429002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15" y="-27384"/>
            <a:ext cx="4553742" cy="344269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14" y="3415308"/>
            <a:ext cx="4564085" cy="34426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28913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4000"/>
                            </p:stCondLst>
                            <p:childTnLst>
                              <p:par>
                                <p:cTn id="12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500"/>
                            </p:stCondLst>
                            <p:childTnLst>
                              <p:par>
                                <p:cTn id="19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7000"/>
                            </p:stCondLst>
                            <p:childTnLst>
                              <p:par>
                                <p:cTn id="26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6" y="1484784"/>
            <a:ext cx="1846485" cy="3384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0661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3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/>
              <a:t>Použité zdroje: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6571" y="1988840"/>
            <a:ext cx="8493901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Obrázky</a:t>
            </a:r>
            <a:r>
              <a:rPr lang="cs-CZ" dirty="0"/>
              <a:t>: Klipart </a:t>
            </a:r>
            <a:r>
              <a:rPr lang="cs-CZ" dirty="0"/>
              <a:t>- </a:t>
            </a:r>
            <a:r>
              <a:rPr lang="cs-CZ" dirty="0">
                <a:hlinkClick r:id="rId2"/>
              </a:rPr>
              <a:t>http://office.microsoft.com/cs-cz/images/?</a:t>
            </a:r>
            <a:r>
              <a:rPr lang="cs-CZ" dirty="0" smtClean="0">
                <a:hlinkClick r:id="rId2"/>
              </a:rPr>
              <a:t>CTT=6&amp;ver=14&amp;app=powerpnt.exe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   </a:t>
            </a:r>
            <a:r>
              <a:rPr lang="cs-CZ" dirty="0" smtClean="0"/>
              <a:t> Fotografie</a:t>
            </a:r>
            <a:r>
              <a:rPr lang="cs-CZ" dirty="0"/>
              <a:t>: archiv autora</a:t>
            </a:r>
          </a:p>
        </p:txBody>
      </p:sp>
    </p:spTree>
    <p:extLst>
      <p:ext uri="{BB962C8B-B14F-4D97-AF65-F5344CB8AC3E}">
        <p14:creationId xmlns:p14="http://schemas.microsoft.com/office/powerpoint/2010/main" val="4199149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uckyTie">
  <a:themeElements>
    <a:clrScheme name="Lucky Tie">
      <a:dk1>
        <a:sysClr val="windowText" lastClr="000000"/>
      </a:dk1>
      <a:lt1>
        <a:sysClr val="window" lastClr="FFFFFF"/>
      </a:lt1>
      <a:dk2>
        <a:srgbClr val="C80000"/>
      </a:dk2>
      <a:lt2>
        <a:srgbClr val="FFECEC"/>
      </a:lt2>
      <a:accent1>
        <a:srgbClr val="C93131"/>
      </a:accent1>
      <a:accent2>
        <a:srgbClr val="F58C5D"/>
      </a:accent2>
      <a:accent3>
        <a:srgbClr val="EABC33"/>
      </a:accent3>
      <a:accent4>
        <a:srgbClr val="698F9B"/>
      </a:accent4>
      <a:accent5>
        <a:srgbClr val="825397"/>
      </a:accent5>
      <a:accent6>
        <a:srgbClr val="814359"/>
      </a:accent6>
      <a:hlink>
        <a:srgbClr val="03AEC5"/>
      </a:hlink>
      <a:folHlink>
        <a:srgbClr val="8D9B07"/>
      </a:folHlink>
    </a:clrScheme>
    <a:fontScheme name="Lucky Tie">
      <a:majorFont>
        <a:latin typeface="Tahoma"/>
        <a:ea typeface=""/>
        <a:cs typeface=""/>
        <a:font script="Cyrl" typeface="Tahoma"/>
        <a:font script="Grek" typeface="Tahoma"/>
        <a:font script="Jpan" typeface="ＭＳ Ｐ明朝"/>
        <a:font script="Hang" typeface="굴림"/>
        <a:font script="Hans" typeface="黑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Franklin Gothic Book"/>
        <a:ea typeface=""/>
        <a:cs typeface=""/>
        <a:font script="Cyrl" typeface="Arial"/>
        <a:font script="Grek"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Lucky Tie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50000"/>
                <a:hueMod val="100000"/>
                <a:satMod val="90000"/>
              </a:schemeClr>
            </a:gs>
            <a:gs pos="50000">
              <a:schemeClr val="phClr">
                <a:tint val="5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90000"/>
              </a:schemeClr>
            </a:gs>
          </a:gsLst>
          <a:lin ang="1800000" scaled="1"/>
        </a:gradFill>
        <a:solidFill>
          <a:schemeClr val="phClr">
            <a:tint val="100000"/>
            <a:shade val="100000"/>
            <a:hueMod val="100000"/>
            <a:satMod val="100000"/>
          </a:schemeClr>
        </a:solidFill>
      </a:fillStyleLst>
      <a:lnStyleLst>
        <a:ln w="20000" cap="flat" cmpd="sng" algn="ctr">
          <a:solidFill>
            <a:schemeClr val="phClr"/>
          </a:solidFill>
          <a:prstDash val="solid"/>
        </a:ln>
        <a:ln w="30000" cap="flat" cmpd="sng" algn="ctr">
          <a:solidFill>
            <a:schemeClr val="phClr"/>
          </a:solidFill>
          <a:prstDash val="solid"/>
        </a:ln>
        <a:ln w="40000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glow rad="12700">
              <a:schemeClr val="phClr">
                <a:tint val="100000"/>
                <a:shade val="100000"/>
                <a:alpha val="50196"/>
                <a:hueMod val="100000"/>
                <a:satMod val="100000"/>
              </a:schemeClr>
            </a:glow>
          </a:effectLst>
        </a:effectStyle>
        <a:effectStyle>
          <a:effectLst>
            <a:innerShdw blurRad="25400" dist="38100" dir="2700000">
              <a:schemeClr val="phClr">
                <a:tint val="90000"/>
                <a:shade val="100000"/>
                <a:hueMod val="100000"/>
                <a:satMod val="100000"/>
              </a:schemeClr>
            </a:innerShdw>
          </a:effectLst>
        </a:effectStyle>
        <a:effectStyle>
          <a:effectLst>
            <a:innerShdw blurRad="25400" dist="38100" dir="2700000">
              <a:schemeClr val="phClr">
                <a:tint val="100000"/>
                <a:shade val="50000"/>
                <a:hueMod val="100000"/>
                <a:satMod val="100000"/>
              </a:schemeClr>
            </a:innerShdw>
          </a:effectLst>
          <a:scene3d>
            <a:camera prst="orthographicFront"/>
            <a:lightRig rig="soft" dir="t"/>
          </a:scene3d>
          <a:sp3d extrusionH="76200" prstMaterial="matte">
            <a:bevelT h="50800"/>
            <a:bevelB w="0" h="0"/>
            <a:extrusionClr>
              <a:schemeClr val="accent3">
                <a:tint val="40000"/>
              </a:schemeClr>
            </a:extrusionClr>
          </a:sp3d>
        </a:effectStyle>
      </a:effectStyleLst>
      <a:bgFillStyleLst>
        <a:gradFill rotWithShape="1">
          <a:gsLst>
            <a:gs pos="0">
              <a:schemeClr val="phClr">
                <a:tint val="100000"/>
                <a:shade val="50000"/>
                <a:hueMod val="100000"/>
                <a:satMod val="100000"/>
              </a:schemeClr>
            </a:gs>
            <a:gs pos="40000">
              <a:schemeClr val="phClr">
                <a:tint val="8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100000"/>
              </a:schemeClr>
            </a:gs>
          </a:gsLst>
          <a:lin ang="2700000" scaled="1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60000"/>
                <a:hueMod val="100000"/>
                <a:satMod val="100000"/>
              </a:schemeClr>
              <a:schemeClr val="phClr">
                <a:tint val="70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  <a:blipFill>
          <a:blip xmlns:r="http://schemas.openxmlformats.org/officeDocument/2006/relationships" r:embed="rId2">
            <a:duotone>
              <a:schemeClr val="phClr">
                <a:tint val="100000"/>
                <a:shade val="60000"/>
                <a:hueMod val="100000"/>
                <a:satMod val="100000"/>
              </a:schemeClr>
              <a:schemeClr val="phClr">
                <a:tint val="70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TC010219413[[fn=Motiv vzorku kravaty]]</Template>
  <TotalTime>115</TotalTime>
  <Words>164</Words>
  <Application>Microsoft Office PowerPoint</Application>
  <PresentationFormat>Předvádění na obrazovce (4:3)</PresentationFormat>
  <Paragraphs>31</Paragraphs>
  <Slides>10</Slides>
  <Notes>1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LuckyTie</vt:lpstr>
      <vt:lpstr>Prezentace aplikace PowerPoint</vt:lpstr>
      <vt:lpstr>Domácí mazlíčci</vt:lpstr>
      <vt:lpstr>Víte, kdo má rád domácí zvířata?</vt:lpstr>
      <vt:lpstr>Ten, kdo se o ně dobře stará. </vt:lpstr>
      <vt:lpstr>Máte doma nějaké zvířátko?</vt:lpstr>
      <vt:lpstr>Domácí zvířata chováme  pro radost.</vt:lpstr>
      <vt:lpstr>Teď je to správně!</vt:lpstr>
      <vt:lpstr>Prezentace aplikace PowerPoint</vt:lpstr>
      <vt:lpstr>Prezentace aplikace PowerPoint</vt:lpstr>
      <vt:lpstr>Použité zdroje: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20</cp:revision>
  <dcterms:created xsi:type="dcterms:W3CDTF">2011-09-07T19:45:42Z</dcterms:created>
  <dcterms:modified xsi:type="dcterms:W3CDTF">2011-11-29T08:45:12Z</dcterms:modified>
</cp:coreProperties>
</file>