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2" r:id="rId11"/>
    <p:sldId id="263" r:id="rId12"/>
    <p:sldId id="264" r:id="rId13"/>
    <p:sldId id="265" r:id="rId14"/>
    <p:sldId id="267" r:id="rId15"/>
    <p:sldId id="268" r:id="rId16"/>
    <p:sldId id="269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D8D4F720-DA2C-467B-829C-27AF27F4CFBA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713806C-F4A1-4351-821B-5E96BC5E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5692911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Obecné pojetí řízení dopravní organizace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Leden2013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727783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2.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46432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772816"/>
            <a:ext cx="8062912" cy="1470025"/>
          </a:xfrm>
        </p:spPr>
        <p:txBody>
          <a:bodyPr/>
          <a:lstStyle/>
          <a:p>
            <a:pPr algn="ctr"/>
            <a:r>
              <a:rPr lang="cs-CZ" b="1" dirty="0" smtClean="0">
                <a:hlinkClick r:id="rId2" action="ppaction://hlinksldjump"/>
              </a:rPr>
              <a:t>OBECNÉ POJETÍ ŘÍZENÍ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509120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628800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Řízení je mnohostranná, uvědomělá a aktivní, tvořivá činnost, v jejímž rámci řídící subjekt stanoví cíl, metodu, prostředek a způsob chování řízených objektů (výkonných prvků) tak, aby bylo dosaženo cílů dané organizace.</a:t>
            </a:r>
          </a:p>
          <a:p>
            <a:pPr algn="ctr"/>
            <a:endParaRPr lang="cs-CZ" sz="32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604448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Řízení jako působení řídícího subjektu na řízený objekt je uskutečňován za předpokladu, že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pPr lvl="0"/>
            <a:r>
              <a:rPr lang="cs-CZ" sz="3600" dirty="0" smtClean="0"/>
              <a:t>1. </a:t>
            </a:r>
            <a:r>
              <a:rPr lang="cs-CZ" sz="2400" dirty="0" smtClean="0"/>
              <a:t>existuje </a:t>
            </a:r>
            <a:r>
              <a:rPr lang="cs-CZ" sz="2400" dirty="0"/>
              <a:t>organizovaná soustava, která má 2 prvky  </a:t>
            </a:r>
            <a:endParaRPr lang="cs-CZ" sz="2400" dirty="0" smtClean="0"/>
          </a:p>
          <a:p>
            <a:pPr lvl="0"/>
            <a:r>
              <a:rPr lang="cs-CZ" sz="2400" dirty="0"/>
              <a:t> </a:t>
            </a:r>
            <a:r>
              <a:rPr lang="cs-CZ" sz="2400" dirty="0" smtClean="0"/>
              <a:t>                     řídící </a:t>
            </a:r>
            <a:r>
              <a:rPr lang="cs-CZ" sz="2400" dirty="0"/>
              <a:t>a výkonný </a:t>
            </a:r>
            <a:r>
              <a:rPr lang="cs-CZ" sz="2400" dirty="0" smtClean="0"/>
              <a:t>prvek</a:t>
            </a:r>
          </a:p>
          <a:p>
            <a:pPr lvl="0"/>
            <a:endParaRPr lang="cs-CZ" sz="2400" dirty="0"/>
          </a:p>
          <a:p>
            <a:pPr lvl="0"/>
            <a:r>
              <a:rPr lang="cs-CZ" sz="3600" dirty="0" smtClean="0"/>
              <a:t>2. </a:t>
            </a:r>
            <a:r>
              <a:rPr lang="cs-CZ" sz="2400" dirty="0" smtClean="0"/>
              <a:t>je </a:t>
            </a:r>
            <a:r>
              <a:rPr lang="cs-CZ" sz="2400" dirty="0"/>
              <a:t>znám cíl </a:t>
            </a:r>
            <a:r>
              <a:rPr lang="cs-CZ" sz="2400" dirty="0" smtClean="0"/>
              <a:t>organizace</a:t>
            </a:r>
          </a:p>
          <a:p>
            <a:pPr lvl="0"/>
            <a:endParaRPr lang="cs-CZ" sz="2400" dirty="0"/>
          </a:p>
          <a:p>
            <a:pPr lvl="0"/>
            <a:r>
              <a:rPr lang="cs-CZ" sz="3600" dirty="0" smtClean="0"/>
              <a:t>3. </a:t>
            </a:r>
            <a:r>
              <a:rPr lang="cs-CZ" sz="2400" dirty="0" smtClean="0"/>
              <a:t>je </a:t>
            </a:r>
            <a:r>
              <a:rPr lang="cs-CZ" sz="2400" dirty="0"/>
              <a:t>zabezpečení předávání informací </a:t>
            </a:r>
            <a:r>
              <a:rPr lang="cs-CZ" sz="2400" dirty="0" smtClean="0"/>
              <a:t>mezi složkami </a:t>
            </a:r>
          </a:p>
          <a:p>
            <a:pPr lvl="0"/>
            <a:r>
              <a:rPr lang="cs-CZ" sz="2400" dirty="0" smtClean="0"/>
              <a:t>    soustavy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3600" dirty="0" smtClean="0"/>
              <a:t>4. </a:t>
            </a:r>
            <a:r>
              <a:rPr lang="cs-CZ" sz="2400" dirty="0" smtClean="0"/>
              <a:t>oba prvky </a:t>
            </a:r>
            <a:r>
              <a:rPr lang="cs-CZ" sz="2400" dirty="0"/>
              <a:t>řídící i výkonný jsou způsobilé plnit funkci vyplývající z chování soustavy</a:t>
            </a:r>
          </a:p>
          <a:p>
            <a:r>
              <a:rPr lang="cs-CZ" sz="2400" dirty="0"/>
              <a:t> </a:t>
            </a:r>
          </a:p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1475656" y="2348880"/>
            <a:ext cx="792088" cy="1440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11560" y="1052736"/>
            <a:ext cx="85324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619672" y="1412776"/>
            <a:ext cx="626469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08912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Řízení jako proces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dirty="0"/>
              <a:t>P</a:t>
            </a:r>
            <a:r>
              <a:rPr lang="cs-CZ" dirty="0" smtClean="0"/>
              <a:t>rojevuje se v plnění stanovených cílů.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/>
              <a:t>Řízení jako systém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dirty="0" smtClean="0"/>
              <a:t> Je souhrn řídících orgánů</a:t>
            </a:r>
            <a:r>
              <a:rPr lang="cs-CZ" dirty="0"/>
              <a:t>, organizačních norem a zařízení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3200" dirty="0"/>
              <a:t>Proces i systém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dirty="0" smtClean="0"/>
              <a:t>Musí se </a:t>
            </a:r>
            <a:r>
              <a:rPr lang="cs-CZ" dirty="0"/>
              <a:t>vzájemně ovlivňovat a </a:t>
            </a:r>
            <a:r>
              <a:rPr lang="cs-CZ" dirty="0" smtClean="0"/>
              <a:t>doplňovat.</a:t>
            </a:r>
            <a:endParaRPr lang="cs-CZ" dirty="0"/>
          </a:p>
          <a:p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Systém </a:t>
            </a:r>
            <a:r>
              <a:rPr lang="cs-CZ" sz="3200" dirty="0"/>
              <a:t>řízení </a:t>
            </a:r>
            <a:endParaRPr lang="cs-CZ" sz="3200" dirty="0" smtClean="0"/>
          </a:p>
          <a:p>
            <a:r>
              <a:rPr lang="cs-CZ" dirty="0" smtClean="0"/>
              <a:t>Představuje </a:t>
            </a:r>
            <a:r>
              <a:rPr lang="cs-CZ" dirty="0"/>
              <a:t>soubor metod a prostředků, zabezpečujících řízení určených činností.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1196752"/>
            <a:ext cx="4932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0" y="2492896"/>
            <a:ext cx="4932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0" y="3861048"/>
            <a:ext cx="4932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0" y="5085184"/>
            <a:ext cx="4932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Funkce řízení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564904"/>
            <a:ext cx="8229600" cy="5040560"/>
          </a:xfrm>
        </p:spPr>
        <p:txBody>
          <a:bodyPr>
            <a:normAutofit/>
          </a:bodyPr>
          <a:lstStyle/>
          <a:p>
            <a:pPr marL="578358" indent="-514350" algn="ctr">
              <a:buNone/>
            </a:pPr>
            <a:r>
              <a:rPr lang="cs-CZ" sz="6000" b="1" dirty="0" smtClean="0">
                <a:hlinkClick r:id="rId2" action="ppaction://hlinksldjump"/>
              </a:rPr>
              <a:t>1. P</a:t>
            </a:r>
            <a:r>
              <a:rPr lang="cs-CZ" sz="4800" b="1" dirty="0" smtClean="0">
                <a:hlinkClick r:id="rId2" action="ppaction://hlinksldjump"/>
              </a:rPr>
              <a:t>lánování</a:t>
            </a:r>
            <a:r>
              <a:rPr lang="cs-CZ" sz="4800" dirty="0" smtClean="0"/>
              <a:t>	</a:t>
            </a:r>
          </a:p>
          <a:p>
            <a:pPr marL="578358" indent="-514350">
              <a:buNone/>
            </a:pPr>
            <a:endParaRPr lang="cs-CZ" sz="3200" b="1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763688" y="3501008"/>
            <a:ext cx="489654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12776"/>
            <a:ext cx="806489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 </a:t>
            </a:r>
            <a:r>
              <a:rPr lang="cs-CZ" sz="2800" b="1" dirty="0"/>
              <a:t>cílevědomá činnost</a:t>
            </a:r>
            <a:r>
              <a:rPr lang="cs-CZ" sz="2800" dirty="0"/>
              <a:t> řídícího prvku, který na základě </a:t>
            </a:r>
            <a:r>
              <a:rPr lang="cs-CZ" sz="2800" dirty="0" smtClean="0"/>
              <a:t>stanoveného </a:t>
            </a:r>
            <a:r>
              <a:rPr lang="cs-CZ" sz="2800" dirty="0"/>
              <a:t>cíle (cílů) účelně slaďuje návaznosti použití prostředků k tomu, aby </a:t>
            </a:r>
            <a:r>
              <a:rPr lang="cs-CZ" sz="2800" b="1" dirty="0"/>
              <a:t>cílů </a:t>
            </a:r>
            <a:r>
              <a:rPr lang="cs-CZ" sz="2800" dirty="0"/>
              <a:t>bylo dosaženo co </a:t>
            </a:r>
            <a:r>
              <a:rPr lang="cs-CZ" sz="2800" b="1" dirty="0"/>
              <a:t>nejefektivněji</a:t>
            </a:r>
            <a:r>
              <a:rPr lang="cs-CZ" sz="2800" dirty="0"/>
              <a:t>.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Výsledkem </a:t>
            </a:r>
            <a:r>
              <a:rPr lang="cs-CZ" sz="2800" b="1" dirty="0"/>
              <a:t>plánování </a:t>
            </a:r>
            <a:r>
              <a:rPr lang="cs-CZ" sz="2800" dirty="0"/>
              <a:t>jako činnosti je </a:t>
            </a:r>
            <a:r>
              <a:rPr lang="cs-CZ" sz="2800" b="1" dirty="0"/>
              <a:t>plán (projekt).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2492896"/>
            <a:ext cx="6390456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8358" indent="-514350">
              <a:buNone/>
            </a:pPr>
            <a:r>
              <a:rPr lang="cs-CZ" sz="6000" b="1" dirty="0" smtClean="0">
                <a:hlinkClick r:id="rId2" action="ppaction://hlinksldjump"/>
              </a:rPr>
              <a:t>2. O</a:t>
            </a:r>
            <a:r>
              <a:rPr lang="cs-CZ" sz="4800" b="1" dirty="0" smtClean="0">
                <a:hlinkClick r:id="rId2" action="ppaction://hlinksldjump"/>
              </a:rPr>
              <a:t>rganizování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  </a:t>
            </a: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763688" y="3501008"/>
            <a:ext cx="554461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8541121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Je </a:t>
            </a:r>
            <a:r>
              <a:rPr lang="cs-CZ" sz="2400" b="1" dirty="0"/>
              <a:t>uspořádávání lidských</a:t>
            </a:r>
            <a:r>
              <a:rPr lang="cs-CZ" sz="2400" dirty="0"/>
              <a:t> a </a:t>
            </a:r>
            <a:r>
              <a:rPr lang="cs-CZ" sz="2400" b="1" dirty="0"/>
              <a:t>věcných složek</a:t>
            </a:r>
            <a:r>
              <a:rPr lang="cs-CZ" sz="2400" dirty="0"/>
              <a:t>, </a:t>
            </a:r>
            <a:r>
              <a:rPr lang="cs-CZ" sz="2400" b="1" dirty="0"/>
              <a:t>vztahů</a:t>
            </a:r>
            <a:r>
              <a:rPr lang="cs-CZ" sz="2400" dirty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mezi </a:t>
            </a:r>
            <a:r>
              <a:rPr lang="cs-CZ" sz="2400" dirty="0"/>
              <a:t>nimi, </a:t>
            </a:r>
            <a:r>
              <a:rPr lang="cs-CZ" sz="2400" dirty="0" smtClean="0"/>
              <a:t>aby </a:t>
            </a:r>
            <a:r>
              <a:rPr lang="cs-CZ" sz="2400" dirty="0"/>
              <a:t>vznikl sladěný celek.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800" b="1" dirty="0" smtClean="0"/>
              <a:t>Obsahem </a:t>
            </a:r>
            <a:r>
              <a:rPr lang="cs-CZ" sz="2800" b="1" dirty="0"/>
              <a:t>organizování jsou následující činnosti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a) úprava </a:t>
            </a:r>
            <a:r>
              <a:rPr lang="cs-CZ" sz="2400" b="1" dirty="0"/>
              <a:t>struktury existující </a:t>
            </a:r>
            <a:r>
              <a:rPr lang="cs-CZ" sz="2400" b="1" dirty="0" smtClean="0"/>
              <a:t>soustavy</a:t>
            </a:r>
          </a:p>
          <a:p>
            <a:endParaRPr lang="cs-CZ" sz="2400" b="1" dirty="0"/>
          </a:p>
          <a:p>
            <a:pPr marL="457200" indent="-457200"/>
            <a:r>
              <a:rPr lang="cs-CZ" sz="2400" b="1" dirty="0" smtClean="0"/>
              <a:t>b) úprava </a:t>
            </a:r>
            <a:r>
              <a:rPr lang="cs-CZ" sz="2400" b="1" dirty="0"/>
              <a:t>procesů uvnitř této </a:t>
            </a:r>
            <a:r>
              <a:rPr lang="cs-CZ" sz="2400" b="1" dirty="0" smtClean="0"/>
              <a:t>soustavy</a:t>
            </a:r>
          </a:p>
          <a:p>
            <a:pPr marL="457200" indent="-457200">
              <a:buAutoNum type="alphaLcParenR" startAt="2"/>
            </a:pPr>
            <a:endParaRPr lang="cs-CZ" sz="2400" b="1" dirty="0"/>
          </a:p>
          <a:p>
            <a:pPr marL="457200" indent="-457200"/>
            <a:r>
              <a:rPr lang="cs-CZ" sz="2400" b="1" dirty="0" smtClean="0"/>
              <a:t>c) konstrukce </a:t>
            </a:r>
            <a:r>
              <a:rPr lang="cs-CZ" sz="2400" b="1" dirty="0"/>
              <a:t>nové soustavy </a:t>
            </a:r>
            <a:r>
              <a:rPr lang="cs-CZ" sz="2400" b="1" dirty="0" smtClean="0"/>
              <a:t>organizace</a:t>
            </a:r>
          </a:p>
          <a:p>
            <a:pPr marL="457200" indent="-457200">
              <a:buAutoNum type="alphaLcParenR" startAt="3"/>
            </a:pPr>
            <a:endParaRPr lang="cs-CZ" sz="2400" b="1" dirty="0" smtClean="0"/>
          </a:p>
          <a:p>
            <a:pPr marL="457200" indent="-457200">
              <a:buAutoNum type="alphaLcParenR" startAt="3"/>
            </a:pPr>
            <a:endParaRPr lang="cs-CZ" sz="2400" b="1" dirty="0"/>
          </a:p>
          <a:p>
            <a:r>
              <a:rPr lang="cs-CZ" sz="2400" b="1" dirty="0" smtClean="0"/>
              <a:t>d) příprava </a:t>
            </a:r>
            <a:r>
              <a:rPr lang="cs-CZ" sz="2400" b="1" dirty="0"/>
              <a:t>a uskutečnění nového procesu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2348880"/>
            <a:ext cx="606512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8358" indent="-514350">
              <a:buNone/>
            </a:pPr>
            <a:r>
              <a:rPr lang="cs-CZ" sz="6000" b="1" dirty="0" smtClean="0">
                <a:hlinkClick r:id="rId2" action="ppaction://hlinksldjump"/>
              </a:rPr>
              <a:t>3. O</a:t>
            </a:r>
            <a:r>
              <a:rPr lang="cs-CZ" sz="4800" b="1" dirty="0" smtClean="0">
                <a:hlinkClick r:id="rId2" action="ppaction://hlinksldjump"/>
              </a:rPr>
              <a:t>perativní řízení</a:t>
            </a:r>
            <a:endParaRPr lang="cs-CZ" sz="4800" b="1" dirty="0" smtClean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331640" y="3356992"/>
            <a:ext cx="655272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016" y="692696"/>
            <a:ext cx="885698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Je </a:t>
            </a:r>
            <a:r>
              <a:rPr lang="cs-CZ" sz="2400" b="1" dirty="0" smtClean="0"/>
              <a:t>funkcí řízení</a:t>
            </a:r>
            <a:r>
              <a:rPr lang="cs-CZ" sz="2400" dirty="0" smtClean="0"/>
              <a:t>, která je uplatňována ve všech řízených</a:t>
            </a:r>
          </a:p>
          <a:p>
            <a:pPr algn="ctr"/>
            <a:r>
              <a:rPr lang="cs-CZ" sz="2400" dirty="0" smtClean="0"/>
              <a:t>soustavách do průběhu realizace vytýčeného úkolu s cílem usměrňovat činnost řízených prvků pro plnění stanovených cílů.</a:t>
            </a:r>
          </a:p>
          <a:p>
            <a:endParaRPr lang="cs-CZ" sz="2400" dirty="0" smtClean="0"/>
          </a:p>
          <a:p>
            <a:r>
              <a:rPr lang="cs-CZ" sz="3200" b="1" dirty="0" smtClean="0"/>
              <a:t>Operativní řízení je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3200" b="1" dirty="0" smtClean="0"/>
              <a:t>plánovité</a:t>
            </a:r>
            <a:r>
              <a:rPr lang="cs-CZ" sz="2400" dirty="0" smtClean="0"/>
              <a:t> - vyhází z předem známé skutečnosti, na</a:t>
            </a:r>
          </a:p>
          <a:p>
            <a:pPr marL="457200" indent="-457200"/>
            <a:r>
              <a:rPr lang="cs-CZ" sz="2400" dirty="0" smtClean="0"/>
              <a:t>kterou je zpracován plán činností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r>
              <a:rPr lang="cs-CZ" sz="3200" b="1" dirty="0" smtClean="0"/>
              <a:t>b) improvizační </a:t>
            </a:r>
            <a:r>
              <a:rPr lang="cs-CZ" sz="2400" dirty="0" smtClean="0"/>
              <a:t>- používá se v časové tísni při nebezpečí z prodlení nebo při řešení nenadálých činností</a:t>
            </a:r>
            <a:endParaRPr lang="cs-CZ" sz="2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2564904"/>
            <a:ext cx="370005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hlinkClick r:id="rId2" action="ppaction://hlinksldjump"/>
              </a:rPr>
              <a:t>4</a:t>
            </a:r>
            <a:r>
              <a:rPr lang="cs-CZ" sz="4800" b="1" dirty="0" smtClean="0">
                <a:hlinkClick r:id="rId2" action="ppaction://hlinksldjump"/>
              </a:rPr>
              <a:t>. </a:t>
            </a:r>
            <a:r>
              <a:rPr lang="cs-CZ" sz="6000" b="1" dirty="0" smtClean="0">
                <a:hlinkClick r:id="rId2" action="ppaction://hlinksldjump"/>
              </a:rPr>
              <a:t>K</a:t>
            </a:r>
            <a:r>
              <a:rPr lang="cs-CZ" sz="4800" b="1" dirty="0" smtClean="0">
                <a:hlinkClick r:id="rId2" action="ppaction://hlinksldjump"/>
              </a:rPr>
              <a:t>ontrola</a:t>
            </a:r>
            <a:r>
              <a:rPr lang="cs-CZ" sz="4800" dirty="0" smtClean="0">
                <a:hlinkClick r:id="rId2" action="ppaction://hlinksldjump"/>
              </a:rPr>
              <a:t> </a:t>
            </a:r>
            <a:endParaRPr lang="cs-CZ" sz="48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051720" y="3573016"/>
            <a:ext cx="489654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764704"/>
            <a:ext cx="867645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Získává informace </a:t>
            </a:r>
            <a:r>
              <a:rPr lang="cs-CZ" sz="2000" dirty="0" smtClean="0"/>
              <a:t>r</a:t>
            </a:r>
            <a:r>
              <a:rPr lang="cs-CZ" sz="2000" b="1" dirty="0" smtClean="0"/>
              <a:t>ozdílů</a:t>
            </a:r>
            <a:r>
              <a:rPr lang="cs-CZ" sz="2000" dirty="0" smtClean="0"/>
              <a:t> mezi </a:t>
            </a:r>
            <a:r>
              <a:rPr lang="cs-CZ" sz="2000" b="1" dirty="0" smtClean="0"/>
              <a:t>plánovitým </a:t>
            </a:r>
            <a:r>
              <a:rPr lang="cs-CZ" sz="2000" dirty="0" smtClean="0"/>
              <a:t>a </a:t>
            </a:r>
            <a:r>
              <a:rPr lang="cs-CZ" sz="2000" b="1" dirty="0" smtClean="0"/>
              <a:t>skutečným stavem</a:t>
            </a:r>
            <a:r>
              <a:rPr lang="cs-CZ" sz="2000" dirty="0" smtClean="0"/>
              <a:t>, o příčině vzniku rozdílu mezi nimi, je neoddělitelnou funkcí řízení.</a:t>
            </a:r>
          </a:p>
          <a:p>
            <a:endParaRPr lang="cs-CZ" sz="2000" dirty="0" smtClean="0"/>
          </a:p>
          <a:p>
            <a:r>
              <a:rPr lang="cs-CZ" sz="2000" b="1" dirty="0" smtClean="0"/>
              <a:t>Základní funkce kontroly:</a:t>
            </a:r>
          </a:p>
          <a:p>
            <a:r>
              <a:rPr lang="cs-CZ" sz="2000" b="1" dirty="0" smtClean="0"/>
              <a:t>1</a:t>
            </a:r>
            <a:r>
              <a:rPr lang="cs-CZ" sz="2000" dirty="0" smtClean="0"/>
              <a:t>. </a:t>
            </a:r>
            <a:r>
              <a:rPr lang="cs-CZ" sz="2000" b="1" dirty="0" smtClean="0"/>
              <a:t>nápravná</a:t>
            </a:r>
          </a:p>
          <a:p>
            <a:r>
              <a:rPr lang="cs-CZ" sz="2000" b="1" dirty="0" smtClean="0"/>
              <a:t>2. poznávací</a:t>
            </a:r>
          </a:p>
          <a:p>
            <a:r>
              <a:rPr lang="cs-CZ" sz="2000" b="1" dirty="0" smtClean="0"/>
              <a:t>3. výchovná</a:t>
            </a:r>
          </a:p>
          <a:p>
            <a:endParaRPr lang="cs-CZ" sz="2000" b="1" dirty="0" smtClean="0"/>
          </a:p>
          <a:p>
            <a:r>
              <a:rPr lang="cs-CZ" sz="2000" dirty="0" smtClean="0"/>
              <a:t>V praxi se používá tyto druhy kontrol, které je možno rozdělit dle hledisek:</a:t>
            </a:r>
          </a:p>
          <a:p>
            <a:r>
              <a:rPr lang="cs-CZ" sz="2000" b="1" dirty="0" smtClean="0"/>
              <a:t>a) dle rozsahu                                   </a:t>
            </a:r>
            <a:r>
              <a:rPr lang="cs-CZ" sz="2000" dirty="0" smtClean="0"/>
              <a:t>komplexní, dílčí, namátkové</a:t>
            </a:r>
          </a:p>
          <a:p>
            <a:r>
              <a:rPr lang="cs-CZ" sz="2000" b="1" dirty="0" smtClean="0"/>
              <a:t>b) dle času                                         </a:t>
            </a:r>
            <a:r>
              <a:rPr lang="cs-CZ" sz="2000" dirty="0" smtClean="0"/>
              <a:t>předběžné, následné, závěrečné</a:t>
            </a:r>
          </a:p>
          <a:p>
            <a:r>
              <a:rPr lang="cs-CZ" sz="2000" b="1" dirty="0" smtClean="0"/>
              <a:t>c) dle formy kontroly                         </a:t>
            </a:r>
            <a:r>
              <a:rPr lang="cs-CZ" sz="2000" dirty="0" smtClean="0"/>
              <a:t>inventury, revize, průzkumy</a:t>
            </a:r>
          </a:p>
          <a:p>
            <a:r>
              <a:rPr lang="cs-CZ" sz="2000" b="1" dirty="0" smtClean="0"/>
              <a:t>d) dle kontrolovaného subjektu       </a:t>
            </a:r>
            <a:r>
              <a:rPr lang="cs-CZ" sz="2000" dirty="0" smtClean="0"/>
              <a:t>vnitřní, vnější</a:t>
            </a:r>
          </a:p>
          <a:p>
            <a:r>
              <a:rPr lang="cs-CZ" sz="2000" b="1" dirty="0" smtClean="0"/>
              <a:t>e) dle získávání informací                  </a:t>
            </a:r>
            <a:r>
              <a:rPr lang="cs-CZ" sz="2000" dirty="0" smtClean="0"/>
              <a:t>přímé, nepřímé</a:t>
            </a:r>
          </a:p>
          <a:p>
            <a:endParaRPr lang="cs-CZ" sz="2000" b="1" dirty="0" smtClean="0"/>
          </a:p>
          <a:p>
            <a:endParaRPr lang="cs-CZ" sz="2000" b="1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427984" y="4365104"/>
            <a:ext cx="3600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427984" y="4653136"/>
            <a:ext cx="3600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499992" y="5301208"/>
            <a:ext cx="3600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4499992" y="5013176"/>
            <a:ext cx="3600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355976" y="4005064"/>
            <a:ext cx="360040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2420888"/>
            <a:ext cx="445346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6000" b="1" dirty="0" smtClean="0">
                <a:hlinkClick r:id="rId2" action="ppaction://hlinksldjump"/>
              </a:rPr>
              <a:t>5</a:t>
            </a:r>
            <a:r>
              <a:rPr lang="cs-CZ" sz="4000" b="1" dirty="0" smtClean="0">
                <a:hlinkClick r:id="rId2" action="ppaction://hlinksldjump"/>
              </a:rPr>
              <a:t>. </a:t>
            </a:r>
            <a:r>
              <a:rPr lang="cs-CZ" sz="6000" b="1" dirty="0" smtClean="0">
                <a:hlinkClick r:id="rId2" action="ppaction://hlinksldjump"/>
              </a:rPr>
              <a:t>P</a:t>
            </a:r>
            <a:r>
              <a:rPr lang="cs-CZ" sz="4000" b="1" dirty="0" smtClean="0">
                <a:hlinkClick r:id="rId2" action="ppaction://hlinksldjump"/>
              </a:rPr>
              <a:t>říprava osob</a:t>
            </a:r>
            <a:endParaRPr lang="cs-CZ" sz="40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051720" y="3356992"/>
            <a:ext cx="4896544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024" y="692696"/>
            <a:ext cx="878497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Je zaměřena na </a:t>
            </a:r>
            <a:r>
              <a:rPr lang="cs-CZ" sz="2400" b="1" dirty="0" smtClean="0"/>
              <a:t>cílevědomou přípravu </a:t>
            </a:r>
            <a:r>
              <a:rPr lang="cs-CZ" sz="2400" dirty="0" smtClean="0"/>
              <a:t>a </a:t>
            </a:r>
            <a:r>
              <a:rPr lang="cs-CZ" sz="2400" b="1" dirty="0" smtClean="0"/>
              <a:t>regulaci lidských zdrojů </a:t>
            </a:r>
            <a:r>
              <a:rPr lang="cs-CZ" sz="2400" dirty="0" smtClean="0"/>
              <a:t>v určité oblasti řízení.</a:t>
            </a:r>
          </a:p>
          <a:p>
            <a:endParaRPr lang="cs-CZ" sz="2400" dirty="0" smtClean="0"/>
          </a:p>
          <a:p>
            <a:r>
              <a:rPr lang="cs-CZ" sz="2400" b="1" dirty="0" smtClean="0"/>
              <a:t>Zpravidla zahrnuje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pPr marL="457200" indent="-457200"/>
            <a:r>
              <a:rPr lang="cs-CZ" sz="2400" b="1" dirty="0" smtClean="0"/>
              <a:t>a) organizace výběru, přípravy a hodnocení osob</a:t>
            </a:r>
          </a:p>
          <a:p>
            <a:pPr marL="457200" indent="-457200">
              <a:buAutoNum type="alphaLcParenR"/>
            </a:pPr>
            <a:endParaRPr lang="cs-CZ" sz="2400" b="1" dirty="0" smtClean="0"/>
          </a:p>
          <a:p>
            <a:r>
              <a:rPr lang="cs-CZ" sz="2400" b="1" dirty="0" smtClean="0"/>
              <a:t>b) vedení personální evidence podle odborné způsobilosti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c) přípravu podkladů pro nábor a rozmístění osob v organizaci</a:t>
            </a:r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 Popiš co je řízení?</a:t>
            </a:r>
          </a:p>
          <a:p>
            <a:r>
              <a:rPr lang="cs-CZ" dirty="0" smtClean="0"/>
              <a:t>2.	Vyjmenuj funkce řízení?</a:t>
            </a:r>
          </a:p>
          <a:p>
            <a:r>
              <a:rPr lang="cs-CZ" dirty="0" smtClean="0"/>
              <a:t>3.	Jaké znáš typy operativního řízení?</a:t>
            </a:r>
          </a:p>
          <a:p>
            <a:r>
              <a:rPr lang="cs-CZ" dirty="0" smtClean="0"/>
              <a:t>4.	Vyjmenuj základní funkce kontroly?</a:t>
            </a:r>
          </a:p>
          <a:p>
            <a:r>
              <a:rPr lang="cs-CZ" dirty="0" smtClean="0"/>
              <a:t>5.	Co rozumíš pod přípravou osob?</a:t>
            </a:r>
          </a:p>
        </p:txBody>
      </p:sp>
    </p:spTree>
    <p:extLst>
      <p:ext uri="{BB962C8B-B14F-4D97-AF65-F5344CB8AC3E}">
        <p14:creationId xmlns:p14="http://schemas.microsoft.com/office/powerpoint/2010/main" val="65387147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03292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55</TotalTime>
  <Words>515</Words>
  <Application>Microsoft Office PowerPoint</Application>
  <PresentationFormat>Předvádění na obrazovce (4:3)</PresentationFormat>
  <Paragraphs>105</Paragraphs>
  <Slides>18</Slides>
  <Notes>0</Notes>
  <HiddenSlides>6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Prezentace aplikace PowerPoint</vt:lpstr>
      <vt:lpstr>Anotace:</vt:lpstr>
      <vt:lpstr>OBECNÉ POJETÍ ŘÍZENÍ</vt:lpstr>
      <vt:lpstr>Prezentace aplikace PowerPoint</vt:lpstr>
      <vt:lpstr>Prezentace aplikace PowerPoint</vt:lpstr>
      <vt:lpstr>Prezentace aplikace PowerPoint</vt:lpstr>
      <vt:lpstr>Funkce řízení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OBECNÉ POJETÍ ŘÍZENÍ</dc:title>
  <dc:creator>Verunka</dc:creator>
  <cp:lastModifiedBy>skola</cp:lastModifiedBy>
  <cp:revision>5</cp:revision>
  <dcterms:created xsi:type="dcterms:W3CDTF">2013-09-07T12:12:55Z</dcterms:created>
  <dcterms:modified xsi:type="dcterms:W3CDTF">2013-10-30T17:54:00Z</dcterms:modified>
</cp:coreProperties>
</file>