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7" r:id="rId2"/>
    <p:sldId id="280" r:id="rId3"/>
    <p:sldId id="276" r:id="rId4"/>
    <p:sldId id="281" r:id="rId5"/>
    <p:sldId id="283" r:id="rId6"/>
    <p:sldId id="284" r:id="rId7"/>
    <p:sldId id="285" r:id="rId8"/>
    <p:sldId id="286" r:id="rId9"/>
    <p:sldId id="287" r:id="rId10"/>
    <p:sldId id="288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68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5F69F2D-6709-4D68-BDB3-62661C38F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9AED9A1-85BC-45EE-B2A4-3311640071C5}" type="datetimeFigureOut">
              <a:rPr lang="cs-CZ"/>
              <a:pPr>
                <a:defRPr/>
              </a:pPr>
              <a:t>4.11.2013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4.11.2013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0" r:id="rId1"/>
    <p:sldLayoutId id="2147483741" r:id="rId2"/>
    <p:sldLayoutId id="2147483742" r:id="rId3"/>
    <p:sldLayoutId id="2147483743" r:id="rId4"/>
    <p:sldLayoutId id="2147483744" r:id="rId5"/>
    <p:sldLayoutId id="2147483745" r:id="rId6"/>
    <p:sldLayoutId id="2147483746" r:id="rId7"/>
    <p:sldLayoutId id="2147483747" r:id="rId8"/>
    <p:sldLayoutId id="2147483748" r:id="rId9"/>
    <p:sldLayoutId id="2147483749" r:id="rId10"/>
    <p:sldLayoutId id="2147483750" r:id="rId11"/>
    <p:sldLayoutId id="2147483751" r:id="rId12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pametnaroda.cz/witness/index/id/215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17068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VY_32_INOVACE_CJ_4_KRE_03_GENERACE_ODCHAZEJICI_I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Krejčí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Současná česká literatura (1989 – 2013)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30. 10. 2013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1200" b="0" i="0" kern="120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Výukový materiál přináší přehled</a:t>
                      </a:r>
                      <a:r>
                        <a:rPr kumimoji="0" lang="cs-CZ" sz="1200" b="0" i="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vybraných autorů české literatury po roce 1989. Zároveň se snaží o interaktivitu formou hypertextového odkazu a úkolů vložených v textu prezentace.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práce jednotlivců nebo dvojic u PC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7704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4400" cap="small" smtClean="0">
                <a:latin typeface="Constantia" pitchFamily="18" charset="0"/>
              </a:rPr>
              <a:t>GENERACE ODCHÁZEJÍCÍ I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latin typeface="Constantia" pitchFamily="18" charset="0"/>
              </a:rPr>
              <a:t>Česká literatura po roce 1989</a:t>
            </a: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1259632" y="457200"/>
            <a:ext cx="7427168" cy="5132040"/>
          </a:xfrm>
        </p:spPr>
        <p:txBody>
          <a:bodyPr>
            <a:normAutofit/>
          </a:bodyPr>
          <a:lstStyle/>
          <a:p>
            <a:pPr algn="just">
              <a:buNone/>
            </a:pPr>
            <a:endParaRPr lang="cs-CZ" i="1" smtClean="0">
              <a:latin typeface="Constantia" pitchFamily="18" charset="0"/>
            </a:endParaRPr>
          </a:p>
          <a:p>
            <a:pPr algn="just">
              <a:buNone/>
            </a:pPr>
            <a:endParaRPr lang="cs-CZ" i="1" smtClean="0">
              <a:latin typeface="Constantia" pitchFamily="18" charset="0"/>
            </a:endParaRPr>
          </a:p>
          <a:p>
            <a:pPr algn="just">
              <a:buNone/>
            </a:pPr>
            <a:r>
              <a:rPr lang="cs-CZ" i="1" smtClean="0">
                <a:latin typeface="Constantia" pitchFamily="18" charset="0"/>
              </a:rPr>
              <a:t>  </a:t>
            </a:r>
            <a:r>
              <a:rPr lang="cs-CZ" sz="2400" i="1" smtClean="0">
                <a:latin typeface="Constantia" pitchFamily="18" charset="0"/>
              </a:rPr>
              <a:t>Výběr autorů, kteří debutovali v dobách přednormalizačních. Prožili tzv. sémiotickou smrt (byli perzekuováni totalitní mocí) či byli nuceni psát pod diktátem cenzorního dohledu nebo vlastní autocenzury.</a:t>
            </a:r>
            <a:endParaRPr lang="cs-CZ" sz="2800" i="1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4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5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" dur="8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  <a:latin typeface="Constantia" pitchFamily="18" charset="0"/>
              </a:rPr>
              <a:t>Bohumil Hrabal (1914 – 1997)</a:t>
            </a:r>
            <a:endParaRPr lang="cs-CZ">
              <a:effectLst/>
              <a:latin typeface="Constantia" pitchFamily="18" charset="0"/>
            </a:endParaRPr>
          </a:p>
        </p:txBody>
      </p:sp>
      <p:pic>
        <p:nvPicPr>
          <p:cNvPr id="4" name="Zástupný symbol pro obsah 3" descr="http://upload.wikimedia.org/wikipedia/commons/e/e4/Bohumil_Hrabal_by_Kubik_1994_01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340768"/>
            <a:ext cx="2438400" cy="3251200"/>
          </a:xfrm>
          <a:prstGeom prst="rect">
            <a:avLst/>
          </a:prstGeom>
          <a:noFill/>
          <a:ln w="9525">
            <a:gradFill>
              <a:gsLst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547664" y="4653136"/>
            <a:ext cx="244827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(obr. 1)</a:t>
            </a:r>
            <a:endParaRPr lang="cs-CZ" sz="1200">
              <a:latin typeface="Constant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355976" y="1340768"/>
            <a:ext cx="4176464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Před rokem 1989 publikoval ve všech proudech české literatury (v oficiální, exilové i ineditní).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Po revoluci vydává svá díla bez autocenzurních zásahů.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V průběhu roku 1989 se začíná věnovat tzv. hovorové žurnalistice. Textem </a:t>
            </a:r>
            <a:r>
              <a:rPr lang="cs-CZ" i="1" smtClean="0">
                <a:latin typeface="Constantia" pitchFamily="18" charset="0"/>
              </a:rPr>
              <a:t>Kouzelná flétna </a:t>
            </a:r>
            <a:r>
              <a:rPr lang="cs-CZ" smtClean="0">
                <a:latin typeface="Constantia" pitchFamily="18" charset="0"/>
              </a:rPr>
              <a:t>na pomezí beletrie a publicistiky reaguje na události lednového Palachova týdne. 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V podobném duchu následují tituly: </a:t>
            </a:r>
            <a:r>
              <a:rPr lang="cs-CZ" i="1" smtClean="0">
                <a:latin typeface="Constantia" pitchFamily="18" charset="0"/>
              </a:rPr>
              <a:t>Listopadový uragán </a:t>
            </a:r>
            <a:r>
              <a:rPr lang="cs-CZ" smtClean="0">
                <a:latin typeface="Constantia" pitchFamily="18" charset="0"/>
              </a:rPr>
              <a:t>(1990), </a:t>
            </a:r>
            <a:r>
              <a:rPr lang="cs-CZ" i="1" smtClean="0">
                <a:latin typeface="Constantia" pitchFamily="18" charset="0"/>
              </a:rPr>
              <a:t>Ponorné říčky</a:t>
            </a:r>
            <a:r>
              <a:rPr lang="cs-CZ" smtClean="0">
                <a:latin typeface="Constantia" pitchFamily="18" charset="0"/>
              </a:rPr>
              <a:t> (1990), </a:t>
            </a:r>
            <a:r>
              <a:rPr lang="cs-CZ" i="1" smtClean="0">
                <a:latin typeface="Constantia" pitchFamily="18" charset="0"/>
              </a:rPr>
              <a:t>Růžový kavalír </a:t>
            </a:r>
            <a:r>
              <a:rPr lang="cs-CZ" smtClean="0">
                <a:latin typeface="Constantia" pitchFamily="18" charset="0"/>
              </a:rPr>
              <a:t>(1991), </a:t>
            </a:r>
            <a:r>
              <a:rPr lang="cs-CZ" i="1" smtClean="0">
                <a:latin typeface="Constantia" pitchFamily="18" charset="0"/>
              </a:rPr>
              <a:t>Aurora na mělčině </a:t>
            </a:r>
            <a:r>
              <a:rPr lang="cs-CZ" smtClean="0">
                <a:latin typeface="Constantia" pitchFamily="18" charset="0"/>
              </a:rPr>
              <a:t>(1992) a </a:t>
            </a:r>
            <a:r>
              <a:rPr lang="cs-CZ" i="1" smtClean="0">
                <a:latin typeface="Constantia" pitchFamily="18" charset="0"/>
              </a:rPr>
              <a:t>Večerníčky pro Cassia</a:t>
            </a:r>
            <a:r>
              <a:rPr lang="cs-CZ" smtClean="0">
                <a:latin typeface="Constantia" pitchFamily="18" charset="0"/>
              </a:rPr>
              <a:t> (1993)</a:t>
            </a:r>
          </a:p>
          <a:p>
            <a:endParaRPr lang="cs-CZ" smtClean="0">
              <a:latin typeface="Constantia" pitchFamily="18" charset="0"/>
            </a:endParaRPr>
          </a:p>
          <a:p>
            <a:pPr algn="r"/>
            <a:r>
              <a:rPr lang="cs-CZ" sz="1200" smtClean="0">
                <a:latin typeface="Constantia" pitchFamily="18" charset="0"/>
              </a:rPr>
              <a:t>(Galík, Machala, Petrů, 1994)</a:t>
            </a:r>
          </a:p>
          <a:p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smtClean="0">
                <a:effectLst/>
                <a:latin typeface="Constantia" pitchFamily="18" charset="0"/>
              </a:rPr>
              <a:t>Na základě četby úryvku z Večerníčků pro Cassia (1993) se pokuste vystihnout typické znaky Hrabalova jazyka.</a:t>
            </a:r>
            <a:endParaRPr lang="cs-CZ" sz="2800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>
            <a:normAutofit fontScale="85000" lnSpcReduction="10000"/>
          </a:bodyPr>
          <a:lstStyle/>
          <a:p>
            <a:pPr algn="just">
              <a:buNone/>
            </a:pPr>
            <a:r>
              <a:rPr lang="cs-CZ" smtClean="0">
                <a:latin typeface="Constantia" pitchFamily="18" charset="0"/>
              </a:rPr>
              <a:t>   Je to tak jak povídám... a je to hotovo. Už nemám na tom světě nic jiného, než jezdit denně do Kerska krmit tu moji kočičí smečku. A reklamy velikosti Roy Lichtensteina a Andy Warhola mi dělají stafáž a navíc i tramvaje mne míjejí reklamami velikosti tramvají,a taky i televize, na kterou se dívám, protože nemohu chodit, tak mi dělají docela novy milieu, a k tomu, jak povídám, mám tu svoji chandru, taedium vitae, a navíc trpím bolestí mozku a kyčlí a kolen, tak si nemohu naříkat.</a:t>
            </a:r>
          </a:p>
          <a:p>
            <a:pPr algn="r">
              <a:buNone/>
            </a:pPr>
            <a:r>
              <a:rPr lang="cs-CZ" sz="1400" smtClean="0">
                <a:latin typeface="Constantia" pitchFamily="18" charset="0"/>
              </a:rPr>
              <a:t>(Hrabal, 1993)</a:t>
            </a:r>
            <a:endParaRPr lang="cs-CZ" sz="14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2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12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13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8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  <a:latin typeface="Constantia" pitchFamily="18" charset="0"/>
              </a:rPr>
              <a:t>Ladislav Fuks (1923 – 1994)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i="1" smtClean="0">
                <a:latin typeface="Constantia" pitchFamily="18" charset="0"/>
              </a:rPr>
              <a:t>Moje zrcadlo a co zbylo za zrcadlem (1995)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mystifikační posmrtně vydané paměti, spoluautorem Jiří Tušl</a:t>
            </a:r>
          </a:p>
          <a:p>
            <a:pPr>
              <a:buFont typeface="Wingdings" pitchFamily="2" charset="2"/>
              <a:buChar char="v"/>
            </a:pPr>
            <a:r>
              <a:rPr lang="cs-CZ" sz="2800" smtClean="0">
                <a:latin typeface="Constantia" pitchFamily="18" charset="0"/>
              </a:rPr>
              <a:t>kniha „zrcadlí“ především autorův originální smysl pro humor a sebeironii </a:t>
            </a:r>
            <a:endParaRPr lang="cs-CZ" sz="2800" i="1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  <a:latin typeface="Constantia" pitchFamily="18" charset="0"/>
              </a:rPr>
              <a:t>Ludvík</a:t>
            </a:r>
            <a:r>
              <a:rPr lang="cs-CZ" smtClean="0">
                <a:latin typeface="Constantia" pitchFamily="18" charset="0"/>
              </a:rPr>
              <a:t> </a:t>
            </a:r>
            <a:r>
              <a:rPr lang="cs-CZ" smtClean="0">
                <a:effectLst/>
                <a:latin typeface="Constantia" pitchFamily="18" charset="0"/>
              </a:rPr>
              <a:t>Vaculík</a:t>
            </a:r>
            <a:r>
              <a:rPr lang="cs-CZ" smtClean="0">
                <a:latin typeface="Constantia" pitchFamily="18" charset="0"/>
              </a:rPr>
              <a:t> (</a:t>
            </a:r>
            <a:r>
              <a:rPr lang="cs-CZ" smtClean="0">
                <a:effectLst/>
                <a:latin typeface="Constantia" pitchFamily="18" charset="0"/>
              </a:rPr>
              <a:t>1926</a:t>
            </a:r>
            <a:r>
              <a:rPr lang="cs-CZ" smtClean="0">
                <a:latin typeface="Constantia" pitchFamily="18" charset="0"/>
              </a:rPr>
              <a:t>)</a:t>
            </a:r>
            <a:endParaRPr lang="cs-CZ">
              <a:latin typeface="Constantia" pitchFamily="18" charset="0"/>
            </a:endParaRPr>
          </a:p>
        </p:txBody>
      </p:sp>
      <p:pic>
        <p:nvPicPr>
          <p:cNvPr id="4" name="Zástupný symbol pro obsah 3" descr="Soubor:Foto Ludvik Vaculik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268760"/>
            <a:ext cx="3287699" cy="2845296"/>
          </a:xfrm>
          <a:prstGeom prst="rect">
            <a:avLst/>
          </a:prstGeom>
          <a:noFill/>
          <a:ln w="9525">
            <a:gradFill>
              <a:gsLst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419872" y="4149080"/>
            <a:ext cx="14401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(obr. 2)</a:t>
            </a:r>
            <a:endParaRPr lang="cs-CZ" sz="1200">
              <a:latin typeface="Constantia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1268760"/>
            <a:ext cx="381642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/>
              <a:t> </a:t>
            </a:r>
            <a:r>
              <a:rPr lang="cs-CZ" sz="1500" i="1" smtClean="0">
                <a:latin typeface="Constantia" pitchFamily="18" charset="0"/>
              </a:rPr>
              <a:t>Stará dáma se baví (1991) </a:t>
            </a:r>
            <a:r>
              <a:rPr lang="cs-CZ" sz="1500" smtClean="0">
                <a:latin typeface="Constantia" pitchFamily="18" charset="0"/>
              </a:rPr>
              <a:t>– výbor z fejetonů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Jak se dělá chlapec (1993)</a:t>
            </a:r>
            <a:endParaRPr lang="cs-CZ" sz="1500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Poco rubato (</a:t>
            </a:r>
            <a:r>
              <a:rPr lang="cs-CZ" sz="1500" smtClean="0">
                <a:latin typeface="Constantia" pitchFamily="18" charset="0"/>
              </a:rPr>
              <a:t>1994)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Milí spolužáci (</a:t>
            </a:r>
            <a:r>
              <a:rPr lang="cs-CZ" sz="1500" smtClean="0">
                <a:latin typeface="Constantia" pitchFamily="18" charset="0"/>
              </a:rPr>
              <a:t>1995)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Nad jezerem škaredě hrát</a:t>
            </a:r>
            <a:r>
              <a:rPr lang="cs-CZ" sz="1500" smtClean="0">
                <a:latin typeface="Constantia" pitchFamily="18" charset="0"/>
              </a:rPr>
              <a:t> (1996) – výběr z publicistických děl z let 1990-1995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Nepaměti</a:t>
            </a:r>
            <a:r>
              <a:rPr lang="cs-CZ" sz="1500" smtClean="0">
                <a:latin typeface="Constantia" pitchFamily="18" charset="0"/>
              </a:rPr>
              <a:t> (1998) – deníkové záznamy z let 1969-1972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Cesta na Praděd</a:t>
            </a:r>
            <a:r>
              <a:rPr lang="cs-CZ" sz="1500" smtClean="0">
                <a:latin typeface="Constantia" pitchFamily="18" charset="0"/>
              </a:rPr>
              <a:t> (2001)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Loučení k panně (</a:t>
            </a:r>
            <a:r>
              <a:rPr lang="cs-CZ" sz="1500" smtClean="0">
                <a:latin typeface="Constantia" pitchFamily="18" charset="0"/>
              </a:rPr>
              <a:t>2002)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Poslední slovo</a:t>
            </a:r>
            <a:r>
              <a:rPr lang="cs-CZ" sz="1500" smtClean="0">
                <a:latin typeface="Constantia" pitchFamily="18" charset="0"/>
              </a:rPr>
              <a:t> (2002) – výběr z fejetonů pro Lidové noviny z let 1989-2001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Polepšené pěsničky (2006)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Hodiny klavíru</a:t>
            </a:r>
            <a:r>
              <a:rPr lang="cs-CZ" sz="1500" smtClean="0">
                <a:latin typeface="Constantia" pitchFamily="18" charset="0"/>
              </a:rPr>
              <a:t> (2007) - s podtitulem Komponovaný deník 2004–2005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Petr má medvěda nebo co </a:t>
            </a:r>
            <a:r>
              <a:rPr lang="cs-CZ" sz="1500" smtClean="0">
                <a:latin typeface="Constantia" pitchFamily="18" charset="0"/>
              </a:rPr>
              <a:t>(2008)</a:t>
            </a:r>
          </a:p>
          <a:p>
            <a:pPr>
              <a:buFont typeface="Wingdings" pitchFamily="2" charset="2"/>
              <a:buChar char="v"/>
            </a:pPr>
            <a:r>
              <a:rPr lang="cs-CZ" sz="1500" i="1" smtClean="0">
                <a:latin typeface="Constantia" pitchFamily="18" charset="0"/>
              </a:rPr>
              <a:t>Koza na trati </a:t>
            </a:r>
            <a:r>
              <a:rPr lang="cs-CZ" sz="1500" smtClean="0">
                <a:latin typeface="Constantia" pitchFamily="18" charset="0"/>
              </a:rPr>
              <a:t>(2011)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Říp nevybuchl (2012) – výbor z fejetonů Lidových novin 2008 - 2012</a:t>
            </a:r>
          </a:p>
          <a:p>
            <a:pPr>
              <a:buFont typeface="Wingdings" pitchFamily="2" charset="2"/>
              <a:buChar char="v"/>
            </a:pPr>
            <a:r>
              <a:rPr lang="cs-CZ" sz="1500" smtClean="0">
                <a:latin typeface="Constantia" pitchFamily="18" charset="0"/>
              </a:rPr>
              <a:t> </a:t>
            </a:r>
            <a:r>
              <a:rPr lang="cs-CZ" sz="1500" i="1" smtClean="0">
                <a:latin typeface="Constantia" pitchFamily="18" charset="0"/>
              </a:rPr>
              <a:t>Korespondence</a:t>
            </a:r>
            <a:r>
              <a:rPr lang="cs-CZ" sz="1500" smtClean="0">
                <a:latin typeface="Constantia" pitchFamily="18" charset="0"/>
              </a:rPr>
              <a:t> / Janouch, Vaculík (2012)</a:t>
            </a:r>
          </a:p>
          <a:p>
            <a:pPr algn="r"/>
            <a:r>
              <a:rPr lang="cs-CZ" sz="1200" smtClean="0">
                <a:latin typeface="Constantia" pitchFamily="18" charset="0"/>
              </a:rPr>
              <a:t>(Svozil, Kudlová, 2008, Národní knihovna, 2013b)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7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7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7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7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mtClean="0">
                <a:effectLst/>
                <a:latin typeface="Constantia" pitchFamily="18" charset="0"/>
              </a:rPr>
              <a:t>Pokuste se o definici pojmu fejeton.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gradFill flip="none" rotWithShape="1">
            <a:gsLst>
              <a:gs pos="0">
                <a:schemeClr val="bg2">
                  <a:lumMod val="90000"/>
                  <a:shade val="30000"/>
                  <a:satMod val="115000"/>
                </a:schemeClr>
              </a:gs>
              <a:gs pos="50000">
                <a:schemeClr val="bg2">
                  <a:lumMod val="90000"/>
                  <a:shade val="67500"/>
                  <a:satMod val="115000"/>
                </a:schemeClr>
              </a:gs>
              <a:gs pos="100000">
                <a:schemeClr val="bg2">
                  <a:lumMod val="9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>
                <a:solidFill>
                  <a:schemeClr val="tx1"/>
                </a:solidFill>
                <a:latin typeface="Constantia" pitchFamily="18" charset="0"/>
              </a:rPr>
              <a:t>krátká, vtipná a zajímavá stať v  novinách s aktuální tematikou, podaná lehkým, zábavným slohem, psaná zprav. pod čarou.</a:t>
            </a:r>
          </a:p>
          <a:p>
            <a:pPr algn="r">
              <a:buNone/>
            </a:pPr>
            <a:r>
              <a:rPr lang="cs-CZ" sz="1200" smtClean="0">
                <a:latin typeface="Constantia" pitchFamily="18" charset="0"/>
              </a:rPr>
              <a:t>(ASCS, 1997)</a:t>
            </a:r>
            <a:endParaRPr lang="cs-CZ" sz="12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994122"/>
          </a:xfrm>
        </p:spPr>
        <p:txBody>
          <a:bodyPr/>
          <a:lstStyle/>
          <a:p>
            <a:r>
              <a:rPr lang="cs-CZ" kern="0" smtClean="0">
                <a:effectLst/>
                <a:latin typeface="Constantia" pitchFamily="18" charset="0"/>
              </a:rPr>
              <a:t>Ivan Klíma (1931)</a:t>
            </a:r>
            <a:endParaRPr lang="cs-CZ" kern="0">
              <a:effectLst/>
              <a:latin typeface="Constantia" pitchFamily="18" charset="0"/>
            </a:endParaRPr>
          </a:p>
        </p:txBody>
      </p:sp>
      <p:pic>
        <p:nvPicPr>
          <p:cNvPr id="4" name="Zástupný symbol pro obsah 3" descr="Soubor:Ivan Klíma, LIBRI 2009, 1.jpg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268760"/>
            <a:ext cx="3200400" cy="4800600"/>
          </a:xfrm>
          <a:prstGeom prst="rect">
            <a:avLst/>
          </a:prstGeom>
          <a:noFill/>
          <a:ln w="9525">
            <a:gradFill>
              <a:gsLst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48000">
                  <a:schemeClr val="bg2">
                    <a:lumMod val="50000"/>
                    <a:alpha val="42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3707904" y="6165304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smtClean="0">
                <a:latin typeface="Constantia" pitchFamily="18" charset="0"/>
              </a:rPr>
              <a:t>(obr. 3)</a:t>
            </a:r>
            <a:endParaRPr lang="cs-CZ" sz="1200">
              <a:latin typeface="Constantia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32040" y="1268760"/>
            <a:ext cx="3960440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smtClean="0"/>
              <a:t> </a:t>
            </a:r>
            <a:r>
              <a:rPr lang="cs-CZ" i="1" smtClean="0">
                <a:latin typeface="Constantia" pitchFamily="18" charset="0"/>
              </a:rPr>
              <a:t>Má zlatá řemesla (</a:t>
            </a:r>
            <a:r>
              <a:rPr lang="cs-CZ" smtClean="0">
                <a:latin typeface="Constantia" pitchFamily="18" charset="0"/>
              </a:rPr>
              <a:t>1990) někdy též </a:t>
            </a:r>
            <a:r>
              <a:rPr lang="cs-CZ" i="1" smtClean="0">
                <a:latin typeface="Constantia" pitchFamily="18" charset="0"/>
              </a:rPr>
              <a:t>Moje zlatá řemesla</a:t>
            </a:r>
          </a:p>
          <a:p>
            <a:pPr>
              <a:buFont typeface="Wingdings" pitchFamily="2" charset="2"/>
              <a:buChar char="v"/>
            </a:pPr>
            <a:r>
              <a:rPr lang="cs-CZ" i="1" smtClean="0">
                <a:latin typeface="Constantia" pitchFamily="18" charset="0"/>
              </a:rPr>
              <a:t> Poslední stupeň důvěrnosti (</a:t>
            </a:r>
            <a:r>
              <a:rPr lang="cs-CZ" smtClean="0">
                <a:latin typeface="Constantia" pitchFamily="18" charset="0"/>
              </a:rPr>
              <a:t>1996)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Jak daleko je slunce (</a:t>
            </a:r>
            <a:r>
              <a:rPr lang="cs-CZ" smtClean="0">
                <a:latin typeface="Constantia" pitchFamily="18" charset="0"/>
              </a:rPr>
              <a:t>1999)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Ani svatí, ani andělé</a:t>
            </a:r>
            <a:r>
              <a:rPr lang="cs-CZ" smtClean="0">
                <a:latin typeface="Constantia" pitchFamily="18" charset="0"/>
              </a:rPr>
              <a:t> (1999)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Jak přežít blahobyt</a:t>
            </a:r>
            <a:r>
              <a:rPr lang="cs-CZ" smtClean="0">
                <a:latin typeface="Constantia" pitchFamily="18" charset="0"/>
              </a:rPr>
              <a:t> (2001)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Velký věk chce mít též velké mordy</a:t>
            </a:r>
            <a:r>
              <a:rPr lang="cs-CZ" smtClean="0">
                <a:latin typeface="Constantia" pitchFamily="18" charset="0"/>
              </a:rPr>
              <a:t> (2001) – život a dílo Karla Čapka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Premiér a anděl</a:t>
            </a:r>
            <a:r>
              <a:rPr lang="cs-CZ" smtClean="0">
                <a:latin typeface="Constantia" pitchFamily="18" charset="0"/>
              </a:rPr>
              <a:t> (2003)</a:t>
            </a:r>
          </a:p>
          <a:p>
            <a:pPr>
              <a:buFont typeface="Wingdings" pitchFamily="2" charset="2"/>
              <a:buChar char="v"/>
            </a:pPr>
            <a:r>
              <a:rPr lang="cs-CZ" smtClean="0">
                <a:latin typeface="Constantia" pitchFamily="18" charset="0"/>
              </a:rPr>
              <a:t> </a:t>
            </a:r>
            <a:r>
              <a:rPr lang="cs-CZ" i="1" smtClean="0">
                <a:latin typeface="Constantia" pitchFamily="18" charset="0"/>
              </a:rPr>
              <a:t>Moje šílené století </a:t>
            </a:r>
            <a:r>
              <a:rPr lang="cs-CZ" smtClean="0">
                <a:latin typeface="Constantia" pitchFamily="18" charset="0"/>
              </a:rPr>
              <a:t>(2009)  Magnesia Litera 2010 za literaturu faktu</a:t>
            </a:r>
          </a:p>
          <a:p>
            <a:r>
              <a:rPr lang="cs-CZ" i="1" smtClean="0">
                <a:latin typeface="Constantia" pitchFamily="18" charset="0"/>
              </a:rPr>
              <a:t>Moje šílené století II.</a:t>
            </a:r>
            <a:r>
              <a:rPr lang="cs-CZ" smtClean="0">
                <a:latin typeface="Constantia" pitchFamily="18" charset="0"/>
              </a:rPr>
              <a:t> (2010) </a:t>
            </a:r>
          </a:p>
          <a:p>
            <a:endParaRPr lang="cs-CZ" smtClean="0">
              <a:latin typeface="Constantia" pitchFamily="18" charset="0"/>
            </a:endParaRPr>
          </a:p>
          <a:p>
            <a:endParaRPr lang="cs-CZ" smtClean="0">
              <a:latin typeface="Constantia" pitchFamily="18" charset="0"/>
            </a:endParaRPr>
          </a:p>
          <a:p>
            <a:endParaRPr lang="cs-CZ" smtClean="0">
              <a:latin typeface="Constantia" pitchFamily="18" charset="0"/>
            </a:endParaRPr>
          </a:p>
          <a:p>
            <a:endParaRPr lang="cs-CZ" smtClean="0">
              <a:latin typeface="Constantia" pitchFamily="18" charset="0"/>
            </a:endParaRPr>
          </a:p>
          <a:p>
            <a:endParaRPr lang="cs-CZ" smtClean="0">
              <a:latin typeface="Constantia" pitchFamily="18" charset="0"/>
            </a:endParaRPr>
          </a:p>
          <a:p>
            <a:pPr algn="r"/>
            <a:r>
              <a:rPr lang="cs-CZ" sz="1200" smtClean="0">
                <a:latin typeface="Constantia" pitchFamily="18" charset="0"/>
              </a:rPr>
              <a:t>(Academia, 2013)</a:t>
            </a:r>
          </a:p>
          <a:p>
            <a:endParaRPr lang="cs-CZ" smtClean="0">
              <a:latin typeface="Constantia" pitchFamily="18" charset="0"/>
            </a:endParaRPr>
          </a:p>
          <a:p>
            <a:pPr>
              <a:buFont typeface="Wingdings" pitchFamily="2" charset="2"/>
              <a:buChar char="v"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8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effectLst/>
                <a:latin typeface="Constantia" pitchFamily="18" charset="0"/>
              </a:rPr>
              <a:t>Jiří Stránský (1931)</a:t>
            </a:r>
            <a:endParaRPr lang="cs-CZ">
              <a:effectLst/>
              <a:latin typeface="Constantia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Aukce (</a:t>
            </a:r>
            <a:r>
              <a:rPr lang="cs-CZ" sz="2700" smtClean="0">
                <a:latin typeface="Constantia" pitchFamily="18" charset="0"/>
              </a:rPr>
              <a:t>1997) pokračování </a:t>
            </a:r>
            <a:r>
              <a:rPr lang="cs-CZ" sz="2700" i="1" smtClean="0">
                <a:latin typeface="Constantia" pitchFamily="18" charset="0"/>
              </a:rPr>
              <a:t>Zdivočelé země</a:t>
            </a:r>
            <a:r>
              <a:rPr lang="cs-CZ" sz="2700" smtClean="0">
                <a:latin typeface="Constantia" pitchFamily="18" charset="0"/>
              </a:rPr>
              <a:t>, které končí rokem 1989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Přelet (</a:t>
            </a:r>
            <a:r>
              <a:rPr lang="cs-CZ" sz="2700" smtClean="0">
                <a:latin typeface="Constantia" pitchFamily="18" charset="0"/>
              </a:rPr>
              <a:t>2001)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Povídačky pro moje slunce (</a:t>
            </a:r>
            <a:r>
              <a:rPr lang="cs-CZ" sz="2700" smtClean="0">
                <a:latin typeface="Constantia" pitchFamily="18" charset="0"/>
              </a:rPr>
              <a:t>2002)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Tichá pošta</a:t>
            </a:r>
            <a:r>
              <a:rPr lang="cs-CZ" sz="2700" smtClean="0">
                <a:latin typeface="Constantia" pitchFamily="18" charset="0"/>
              </a:rPr>
              <a:t> (2002)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Povídačky pro Klárku</a:t>
            </a:r>
            <a:r>
              <a:rPr lang="cs-CZ" sz="2700" smtClean="0">
                <a:latin typeface="Constantia" pitchFamily="18" charset="0"/>
              </a:rPr>
              <a:t> (2004)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Perlorodky</a:t>
            </a:r>
            <a:r>
              <a:rPr lang="cs-CZ" sz="2700" smtClean="0">
                <a:latin typeface="Constantia" pitchFamily="18" charset="0"/>
              </a:rPr>
              <a:t> (2005)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Oblouk</a:t>
            </a:r>
            <a:r>
              <a:rPr lang="pl-PL" sz="2700" smtClean="0">
                <a:latin typeface="Constantia" pitchFamily="18" charset="0"/>
              </a:rPr>
              <a:t> (2009)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Srdcerváč</a:t>
            </a:r>
            <a:r>
              <a:rPr lang="cs-CZ" sz="2700" smtClean="0">
                <a:latin typeface="Constantia" pitchFamily="18" charset="0"/>
              </a:rPr>
              <a:t> (2005) - kniha rozhovorů ve spolupráci s Janem Lukešem.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Stařec a smrt</a:t>
            </a:r>
            <a:r>
              <a:rPr lang="cs-CZ" sz="2700" smtClean="0">
                <a:latin typeface="Constantia" pitchFamily="18" charset="0"/>
              </a:rPr>
              <a:t> (2007)</a:t>
            </a:r>
          </a:p>
          <a:p>
            <a:pPr>
              <a:buFont typeface="Wingdings" pitchFamily="2" charset="2"/>
              <a:buChar char="v"/>
            </a:pPr>
            <a:r>
              <a:rPr lang="cs-CZ" sz="2700" i="1" smtClean="0">
                <a:latin typeface="Constantia" pitchFamily="18" charset="0"/>
              </a:rPr>
              <a:t>Komunismus po česku </a:t>
            </a:r>
            <a:r>
              <a:rPr lang="cs-CZ" sz="2700" smtClean="0">
                <a:latin typeface="Constantia" pitchFamily="18" charset="0"/>
              </a:rPr>
              <a:t>(2008)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Dopisy bez hranic</a:t>
            </a:r>
            <a:r>
              <a:rPr lang="pl-PL" sz="2700" smtClean="0">
                <a:latin typeface="Constantia" pitchFamily="18" charset="0"/>
              </a:rPr>
              <a:t> (Lasica, Stránský, 2010)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Tóny</a:t>
            </a:r>
            <a:r>
              <a:rPr lang="pl-PL" sz="2700" smtClean="0">
                <a:latin typeface="Constantia" pitchFamily="18" charset="0"/>
              </a:rPr>
              <a:t> (2011)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Balada o pilotovi </a:t>
            </a:r>
            <a:r>
              <a:rPr lang="pl-PL" sz="2700" smtClean="0">
                <a:latin typeface="Constantia" pitchFamily="18" charset="0"/>
              </a:rPr>
              <a:t>(2013)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Fejetony</a:t>
            </a:r>
            <a:r>
              <a:rPr lang="pl-PL" sz="2700" smtClean="0">
                <a:latin typeface="Constantia" pitchFamily="18" charset="0"/>
              </a:rPr>
              <a:t> (2013)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Můžeš-li udělat radost, musíš </a:t>
            </a:r>
            <a:r>
              <a:rPr lang="pl-PL" sz="2700" smtClean="0">
                <a:latin typeface="Constantia" pitchFamily="18" charset="0"/>
              </a:rPr>
              <a:t>(2013) – rozhovor  s Libuší Koubskou</a:t>
            </a:r>
          </a:p>
          <a:p>
            <a:pPr>
              <a:buFont typeface="Wingdings" pitchFamily="2" charset="2"/>
              <a:buChar char="v"/>
            </a:pPr>
            <a:r>
              <a:rPr lang="pl-PL" sz="2700" i="1" smtClean="0">
                <a:latin typeface="Constantia" pitchFamily="18" charset="0"/>
              </a:rPr>
              <a:t>Ochamtivém králi</a:t>
            </a:r>
            <a:r>
              <a:rPr lang="pl-PL" sz="2700" smtClean="0">
                <a:latin typeface="Constantia" pitchFamily="18" charset="0"/>
              </a:rPr>
              <a:t> (2013) </a:t>
            </a:r>
          </a:p>
          <a:p>
            <a:pPr algn="r">
              <a:buNone/>
            </a:pPr>
            <a:r>
              <a:rPr lang="pl-PL" sz="2200" smtClean="0">
                <a:latin typeface="Constantia" pitchFamily="18" charset="0"/>
              </a:rPr>
              <a:t>(Národní knihovna, 2013a)</a:t>
            </a:r>
          </a:p>
          <a:p>
            <a:pPr>
              <a:buNone/>
            </a:pPr>
            <a:endParaRPr lang="cs-CZ" sz="2600" smtClean="0">
              <a:latin typeface="Constantia" pitchFamily="18" charset="0"/>
            </a:endParaRPr>
          </a:p>
          <a:p>
            <a:pPr>
              <a:buNone/>
            </a:pPr>
            <a:r>
              <a:rPr lang="cs-CZ" sz="2600" smtClean="0">
                <a:latin typeface="Constantia" pitchFamily="18" charset="0"/>
              </a:rPr>
              <a:t>    Seznamte se s příběhem Jiřího Stránského na portále Paměť národa.</a:t>
            </a:r>
          </a:p>
          <a:p>
            <a:pPr algn="ctr">
              <a:buNone/>
            </a:pPr>
            <a:r>
              <a:rPr lang="cs-CZ" sz="2600" smtClean="0">
                <a:latin typeface="Constantia" pitchFamily="18" charset="0"/>
                <a:hlinkClick r:id="rId2"/>
              </a:rPr>
              <a:t>http://www.pametnaroda.cz/witness/index/id/215</a:t>
            </a:r>
            <a:endParaRPr lang="cs-CZ" sz="2600">
              <a:latin typeface="Constantia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1000" smtClean="0"/>
              <a:t>(obr. 1) KUBIK, Mariusz. </a:t>
            </a:r>
            <a:r>
              <a:rPr lang="cs-CZ" sz="1000" i="1" smtClean="0"/>
              <a:t>Wikimedia Commons.</a:t>
            </a:r>
            <a:r>
              <a:rPr lang="cs-CZ" sz="1000" smtClean="0"/>
              <a:t> [online]. [cit. 30.10.2013]. </a:t>
            </a:r>
            <a:r>
              <a:rPr lang="en-US" sz="1000" smtClean="0"/>
              <a:t>Dostupný pod licencí Creative Commons Uveďte autora-Zachovejte licenci na WWW</a:t>
            </a:r>
            <a:r>
              <a:rPr lang="cs-CZ" sz="1000" smtClean="0"/>
              <a:t>: http://commons.wikimedia.org/wiki/User:Kmarius</a:t>
            </a:r>
          </a:p>
          <a:p>
            <a:pPr>
              <a:buNone/>
            </a:pPr>
            <a:r>
              <a:rPr lang="cs-CZ" sz="1000" smtClean="0"/>
              <a:t>(obr. 2) VITJAN. </a:t>
            </a:r>
            <a:r>
              <a:rPr lang="cs-CZ" sz="1000" i="1" smtClean="0"/>
              <a:t>Wikimedia Commons</a:t>
            </a:r>
            <a:r>
              <a:rPr lang="cs-CZ" sz="1000" smtClean="0"/>
              <a:t> [online]. [cit. 30.10.2013]. Public domain. Dostupný na WWW: http://cs.wikipedia.org/wiki/Soubor:Foto_Ludvik_Vaculik.jpg#filelinks</a:t>
            </a:r>
          </a:p>
          <a:p>
            <a:pPr>
              <a:buNone/>
            </a:pPr>
            <a:r>
              <a:rPr lang="cs-CZ" sz="1000" smtClean="0"/>
              <a:t>(obr.3) KOZÁK, Martin. </a:t>
            </a:r>
            <a:r>
              <a:rPr lang="cs-CZ" sz="1000" i="1" smtClean="0"/>
              <a:t>Wikimedia Commons</a:t>
            </a:r>
            <a:r>
              <a:rPr lang="cs-CZ" sz="1000" smtClean="0"/>
              <a:t> [online]. [cit. 30.10.2013]. Public domain. Dostupný na WWW: http://cs.wikipedia.org/wiki/Soubor:Ivan_Kl%C3%ADma,_LIBRI_2009,_1.jpg</a:t>
            </a:r>
          </a:p>
          <a:p>
            <a:pPr>
              <a:buNone/>
            </a:pPr>
            <a:r>
              <a:rPr lang="cs-CZ" sz="1000" i="1" smtClean="0"/>
              <a:t>Akademický slovník cizích slov: [A-Ž]</a:t>
            </a:r>
            <a:r>
              <a:rPr lang="cs-CZ" sz="1000" smtClean="0"/>
              <a:t>. 1. vyd. Praha: Academia, 1997. ISBN 80-200-0607-9. </a:t>
            </a:r>
          </a:p>
          <a:p>
            <a:pPr>
              <a:buNone/>
            </a:pPr>
            <a:r>
              <a:rPr lang="cs-CZ" sz="1000" smtClean="0"/>
              <a:t>DATABÁZE NÁRODNÍ KNIHOVNY ČESKÉ REPUBLIKY (a). </a:t>
            </a:r>
            <a:r>
              <a:rPr lang="cs-CZ" sz="1000" i="1" smtClean="0"/>
              <a:t>Jiří Stránský</a:t>
            </a:r>
            <a:r>
              <a:rPr lang="cs-CZ" sz="1000" smtClean="0"/>
              <a:t> [online]. [cit. 30.10.2013]. Dostupný na WWW: http://aleph.nkp.cz/F/M6T9AU4RYRPU3D5QQQDSIMH3XBAPMFRLV1CTI2FQNYTDB7YSSQ-63661?func=short-sort&amp;set_number=097063&amp;sort_option=01---D03---A</a:t>
            </a:r>
          </a:p>
          <a:p>
            <a:pPr>
              <a:buNone/>
            </a:pPr>
            <a:r>
              <a:rPr lang="cs-CZ" sz="1000" smtClean="0"/>
              <a:t>DATABÁZE NÁRODNÍ KNIHOVNY ČESKÉ REPUBLIKY (b). </a:t>
            </a:r>
            <a:r>
              <a:rPr lang="cs-CZ" sz="1000" i="1" smtClean="0"/>
              <a:t>Ludvík Vaculík</a:t>
            </a:r>
            <a:r>
              <a:rPr lang="cs-CZ" sz="1000" smtClean="0"/>
              <a:t> [online]. [cit. 30.10.2013]. Dostupný na WWW: http://aleph.nkp.cz/F/9YYTC46IAKCHIXFSUIMPIFBXI2Q85TRG7YHIRJETXHV79NYFQP-12612?func=short-sort&amp;set_number=090518&amp;sort_option=01---D03---A</a:t>
            </a:r>
          </a:p>
          <a:p>
            <a:pPr>
              <a:buNone/>
            </a:pPr>
            <a:r>
              <a:rPr lang="cs-CZ" sz="1000" smtClean="0"/>
              <a:t>GALÍK, Josef; MACHALA, Lubomír; PETRŮ, Eduard a kol. Panorama české literatury. Olomouc: Rubico, 1994, ISBN 80-85839-04-0. </a:t>
            </a:r>
          </a:p>
          <a:p>
            <a:pPr>
              <a:buNone/>
            </a:pPr>
            <a:r>
              <a:rPr lang="cs-CZ" sz="1000" smtClean="0"/>
              <a:t>HRABAL, Bohumil. </a:t>
            </a:r>
            <a:r>
              <a:rPr lang="cs-CZ" sz="1000" i="1" smtClean="0"/>
              <a:t>Večerníčky pro Cassia</a:t>
            </a:r>
            <a:r>
              <a:rPr lang="cs-CZ" sz="1000" smtClean="0"/>
              <a:t>. Praha: Pražská imaginace, 1993, ISBN 80-7110-117-6, str. 90.</a:t>
            </a:r>
          </a:p>
          <a:p>
            <a:pPr>
              <a:buNone/>
            </a:pPr>
            <a:r>
              <a:rPr lang="cs-CZ" sz="1000" smtClean="0"/>
              <a:t>JANOUŠEK, Pavel a kol. </a:t>
            </a:r>
            <a:r>
              <a:rPr lang="cs-CZ" sz="1000" i="1" smtClean="0"/>
              <a:t>Dějiny české literatury 1945 - 1989</a:t>
            </a:r>
            <a:r>
              <a:rPr lang="cs-CZ" sz="1000" smtClean="0"/>
              <a:t>. </a:t>
            </a:r>
            <a:r>
              <a:rPr lang="cs-CZ" sz="1000" i="1" smtClean="0"/>
              <a:t>IV. 1969 – 1989.</a:t>
            </a:r>
            <a:r>
              <a:rPr lang="cs-CZ" sz="1000" smtClean="0"/>
              <a:t> Praha: Academia, 2008, ISBN 978-80-200-1631-7.</a:t>
            </a:r>
          </a:p>
          <a:p>
            <a:pPr>
              <a:buNone/>
            </a:pPr>
            <a:r>
              <a:rPr lang="cs-CZ" sz="1000" smtClean="0"/>
              <a:t>LEHÁR, Jan; STICH, Alexandr; JANÁČKOVÁ, Jaroslava a kol. </a:t>
            </a:r>
            <a:r>
              <a:rPr lang="cs-CZ" sz="1000" i="1" smtClean="0"/>
              <a:t>Česká literatura od počátků k dnešku</a:t>
            </a:r>
            <a:r>
              <a:rPr lang="cs-CZ" sz="1000" smtClean="0"/>
              <a:t>. Praha: Lidové noviny, 1998, ISBN 80-7106-308-8. </a:t>
            </a:r>
          </a:p>
          <a:p>
            <a:pPr>
              <a:buNone/>
            </a:pPr>
            <a:r>
              <a:rPr lang="cs-CZ" sz="1000" smtClean="0"/>
              <a:t>MORAVEC, Hynek. </a:t>
            </a:r>
            <a:r>
              <a:rPr lang="cs-CZ" sz="1000" i="1" smtClean="0"/>
              <a:t>Jiří Stránský</a:t>
            </a:r>
            <a:r>
              <a:rPr lang="cs-CZ" sz="1000" smtClean="0"/>
              <a:t> [online]. [cit. 30.10.2013]. Dostupný na WWW: http://www.pametnaroda.cz/witness/index/id/215</a:t>
            </a:r>
          </a:p>
          <a:p>
            <a:pPr>
              <a:buNone/>
            </a:pPr>
            <a:r>
              <a:rPr lang="cs-CZ" sz="1000" smtClean="0"/>
              <a:t>NAKLADATELSTVÍ ACADEMIA. </a:t>
            </a:r>
            <a:r>
              <a:rPr lang="cs-CZ" sz="1000" i="1" smtClean="0"/>
              <a:t>Ivan Klíma</a:t>
            </a:r>
            <a:r>
              <a:rPr lang="cs-CZ" sz="1000" smtClean="0"/>
              <a:t> [online]. [cit. 30.10.2013]. Dostupný na WWW: http://www.ivanklima.cz/index.html</a:t>
            </a:r>
          </a:p>
          <a:p>
            <a:pPr>
              <a:buNone/>
            </a:pPr>
            <a:r>
              <a:rPr lang="cs-CZ" sz="1000" smtClean="0"/>
              <a:t>SVOZIL, Bohumil; KUDLOVÁ, Klára. </a:t>
            </a:r>
            <a:r>
              <a:rPr lang="cs-CZ" sz="1000" i="1" smtClean="0"/>
              <a:t>Ludvík Vaculík</a:t>
            </a:r>
            <a:r>
              <a:rPr lang="cs-CZ" sz="1000" smtClean="0"/>
              <a:t> [online]. [cit. 30.10.2013]. Dostupný na WWW: http://www.slovnikceskeliteratury.cz/showContent.jsp?docId=886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656</TotalTime>
  <Words>644</Words>
  <Application>Microsoft Office PowerPoint</Application>
  <PresentationFormat>Předvádění na obrazovce (4:3)</PresentationFormat>
  <Paragraphs>114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Slunovrat</vt:lpstr>
      <vt:lpstr>Snímek 1</vt:lpstr>
      <vt:lpstr>GENERACE ODCHÁZEJÍCÍ I</vt:lpstr>
      <vt:lpstr>Snímek 3</vt:lpstr>
      <vt:lpstr>Bohumil Hrabal (1914 – 1997)</vt:lpstr>
      <vt:lpstr>Na základě četby úryvku z Večerníčků pro Cassia (1993) se pokuste vystihnout typické znaky Hrabalova jazyka.</vt:lpstr>
      <vt:lpstr>Ladislav Fuks (1923 – 1994)</vt:lpstr>
      <vt:lpstr>Ludvík Vaculík (1926)</vt:lpstr>
      <vt:lpstr>Pokuste se o definici pojmu fejeton.</vt:lpstr>
      <vt:lpstr>Ivan Klíma (1931)</vt:lpstr>
      <vt:lpstr>Jiří Stránský (1931)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Jiří Krejčí</cp:lastModifiedBy>
  <cp:revision>81</cp:revision>
  <dcterms:created xsi:type="dcterms:W3CDTF">2013-10-29T09:42:44Z</dcterms:created>
  <dcterms:modified xsi:type="dcterms:W3CDTF">2013-11-04T21:31:17Z</dcterms:modified>
</cp:coreProperties>
</file>