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76" r:id="rId4"/>
    <p:sldId id="289" r:id="rId5"/>
    <p:sldId id="286" r:id="rId6"/>
    <p:sldId id="290" r:id="rId7"/>
    <p:sldId id="291" r:id="rId8"/>
    <p:sldId id="285" r:id="rId9"/>
    <p:sldId id="293" r:id="rId10"/>
    <p:sldId id="29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78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3.11.2013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ct24/kultura/124530-kohout-vypraveni-je-zpusob-jak-prezivam-svuj-zivo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VY_32_INOVACE_CJ_4_KRE_03_NAVRATY_Z_EMIGRACE_I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vybraných autorů české literatury po roce 1989. Zároveň se snaží o zapojení studentů do výuky formou otázek k textu zprostředkovaném hypertextovým odkazem.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cap="small" smtClean="0">
                <a:latin typeface="Constantia" pitchFamily="18" charset="0"/>
              </a:rPr>
              <a:t>Návraty z emigrace I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259632" y="457200"/>
            <a:ext cx="7427168" cy="513204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r>
              <a:rPr lang="cs-CZ" i="1" smtClean="0">
                <a:latin typeface="Constantia" pitchFamily="18" charset="0"/>
              </a:rPr>
              <a:t>  </a:t>
            </a:r>
            <a:r>
              <a:rPr lang="cs-CZ" sz="2400" i="1" smtClean="0">
                <a:latin typeface="Constantia" pitchFamily="18" charset="0"/>
              </a:rPr>
              <a:t>Výběr autorů, kteří před rokem 1989 odešli z Československa do svobodných zemí a vydávali svá díla v exilových nakladatelstvích či v překladech.</a:t>
            </a:r>
            <a:endParaRPr lang="cs-CZ" sz="2800" i="1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Jan Křesadlo (1926-1995)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Tx/>
              <a:buChar char="-"/>
            </a:pPr>
            <a:r>
              <a:rPr lang="cs-CZ" smtClean="0">
                <a:latin typeface="Constantia" pitchFamily="18" charset="0"/>
              </a:rPr>
              <a:t>vl. jménem Václav Pinkava</a:t>
            </a:r>
          </a:p>
          <a:p>
            <a:pPr>
              <a:buFontTx/>
              <a:buChar char="-"/>
            </a:pPr>
            <a:r>
              <a:rPr lang="cs-CZ" smtClean="0">
                <a:latin typeface="Constantia" pitchFamily="18" charset="0"/>
              </a:rPr>
              <a:t>klasický filolog, psycholog, polyhistor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Instrukce, Insinuace a Invektivy</a:t>
            </a:r>
            <a:r>
              <a:rPr lang="cs-CZ" smtClean="0">
                <a:latin typeface="Constantia" pitchFamily="18" charset="0"/>
              </a:rPr>
              <a:t> (1995)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Obětina – románový triptych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Ranč U Kotvy a Hvězdy</a:t>
            </a:r>
            <a:r>
              <a:rPr lang="cs-CZ" smtClean="0">
                <a:latin typeface="Constantia" pitchFamily="18" charset="0"/>
              </a:rPr>
              <a:t> (1993)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Vertikální spílání </a:t>
            </a:r>
            <a:r>
              <a:rPr lang="cs-CZ" smtClean="0">
                <a:latin typeface="Constantia" pitchFamily="18" charset="0"/>
              </a:rPr>
              <a:t>(1993)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Dvacet snů </a:t>
            </a:r>
            <a:r>
              <a:rPr lang="cs-CZ" smtClean="0">
                <a:latin typeface="Constantia" pitchFamily="18" charset="0"/>
              </a:rPr>
              <a:t>(1992)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Girgal – Eskapáda na způsob science fiction</a:t>
            </a:r>
            <a:r>
              <a:rPr lang="cs-CZ" smtClean="0">
                <a:latin typeface="Constantia" pitchFamily="18" charset="0"/>
              </a:rPr>
              <a:t> (1992)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Zámecký pán aneb Antikuro </a:t>
            </a:r>
            <a:r>
              <a:rPr lang="cs-CZ" smtClean="0">
                <a:latin typeface="Constantia" pitchFamily="18" charset="0"/>
              </a:rPr>
              <a:t>(1992)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Zuzana a dva starci</a:t>
            </a:r>
            <a:r>
              <a:rPr lang="cs-CZ" smtClean="0">
                <a:latin typeface="Constantia" pitchFamily="18" charset="0"/>
              </a:rPr>
              <a:t> (1992)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Slepá bohyně</a:t>
            </a:r>
            <a:r>
              <a:rPr lang="cs-CZ" smtClean="0">
                <a:latin typeface="Constantia" pitchFamily="18" charset="0"/>
              </a:rPr>
              <a:t> (1991)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700" smtClean="0">
                <a:latin typeface="Constantia" pitchFamily="18" charset="0"/>
              </a:rPr>
              <a:t>(Národní knihovna, 2013a)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Arnošt Lustig (1926 – 2011)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268760"/>
            <a:ext cx="7498080" cy="525658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Král promluvil, neřekl nic</a:t>
            </a:r>
            <a:r>
              <a:rPr lang="cs-CZ" sz="4800" smtClean="0">
                <a:latin typeface="Bookman Old Style" pitchFamily="18" charset="0"/>
              </a:rPr>
              <a:t>, 1990 – román,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Velká trojka</a:t>
            </a:r>
            <a:r>
              <a:rPr lang="cs-CZ" sz="4800" smtClean="0">
                <a:latin typeface="Bookman Old Style" pitchFamily="18" charset="0"/>
              </a:rPr>
              <a:t>, 1991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smtClean="0">
                <a:latin typeface="Bookman Old Style" pitchFamily="18" charset="0"/>
              </a:rPr>
              <a:t>Trilogie o osudech tří židovských žen: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Colette: Dívka z Antverp</a:t>
            </a:r>
            <a:r>
              <a:rPr lang="cs-CZ" sz="4800" smtClean="0">
                <a:latin typeface="Bookman Old Style" pitchFamily="18" charset="0"/>
              </a:rPr>
              <a:t>, 1992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Tanga: Dívka z Hamburku</a:t>
            </a:r>
            <a:r>
              <a:rPr lang="cs-CZ" sz="4800" smtClean="0">
                <a:latin typeface="Bookman Old Style" pitchFamily="18" charset="0"/>
              </a:rPr>
              <a:t>, 1992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Lea: Dívka z Leeuwardenu</a:t>
            </a:r>
            <a:r>
              <a:rPr lang="cs-CZ" sz="4800" smtClean="0">
                <a:latin typeface="Bookman Old Style" pitchFamily="18" charset="0"/>
              </a:rPr>
              <a:t>, 2000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Dům vrácené ozvěny</a:t>
            </a:r>
            <a:r>
              <a:rPr lang="cs-CZ" sz="4800" smtClean="0">
                <a:latin typeface="Bookman Old Style" pitchFamily="18" charset="0"/>
              </a:rPr>
              <a:t>, 1994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Dívka s jizvou</a:t>
            </a:r>
            <a:r>
              <a:rPr lang="cs-CZ" sz="4800" smtClean="0">
                <a:latin typeface="Bookman Old Style" pitchFamily="18" charset="0"/>
              </a:rPr>
              <a:t>, 1995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Kamarádi</a:t>
            </a:r>
            <a:r>
              <a:rPr lang="cs-CZ" sz="4800" smtClean="0">
                <a:latin typeface="Bookman Old Style" pitchFamily="18" charset="0"/>
              </a:rPr>
              <a:t>, 1995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Modrý den</a:t>
            </a:r>
            <a:r>
              <a:rPr lang="cs-CZ" sz="4800" smtClean="0">
                <a:latin typeface="Bookman Old Style" pitchFamily="18" charset="0"/>
              </a:rPr>
              <a:t>, 1995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Porgess</a:t>
            </a:r>
            <a:r>
              <a:rPr lang="cs-CZ" sz="4800" smtClean="0">
                <a:latin typeface="Bookman Old Style" pitchFamily="18" charset="0"/>
              </a:rPr>
              <a:t>, 1995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Neslušné sny</a:t>
            </a:r>
            <a:r>
              <a:rPr lang="cs-CZ" sz="4800" smtClean="0">
                <a:latin typeface="Bookman Old Style" pitchFamily="18" charset="0"/>
              </a:rPr>
              <a:t>, 1997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Oheň na vodě: Povídky</a:t>
            </a:r>
            <a:r>
              <a:rPr lang="cs-CZ" sz="4800" smtClean="0">
                <a:latin typeface="Bookman Old Style" pitchFamily="18" charset="0"/>
              </a:rPr>
              <a:t>, 1998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Dobrý den, pane Lustig: Myšlenky o životě</a:t>
            </a:r>
            <a:r>
              <a:rPr lang="cs-CZ" sz="4800" smtClean="0">
                <a:latin typeface="Bookman Old Style" pitchFamily="18" charset="0"/>
              </a:rPr>
              <a:t>, 1999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Krásné zelené oči</a:t>
            </a:r>
            <a:r>
              <a:rPr lang="cs-CZ" sz="4800" smtClean="0">
                <a:latin typeface="Bookman Old Style" pitchFamily="18" charset="0"/>
              </a:rPr>
              <a:t>, 2000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Odpovědi: Rozhovory s Harry Jamesem Cargassem a Michalem Bauerem</a:t>
            </a:r>
            <a:r>
              <a:rPr lang="cs-CZ" sz="4800" smtClean="0">
                <a:latin typeface="Bookman Old Style" pitchFamily="18" charset="0"/>
              </a:rPr>
              <a:t>, 2000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Eseje: Vybrané texty z let 1965–2000</a:t>
            </a:r>
            <a:r>
              <a:rPr lang="cs-CZ" sz="4800" smtClean="0">
                <a:latin typeface="Bookman Old Style" pitchFamily="18" charset="0"/>
              </a:rPr>
              <a:t>, 2001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3x18 (portréty a postřehy)</a:t>
            </a:r>
            <a:r>
              <a:rPr lang="cs-CZ" sz="4800" smtClean="0">
                <a:latin typeface="Bookman Old Style" pitchFamily="18" charset="0"/>
              </a:rPr>
              <a:t>, 2002 – autobiografie (spoluautor František Cinger)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Zasvěcení</a:t>
            </a:r>
            <a:r>
              <a:rPr lang="cs-CZ" sz="4800" smtClean="0">
                <a:latin typeface="Bookman Old Style" pitchFamily="18" charset="0"/>
              </a:rPr>
              <a:t>, 2002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Esence</a:t>
            </a:r>
            <a:r>
              <a:rPr lang="cs-CZ" sz="4800" smtClean="0">
                <a:latin typeface="Bookman Old Style" pitchFamily="18" charset="0"/>
              </a:rPr>
              <a:t>, 2004 – sbírka citátů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O literatuře</a:t>
            </a:r>
            <a:r>
              <a:rPr lang="cs-CZ" sz="4800" smtClean="0">
                <a:latin typeface="Bookman Old Style" pitchFamily="18" charset="0"/>
              </a:rPr>
              <a:t>, 2006 – sbírka povídek (česky, německy, anglicky, francouzsky)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Krásné zelené oči</a:t>
            </a:r>
            <a:r>
              <a:rPr lang="cs-CZ" sz="4800" smtClean="0">
                <a:latin typeface="Bookman Old Style" pitchFamily="18" charset="0"/>
              </a:rPr>
              <a:t>, 2007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smtClean="0">
                <a:latin typeface="Bookman Old Style" pitchFamily="18" charset="0"/>
              </a:rPr>
              <a:t>Zloděj kufrů, 2008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O ženách</a:t>
            </a:r>
            <a:r>
              <a:rPr lang="cs-CZ" sz="4800" smtClean="0">
                <a:latin typeface="Bookman Old Style" pitchFamily="18" charset="0"/>
              </a:rPr>
              <a:t>, 2008 – rozhovor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Můj známý Vili Feld </a:t>
            </a:r>
            <a:r>
              <a:rPr lang="cs-CZ" sz="4800" smtClean="0">
                <a:latin typeface="Bookman Old Style" pitchFamily="18" charset="0"/>
              </a:rPr>
              <a:t>(2008)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Láska, tělo a smrt </a:t>
            </a:r>
            <a:r>
              <a:rPr lang="cs-CZ" sz="4800" smtClean="0">
                <a:latin typeface="Bookman Old Style" pitchFamily="18" charset="0"/>
              </a:rPr>
              <a:t>(2009)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Láska a tělo </a:t>
            </a:r>
            <a:r>
              <a:rPr lang="cs-CZ" sz="4800" smtClean="0">
                <a:latin typeface="Bookman Old Style" pitchFamily="18" charset="0"/>
              </a:rPr>
              <a:t>(2009)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Bookman Old Style" pitchFamily="18" charset="0"/>
              </a:rPr>
              <a:t>Dívka s jizvou </a:t>
            </a:r>
            <a:r>
              <a:rPr lang="cs-CZ" sz="4800" smtClean="0">
                <a:latin typeface="Bookman Old Style" pitchFamily="18" charset="0"/>
              </a:rPr>
              <a:t>(2010)</a:t>
            </a:r>
          </a:p>
          <a:p>
            <a:pPr algn="r">
              <a:buNone/>
            </a:pPr>
            <a:r>
              <a:rPr lang="cs-CZ" sz="3700" smtClean="0">
                <a:latin typeface="Constantia" pitchFamily="18" charset="0"/>
              </a:rPr>
              <a:t>(Národní knihovna, 2013b)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  <p:pic>
        <p:nvPicPr>
          <p:cNvPr id="4" name="Obrázek 3" descr="http://upload.wikimedia.org/wikipedia/commons/5/52/Arnost_Lustig_a_Marketa_Malisova_-1_croppe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223228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228184" y="3861048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1)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15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1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1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3500"/>
                            </p:stCondLst>
                            <p:childTnLst>
                              <p:par>
                                <p:cTn id="1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Pavel Kohout (1928)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51236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44008" y="1052736"/>
            <a:ext cx="4014192" cy="55769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i="1" u="sng" smtClean="0">
                <a:latin typeface="Constantia" pitchFamily="18" charset="0"/>
              </a:rPr>
              <a:t>Romány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Konec velkých prázdnin</a:t>
            </a:r>
            <a:r>
              <a:rPr lang="cs-CZ" smtClean="0">
                <a:latin typeface="Constantia" pitchFamily="18" charset="0"/>
              </a:rPr>
              <a:t>, 1991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Sněžím</a:t>
            </a:r>
            <a:r>
              <a:rPr lang="cs-CZ" smtClean="0">
                <a:latin typeface="Constantia" pitchFamily="18" charset="0"/>
              </a:rPr>
              <a:t>, 1992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Klaun</a:t>
            </a:r>
            <a:r>
              <a:rPr lang="cs-CZ" smtClean="0">
                <a:latin typeface="Constantia" pitchFamily="18" charset="0"/>
              </a:rPr>
              <a:t>, 1994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Hvězdná hodina vrahů</a:t>
            </a:r>
            <a:r>
              <a:rPr lang="cs-CZ" smtClean="0">
                <a:latin typeface="Constantia" pitchFamily="18" charset="0"/>
              </a:rPr>
              <a:t>, 1995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Pat aneb Hra králů</a:t>
            </a:r>
            <a:r>
              <a:rPr lang="cs-CZ" smtClean="0">
                <a:latin typeface="Constantia" pitchFamily="18" charset="0"/>
              </a:rPr>
              <a:t>, 1991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Ta dlouhá vlna za kýlem</a:t>
            </a:r>
            <a:r>
              <a:rPr lang="cs-CZ" smtClean="0">
                <a:latin typeface="Constantia" pitchFamily="18" charset="0"/>
              </a:rPr>
              <a:t>, 2000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Constantia" pitchFamily="18" charset="0"/>
              </a:rPr>
              <a:t>Smyčka (2008)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Hvězdná hodina vrahů</a:t>
            </a:r>
            <a:r>
              <a:rPr lang="cs-CZ" smtClean="0">
                <a:latin typeface="Constantia" pitchFamily="18" charset="0"/>
              </a:rPr>
              <a:t>, 2009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Cizinec a krásná paní</a:t>
            </a:r>
            <a:r>
              <a:rPr lang="cs-CZ" smtClean="0">
                <a:latin typeface="Constantia" pitchFamily="18" charset="0"/>
              </a:rPr>
              <a:t>, 2009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Tango mortále</a:t>
            </a:r>
            <a:r>
              <a:rPr lang="cs-CZ" smtClean="0">
                <a:latin typeface="Constantia" pitchFamily="18" charset="0"/>
              </a:rPr>
              <a:t>, 2012 </a:t>
            </a:r>
          </a:p>
          <a:p>
            <a:pPr>
              <a:lnSpc>
                <a:spcPct val="90000"/>
              </a:lnSpc>
            </a:pPr>
            <a:r>
              <a:rPr lang="cs-CZ" u="sng" smtClean="0">
                <a:latin typeface="Constantia" pitchFamily="18" charset="0"/>
              </a:rPr>
              <a:t>Dramata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Kyanid o páté</a:t>
            </a:r>
            <a:r>
              <a:rPr lang="cs-CZ" smtClean="0">
                <a:latin typeface="Constantia" pitchFamily="18" charset="0"/>
              </a:rPr>
              <a:t>, 1996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Šest a sex</a:t>
            </a:r>
            <a:r>
              <a:rPr lang="cs-CZ" smtClean="0">
                <a:latin typeface="Constantia" pitchFamily="18" charset="0"/>
              </a:rPr>
              <a:t>, 1998 – 7 jednoaktových děl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Nula</a:t>
            </a:r>
            <a:r>
              <a:rPr lang="cs-CZ" smtClean="0">
                <a:latin typeface="Constantia" pitchFamily="18" charset="0"/>
              </a:rPr>
              <a:t>, 1999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Hry v posteli</a:t>
            </a:r>
            <a:r>
              <a:rPr lang="cs-CZ" smtClean="0">
                <a:latin typeface="Constantia" pitchFamily="18" charset="0"/>
              </a:rPr>
              <a:t>, 2001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Hašler,</a:t>
            </a:r>
            <a:r>
              <a:rPr lang="cs-CZ" smtClean="0">
                <a:latin typeface="Constantia" pitchFamily="18" charset="0"/>
              </a:rPr>
              <a:t> 2013</a:t>
            </a:r>
          </a:p>
          <a:p>
            <a:pPr>
              <a:lnSpc>
                <a:spcPct val="90000"/>
              </a:lnSpc>
            </a:pPr>
            <a:r>
              <a:rPr lang="cs-CZ" u="sng" smtClean="0">
                <a:latin typeface="Constantia" pitchFamily="18" charset="0"/>
              </a:rPr>
              <a:t>Memoáry</a:t>
            </a:r>
            <a:r>
              <a:rPr lang="cs-CZ" smtClean="0">
                <a:latin typeface="Constantia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To byl můj život </a:t>
            </a:r>
            <a:r>
              <a:rPr lang="cs-CZ" smtClean="0">
                <a:latin typeface="Constantia" pitchFamily="18" charset="0"/>
              </a:rPr>
              <a:t>(2005-2006)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Constantia" pitchFamily="18" charset="0"/>
              </a:rPr>
              <a:t>Pavel Kosatík: </a:t>
            </a:r>
            <a:r>
              <a:rPr lang="cs-CZ" i="1" smtClean="0">
                <a:latin typeface="Constantia" pitchFamily="18" charset="0"/>
              </a:rPr>
              <a:t>Fenomén Kohout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pPr>
              <a:lnSpc>
                <a:spcPct val="90000"/>
              </a:lnSpc>
            </a:pPr>
            <a:r>
              <a:rPr lang="cs-CZ" i="1" smtClean="0">
                <a:latin typeface="Constantia" pitchFamily="18" charset="0"/>
              </a:rPr>
              <a:t>Můj život s Hitlerem,  Stalinem a  Havlem </a:t>
            </a:r>
            <a:r>
              <a:rPr lang="cs-CZ" smtClean="0">
                <a:latin typeface="Constantia" pitchFamily="18" charset="0"/>
              </a:rPr>
              <a:t>(2011)</a:t>
            </a:r>
          </a:p>
        </p:txBody>
      </p:sp>
      <p:pic>
        <p:nvPicPr>
          <p:cNvPr id="1026" name="Picture 2" descr="http://upload.wikimedia.org/wikipedia/commons/f/f9/2008.03.12._Pavel_Kohout_by_Kubik_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4286" y="1124744"/>
            <a:ext cx="2853698" cy="380493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707904" y="4941169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2) 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6381328"/>
            <a:ext cx="2286000" cy="2585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r">
              <a:lnSpc>
                <a:spcPct val="90000"/>
              </a:lnSpc>
            </a:pPr>
            <a:r>
              <a:rPr lang="cs-CZ" sz="1200" smtClean="0">
                <a:solidFill>
                  <a:prstClr val="black"/>
                </a:solidFill>
                <a:latin typeface="Constantia" pitchFamily="18" charset="0"/>
              </a:rPr>
              <a:t>(Národní knihovna, 2013c)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Autofit/>
          </a:bodyPr>
          <a:lstStyle/>
          <a:p>
            <a:r>
              <a:rPr lang="cs-CZ" sz="2400" smtClean="0">
                <a:effectLst/>
                <a:latin typeface="Constantia" pitchFamily="18" charset="0"/>
              </a:rPr>
              <a:t>Přečtěte či vyslechněte si rozhovor s Pavlem Kohoutem. Pokuste se odpovědět na následující otázky.</a:t>
            </a:r>
            <a:endParaRPr lang="cs-CZ" sz="24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512365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1400" smtClean="0"/>
          </a:p>
          <a:p>
            <a:pPr marL="425196" indent="-342900">
              <a:buAutoNum type="arabicPeriod"/>
            </a:pPr>
            <a:r>
              <a:rPr lang="cs-CZ" sz="2400" smtClean="0">
                <a:latin typeface="Constantia" pitchFamily="18" charset="0"/>
              </a:rPr>
              <a:t>Co nazývá autor „memoáromány“?</a:t>
            </a:r>
          </a:p>
          <a:p>
            <a:pPr marL="425196" indent="-342900">
              <a:buAutoNum type="arabicPeriod"/>
            </a:pPr>
            <a:r>
              <a:rPr lang="cs-CZ" sz="2400" smtClean="0">
                <a:latin typeface="Constantia" pitchFamily="18" charset="0"/>
              </a:rPr>
              <a:t>Jak ve vzpomínkách Pavel Kohout vysvětluje vlastní mladickou naivitu?</a:t>
            </a:r>
          </a:p>
          <a:p>
            <a:pPr marL="425196" indent="-342900">
              <a:buAutoNum type="arabicPeriod"/>
            </a:pPr>
            <a:r>
              <a:rPr lang="cs-CZ" sz="2400" smtClean="0">
                <a:latin typeface="Constantia" pitchFamily="18" charset="0"/>
              </a:rPr>
              <a:t>Proč je pro něj pražská Viola důležitým místem?</a:t>
            </a:r>
          </a:p>
          <a:p>
            <a:pPr marL="425196" indent="-342900">
              <a:buAutoNum type="arabicPeriod"/>
            </a:pPr>
            <a:endParaRPr lang="cs-CZ" sz="2400" smtClean="0">
              <a:latin typeface="Constantia" pitchFamily="18" charset="0"/>
            </a:endParaRPr>
          </a:p>
          <a:p>
            <a:pPr marL="425196" indent="-342900">
              <a:buAutoNum type="arabicPeriod"/>
            </a:pPr>
            <a:endParaRPr lang="cs-CZ" sz="2400" smtClean="0">
              <a:latin typeface="Constantia" pitchFamily="18" charset="0"/>
            </a:endParaRPr>
          </a:p>
          <a:p>
            <a:pPr marL="425196" indent="-342900">
              <a:buAutoNum type="arabicPeriod"/>
            </a:pPr>
            <a:endParaRPr lang="cs-CZ" sz="2400" smtClean="0">
              <a:latin typeface="Constantia" pitchFamily="18" charset="0"/>
            </a:endParaRPr>
          </a:p>
          <a:p>
            <a:pPr>
              <a:buNone/>
            </a:pPr>
            <a:endParaRPr lang="cs-CZ" sz="1400" smtClean="0">
              <a:hlinkClick r:id="rId2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5445224"/>
            <a:ext cx="462979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/>
              </a:rPr>
              <a:t>Rozhovor s Pavlem Kohoutem</a:t>
            </a:r>
            <a:endParaRPr lang="cs-CZ" sz="2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Jiří Gruša (1938 – 2011)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268760"/>
            <a:ext cx="7386024" cy="4835624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2013d)</a:t>
            </a:r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1340768"/>
            <a:ext cx="67687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 </a:t>
            </a:r>
            <a:r>
              <a:rPr lang="cs-CZ" smtClean="0">
                <a:latin typeface="Constantia" pitchFamily="18" charset="0"/>
              </a:rPr>
              <a:t>- předseda mezinárodního Pen klubu (2003 - 2009) </a:t>
            </a:r>
          </a:p>
          <a:p>
            <a:endParaRPr lang="cs-CZ" smtClean="0">
              <a:latin typeface="Constantia" pitchFamily="18" charset="0"/>
            </a:endParaRPr>
          </a:p>
          <a:p>
            <a:r>
              <a:rPr lang="cs-CZ" i="1" smtClean="0">
                <a:latin typeface="Constantia" pitchFamily="18" charset="0"/>
              </a:rPr>
              <a:t>Grušas am Wacht aneb Putovní Ghetto</a:t>
            </a:r>
            <a:r>
              <a:rPr lang="cs-CZ" smtClean="0">
                <a:latin typeface="Constantia" pitchFamily="18" charset="0"/>
              </a:rPr>
              <a:t> (2001) – básnická sbírka</a:t>
            </a:r>
          </a:p>
          <a:p>
            <a:r>
              <a:rPr lang="cs-CZ" i="1" smtClean="0">
                <a:latin typeface="Constantia" pitchFamily="18" charset="0"/>
              </a:rPr>
              <a:t>Umění stárnout </a:t>
            </a:r>
            <a:r>
              <a:rPr lang="cs-CZ" smtClean="0">
                <a:latin typeface="Constantia" pitchFamily="18" charset="0"/>
              </a:rPr>
              <a:t>(2004) – vzpomínky</a:t>
            </a:r>
          </a:p>
          <a:p>
            <a:r>
              <a:rPr lang="cs-CZ" i="1" smtClean="0">
                <a:latin typeface="Constantia" pitchFamily="18" charset="0"/>
              </a:rPr>
              <a:t>Česko – návod k použití </a:t>
            </a:r>
            <a:r>
              <a:rPr lang="cs-CZ" smtClean="0">
                <a:latin typeface="Constantia" pitchFamily="18" charset="0"/>
              </a:rPr>
              <a:t>(2009) - eseje</a:t>
            </a:r>
          </a:p>
          <a:p>
            <a:r>
              <a:rPr lang="cs-CZ" i="1" smtClean="0">
                <a:latin typeface="Constantia" pitchFamily="18" charset="0"/>
              </a:rPr>
              <a:t>Dámský gambit </a:t>
            </a:r>
            <a:r>
              <a:rPr lang="cs-CZ" smtClean="0">
                <a:latin typeface="Constantia" pitchFamily="18" charset="0"/>
              </a:rPr>
              <a:t>(2010)</a:t>
            </a:r>
          </a:p>
          <a:p>
            <a:r>
              <a:rPr lang="cs-CZ" i="1" smtClean="0">
                <a:latin typeface="Constantia" pitchFamily="18" charset="0"/>
              </a:rPr>
              <a:t>Život v pravdě aneb Lhaní z lásky </a:t>
            </a:r>
            <a:r>
              <a:rPr lang="cs-CZ" smtClean="0">
                <a:latin typeface="Constantia" pitchFamily="18" charset="0"/>
              </a:rPr>
              <a:t>(2011) - povídky</a:t>
            </a:r>
          </a:p>
          <a:p>
            <a:r>
              <a:rPr lang="cs-CZ" i="1" smtClean="0">
                <a:latin typeface="Constantia" pitchFamily="18" charset="0"/>
              </a:rPr>
              <a:t>Grušova hlídka na Rýnu</a:t>
            </a:r>
            <a:r>
              <a:rPr lang="cs-CZ" smtClean="0">
                <a:latin typeface="Constantia" pitchFamily="18" charset="0"/>
              </a:rPr>
              <a:t> (rozhovory s Karlem Hvížďalou, 2011)</a:t>
            </a:r>
          </a:p>
          <a:p>
            <a:r>
              <a:rPr lang="cs-CZ" i="1" smtClean="0">
                <a:latin typeface="Constantia" pitchFamily="18" charset="0"/>
              </a:rPr>
              <a:t>Beneš jako Rakušan</a:t>
            </a:r>
            <a:r>
              <a:rPr lang="cs-CZ" smtClean="0">
                <a:latin typeface="Constantia" pitchFamily="18" charset="0"/>
              </a:rPr>
              <a:t> (2011) – esej „román faktu“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Jan Novák</a:t>
            </a:r>
            <a:r>
              <a:rPr lang="cs-CZ" smtClean="0">
                <a:effectLst/>
                <a:latin typeface="Constantia" pitchFamily="18" charset="0"/>
              </a:rPr>
              <a:t> </a:t>
            </a:r>
            <a:r>
              <a:rPr lang="cs-CZ" smtClean="0">
                <a:effectLst/>
                <a:latin typeface="Constantia" pitchFamily="18" charset="0"/>
              </a:rPr>
              <a:t>(</a:t>
            </a:r>
            <a:r>
              <a:rPr lang="cs-CZ" smtClean="0">
                <a:effectLst/>
                <a:latin typeface="Constantia" pitchFamily="18" charset="0"/>
              </a:rPr>
              <a:t>1953)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268760"/>
            <a:ext cx="7386024" cy="4835624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2013e)</a:t>
            </a:r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1340768"/>
            <a:ext cx="67687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smtClean="0">
                <a:latin typeface="Constantia" pitchFamily="18" charset="0"/>
              </a:rPr>
              <a:t>Anebo </a:t>
            </a:r>
            <a:r>
              <a:rPr lang="cs-CZ" smtClean="0">
                <a:latin typeface="Constantia" pitchFamily="18" charset="0"/>
              </a:rPr>
              <a:t>(1992)</a:t>
            </a:r>
          </a:p>
          <a:p>
            <a:r>
              <a:rPr lang="cs-CZ" i="1" smtClean="0">
                <a:latin typeface="Constantia" pitchFamily="18" charset="0"/>
              </a:rPr>
              <a:t>O princi Čekankovi </a:t>
            </a:r>
            <a:r>
              <a:rPr lang="cs-CZ" smtClean="0">
                <a:latin typeface="Constantia" pitchFamily="18" charset="0"/>
              </a:rPr>
              <a:t>(1992) - pohádka</a:t>
            </a:r>
          </a:p>
          <a:p>
            <a:r>
              <a:rPr lang="cs-CZ" i="1" smtClean="0">
                <a:latin typeface="Constantia" pitchFamily="18" charset="0"/>
              </a:rPr>
              <a:t>Aniž jest co nového pod sluncem</a:t>
            </a:r>
            <a:r>
              <a:rPr lang="cs-CZ" smtClean="0">
                <a:latin typeface="Constantia" pitchFamily="18" charset="0"/>
              </a:rPr>
              <a:t> (1994) – slovník biblických úsloví</a:t>
            </a:r>
          </a:p>
          <a:p>
            <a:r>
              <a:rPr lang="cs-CZ" i="1" smtClean="0">
                <a:latin typeface="Constantia" pitchFamily="18" charset="0"/>
              </a:rPr>
              <a:t>Rok čtyřiadvacet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r>
              <a:rPr lang="cs-CZ" i="1" smtClean="0">
                <a:latin typeface="Constantia" pitchFamily="18" charset="0"/>
              </a:rPr>
              <a:t>Neřkuli</a:t>
            </a:r>
            <a:r>
              <a:rPr lang="cs-CZ" smtClean="0">
                <a:latin typeface="Constantia" pitchFamily="18" charset="0"/>
              </a:rPr>
              <a:t> (1996) – poezie</a:t>
            </a:r>
          </a:p>
          <a:p>
            <a:r>
              <a:rPr lang="cs-CZ" i="1" smtClean="0">
                <a:latin typeface="Constantia" pitchFamily="18" charset="0"/>
              </a:rPr>
              <a:t>Europeana: stručné dějiny dvacátého věku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r>
              <a:rPr lang="cs-CZ" i="1" smtClean="0">
                <a:latin typeface="Constantia" pitchFamily="18" charset="0"/>
              </a:rPr>
              <a:t>Přechodná chvíle, 1855 </a:t>
            </a:r>
            <a:r>
              <a:rPr lang="cs-CZ" smtClean="0">
                <a:latin typeface="Constantia" pitchFamily="18" charset="0"/>
              </a:rPr>
              <a:t>(2006)</a:t>
            </a:r>
          </a:p>
          <a:p>
            <a:r>
              <a:rPr lang="cs-CZ" i="1" smtClean="0">
                <a:latin typeface="Constantia" pitchFamily="18" charset="0"/>
              </a:rPr>
              <a:t>Svobodný prostor jazyka </a:t>
            </a:r>
            <a:r>
              <a:rPr lang="cs-CZ" smtClean="0">
                <a:latin typeface="Constantia" pitchFamily="18" charset="0"/>
              </a:rPr>
              <a:t>(2013) - rozhovory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Patrik Ouředník (1958)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268760"/>
            <a:ext cx="7386024" cy="4835624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2013e)</a:t>
            </a:r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1340768"/>
            <a:ext cx="67687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smtClean="0">
                <a:latin typeface="Constantia" pitchFamily="18" charset="0"/>
              </a:rPr>
              <a:t>Anebo </a:t>
            </a:r>
            <a:r>
              <a:rPr lang="cs-CZ" smtClean="0">
                <a:latin typeface="Constantia" pitchFamily="18" charset="0"/>
              </a:rPr>
              <a:t>(1992)</a:t>
            </a:r>
          </a:p>
          <a:p>
            <a:r>
              <a:rPr lang="cs-CZ" i="1" smtClean="0">
                <a:latin typeface="Constantia" pitchFamily="18" charset="0"/>
              </a:rPr>
              <a:t>O princi Čekankovi </a:t>
            </a:r>
            <a:r>
              <a:rPr lang="cs-CZ" smtClean="0">
                <a:latin typeface="Constantia" pitchFamily="18" charset="0"/>
              </a:rPr>
              <a:t>(1992) - pohádka</a:t>
            </a:r>
          </a:p>
          <a:p>
            <a:r>
              <a:rPr lang="cs-CZ" i="1" smtClean="0">
                <a:latin typeface="Constantia" pitchFamily="18" charset="0"/>
              </a:rPr>
              <a:t>Aniž jest co nového pod sluncem</a:t>
            </a:r>
            <a:r>
              <a:rPr lang="cs-CZ" smtClean="0">
                <a:latin typeface="Constantia" pitchFamily="18" charset="0"/>
              </a:rPr>
              <a:t> (1994) – slovník biblických úsloví</a:t>
            </a:r>
          </a:p>
          <a:p>
            <a:r>
              <a:rPr lang="cs-CZ" i="1" smtClean="0">
                <a:latin typeface="Constantia" pitchFamily="18" charset="0"/>
              </a:rPr>
              <a:t>Rok čtyřiadvacet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r>
              <a:rPr lang="cs-CZ" i="1" smtClean="0">
                <a:latin typeface="Constantia" pitchFamily="18" charset="0"/>
              </a:rPr>
              <a:t>Neřkuli</a:t>
            </a:r>
            <a:r>
              <a:rPr lang="cs-CZ" smtClean="0">
                <a:latin typeface="Constantia" pitchFamily="18" charset="0"/>
              </a:rPr>
              <a:t> (1996) – poezie</a:t>
            </a:r>
          </a:p>
          <a:p>
            <a:r>
              <a:rPr lang="cs-CZ" i="1" smtClean="0">
                <a:latin typeface="Constantia" pitchFamily="18" charset="0"/>
              </a:rPr>
              <a:t>Europeana: stručné dějiny dvacátého věku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r>
              <a:rPr lang="cs-CZ" i="1" smtClean="0">
                <a:latin typeface="Constantia" pitchFamily="18" charset="0"/>
              </a:rPr>
              <a:t>Přechodná chvíle, 1855 </a:t>
            </a:r>
            <a:r>
              <a:rPr lang="cs-CZ" smtClean="0">
                <a:latin typeface="Constantia" pitchFamily="18" charset="0"/>
              </a:rPr>
              <a:t>(2006)</a:t>
            </a:r>
          </a:p>
          <a:p>
            <a:r>
              <a:rPr lang="cs-CZ" i="1" smtClean="0">
                <a:latin typeface="Constantia" pitchFamily="18" charset="0"/>
              </a:rPr>
              <a:t>Svobodný prostor jazyka </a:t>
            </a:r>
            <a:r>
              <a:rPr lang="cs-CZ" smtClean="0">
                <a:latin typeface="Constantia" pitchFamily="18" charset="0"/>
              </a:rPr>
              <a:t>(2013) - rozhovory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000" smtClean="0"/>
              <a:t>(obr. 1) FIGL, Ladislav. </a:t>
            </a:r>
            <a:r>
              <a:rPr lang="cs-CZ" sz="1000" i="1" smtClean="0"/>
              <a:t>Wikipedia</a:t>
            </a:r>
            <a:r>
              <a:rPr lang="cs-CZ" sz="1000" smtClean="0"/>
              <a:t> [online]. [cit. 31.10.2013]. Dostupný </a:t>
            </a:r>
            <a:r>
              <a:rPr lang="en-US" sz="1000" smtClean="0"/>
              <a:t>pod licencí Creative Commons Uveďte autora-Zachovejte licenci </a:t>
            </a:r>
            <a:r>
              <a:rPr lang="cs-CZ" sz="1000" smtClean="0"/>
              <a:t>na www: http://cs.wikipedia.org/wiki/Soubor:Arnost_Lustig_a_Marketa_Malisova_-1_cropped.jpg</a:t>
            </a:r>
          </a:p>
          <a:p>
            <a:pPr>
              <a:buNone/>
            </a:pPr>
            <a:r>
              <a:rPr lang="cs-CZ" sz="1000" smtClean="0"/>
              <a:t>(obr. 2) KUBIK, Mariusz. </a:t>
            </a:r>
            <a:r>
              <a:rPr lang="cs-CZ" sz="1000" i="1" smtClean="0"/>
              <a:t>Wikimedia Commons</a:t>
            </a:r>
            <a:r>
              <a:rPr lang="cs-CZ" sz="1000" smtClean="0"/>
              <a:t> [online]. [cit. 30.10.2013]. Dostupný </a:t>
            </a:r>
            <a:r>
              <a:rPr lang="en-US" sz="1000" smtClean="0"/>
              <a:t>pod licencí Creative Commons Uveďte autora-Zachovejte licenci na WWW</a:t>
            </a:r>
            <a:r>
              <a:rPr lang="cs-CZ" sz="1000" smtClean="0"/>
              <a:t>: http://cs.wikipedia.org/wiki/Soubor:2008.03.12._Pavel_Kohout_by_Kubik_02.JPG</a:t>
            </a:r>
          </a:p>
          <a:p>
            <a:pPr>
              <a:buNone/>
            </a:pPr>
            <a:r>
              <a:rPr lang="cs-CZ" sz="1000" smtClean="0"/>
              <a:t>ČESKÁ TELEVIZE, Jab. </a:t>
            </a:r>
            <a:r>
              <a:rPr lang="cs-CZ" sz="1000" i="1" smtClean="0"/>
              <a:t>Kohout: Vyprávění je způsob, jak přežívám svůj život</a:t>
            </a:r>
            <a:r>
              <a:rPr lang="cs-CZ" sz="1000" smtClean="0"/>
              <a:t> [online]. [cit. 3.11.2013]. Dostupný na WWW: http://www.ceskatelevize.cz/ct24/kultura/124530-kohout-vypraveni-je-zpusob-jak-prezivam-svuj-zivot/</a:t>
            </a:r>
          </a:p>
          <a:p>
            <a:pPr>
              <a:buNone/>
            </a:pPr>
            <a:r>
              <a:rPr lang="cs-CZ" sz="1000" smtClean="0"/>
              <a:t>DATABÁZE NÁRODNÍ KNIHOVNY ČESKÉ REPUBLIKY (a). </a:t>
            </a:r>
            <a:r>
              <a:rPr lang="cs-CZ" sz="1000" i="1" smtClean="0"/>
              <a:t>Jan Křesadlo</a:t>
            </a:r>
            <a:r>
              <a:rPr lang="cs-CZ" sz="1000" smtClean="0"/>
              <a:t> [online]. [cit. 30.10.2013]. Dostupný na WWW:  http://aleph.nkp.cz/F/Y5F34UMJC7BH66SPFQHH6SCX1CRGI49TDBRMIRH54SQPJJ2B96-73072?func=find-acc&amp;acc_sequence=000224412</a:t>
            </a:r>
          </a:p>
          <a:p>
            <a:pPr>
              <a:buNone/>
            </a:pPr>
            <a:r>
              <a:rPr lang="cs-CZ" sz="1000" smtClean="0"/>
              <a:t>DATABÁZE NÁRODNÍ KNIHOVNY ČESKÉ REPUBLIKY (b).  </a:t>
            </a:r>
            <a:r>
              <a:rPr lang="cs-CZ" sz="1000" i="1" smtClean="0"/>
              <a:t>Arnošt Lustig</a:t>
            </a:r>
            <a:r>
              <a:rPr lang="cs-CZ" sz="1000" smtClean="0"/>
              <a:t> [online]. [cit. 30.10.2013]. Dostupný na WWW:http://aleph.nkp.cz/F/Y5F34UMJC7BH66SPFQHH6SCX1CRGI49TDBRMIRH54SQPJJ2B96-23184?func=short-jump&amp;jump=000011</a:t>
            </a:r>
          </a:p>
          <a:p>
            <a:pPr>
              <a:buNone/>
            </a:pPr>
            <a:r>
              <a:rPr lang="cs-CZ" sz="1000" smtClean="0"/>
              <a:t>DATABÁZE NÁRODNÍ KNIHOVNY ČESKÉ REPUBLIKY (c). </a:t>
            </a:r>
            <a:r>
              <a:rPr lang="cs-CZ" sz="1000" i="1" smtClean="0"/>
              <a:t>Pavel Kohout</a:t>
            </a:r>
            <a:r>
              <a:rPr lang="cs-CZ" sz="1000" smtClean="0"/>
              <a:t> [online]. [cit. 30.10.2013]. Dostupný na WWW: http://aleph.nkp.cz/F/3SESYQFKQ9J94BEJ6BD2H2T3RRC4NLILK3A9BREGG9TBMMC86C-22433?func=short-jump&amp;jump=000001</a:t>
            </a:r>
          </a:p>
          <a:p>
            <a:pPr>
              <a:buNone/>
            </a:pPr>
            <a:r>
              <a:rPr lang="cs-CZ" sz="1000" smtClean="0"/>
              <a:t>DATABÁZE NÁRODNÍ KNIHOVNY ČESKÉ REPUBLIKY (d). </a:t>
            </a:r>
            <a:r>
              <a:rPr lang="cs-CZ" sz="1000" i="1" smtClean="0"/>
              <a:t>Jiří Gruša</a:t>
            </a:r>
            <a:r>
              <a:rPr lang="cs-CZ" sz="1000" smtClean="0"/>
              <a:t> [online]. [cit. 30.10.2013]. Dostupný na WWW:http://aleph.nkp.cz/F/FHHEFQHH1HLJ18K8E58UVK2JTU4RDA4RKNF1YFB36G1LFT7EHP-28277?func=short-jump&amp;jump=000001</a:t>
            </a:r>
          </a:p>
          <a:p>
            <a:pPr>
              <a:buNone/>
            </a:pPr>
            <a:r>
              <a:rPr lang="cs-CZ" sz="1000" smtClean="0"/>
              <a:t>DATABÁZE NÁRODNÍ KNIHOVNY ČESKÉ REPUBLIKY (e). </a:t>
            </a:r>
            <a:r>
              <a:rPr lang="cs-CZ" sz="1000" i="1" smtClean="0"/>
              <a:t>Patrik Ouředník</a:t>
            </a:r>
            <a:r>
              <a:rPr lang="cs-CZ" sz="1000" smtClean="0"/>
              <a:t> [online]. [cit. 30.10.2013]. Dostupný na: http://aleph.nkp.cz/F/FHHEFQHH1HLJ18K8E58UVK2JTU4RDA4RKNF1YFB36G1LFT7EHP-01696?func=short-jump&amp;jump=000001</a:t>
            </a:r>
          </a:p>
          <a:p>
            <a:pPr>
              <a:buNone/>
            </a:pPr>
            <a:r>
              <a:rPr lang="cs-CZ" sz="1000" smtClean="0"/>
              <a:t>GALÍK, Josef; MACHALA, Lubomír; PETRŮ, Eduard a kol. Panorama české literatury. Olomouc: Rubico, 1994, ISBN 80-85839-04-0. </a:t>
            </a:r>
          </a:p>
          <a:p>
            <a:pPr>
              <a:buNone/>
            </a:pPr>
            <a:r>
              <a:rPr lang="cs-CZ" sz="1000" smtClean="0"/>
              <a:t>JANOUŠEK, Pavel a kol. </a:t>
            </a:r>
            <a:r>
              <a:rPr lang="cs-CZ" sz="1000" i="1" smtClean="0"/>
              <a:t>Dějiny české literatury 1945 - 1989</a:t>
            </a:r>
            <a:r>
              <a:rPr lang="cs-CZ" sz="1000" smtClean="0"/>
              <a:t>. </a:t>
            </a:r>
            <a:r>
              <a:rPr lang="cs-CZ" sz="1000" i="1" smtClean="0"/>
              <a:t>IV. 1969 – 1989.</a:t>
            </a:r>
            <a:r>
              <a:rPr lang="cs-CZ" sz="1000" smtClean="0"/>
              <a:t> Praha: Academia, 2008, ISBN 978-80-200-1631-7.</a:t>
            </a:r>
          </a:p>
          <a:p>
            <a:pPr>
              <a:buNone/>
            </a:pPr>
            <a:r>
              <a:rPr lang="cs-CZ" sz="1000" smtClean="0"/>
              <a:t>LEHÁR, Jan; STICH, Alexandr; JANÁČKOVÁ, Jaroslava a kol. </a:t>
            </a:r>
            <a:r>
              <a:rPr lang="cs-CZ" sz="1000" i="1" smtClean="0"/>
              <a:t>Česká literatura od počátků k dnešku</a:t>
            </a:r>
            <a:r>
              <a:rPr lang="cs-CZ" sz="1000" smtClean="0"/>
              <a:t>. Praha: Lidové noviny, 1998, ISBN 80-7106-308-8. 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1320</TotalTime>
  <Words>762</Words>
  <Application>Microsoft Office PowerPoint</Application>
  <PresentationFormat>Předvádění na obrazovce (4:3)</PresentationFormat>
  <Paragraphs>206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Návraty z emigrace I</vt:lpstr>
      <vt:lpstr>Snímek 3</vt:lpstr>
      <vt:lpstr>Jan Křesadlo (1926-1995)</vt:lpstr>
      <vt:lpstr>Arnošt Lustig (1926 – 2011)</vt:lpstr>
      <vt:lpstr>Pavel Kohout (1928)</vt:lpstr>
      <vt:lpstr>Přečtěte či vyslechněte si rozhovor s Pavlem Kohoutem. Pokuste se odpovědět na následující otázky.</vt:lpstr>
      <vt:lpstr>Jiří Gruša (1938 – 2011)</vt:lpstr>
      <vt:lpstr>Jan Novák (1953)</vt:lpstr>
      <vt:lpstr>Patrik Ouředník (1958)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135</cp:revision>
  <dcterms:created xsi:type="dcterms:W3CDTF">2013-10-29T09:42:44Z</dcterms:created>
  <dcterms:modified xsi:type="dcterms:W3CDTF">2013-11-03T22:09:53Z</dcterms:modified>
</cp:coreProperties>
</file>