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61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F9FD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 smtClean="0"/>
            <a:t>            Název školy: ZŠ a MŠ, Police nad Metují, okres Náchod</a:t>
          </a:r>
          <a:endParaRPr lang="cs-CZ" sz="16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Jana Šulcová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200" dirty="0"/>
            <a:t>Název </a:t>
          </a:r>
          <a:r>
            <a:rPr lang="cs-CZ" sz="1200"/>
            <a:t>: </a:t>
          </a:r>
          <a:r>
            <a:rPr lang="cs-CZ" sz="1400" b="1" smtClean="0"/>
            <a:t>VY_32_INOVACE_4A_06</a:t>
          </a:r>
          <a:r>
            <a:rPr lang="cs-CZ" sz="1200" b="1" smtClean="0"/>
            <a:t> </a:t>
          </a:r>
          <a:r>
            <a:rPr lang="cs-CZ" sz="1400" b="0" dirty="0" smtClean="0"/>
            <a:t>Téma: Základní skladební dvojice</a:t>
          </a:r>
          <a:endParaRPr lang="cs-CZ" sz="1400" b="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Český jazyk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ScaleX="122639" custLinFactNeighborX="1064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582D1F-FD38-4790-AC0B-EEB12E8EE0C6}" type="presOf" srcId="{FBBFC3EA-9D9D-4F3A-BEA6-9C2C0E46BF20}" destId="{601CDFA2-8205-4060-95D5-B0A001D0D0E3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A5DB09B9-01A2-490F-8FF6-2C51C31724CC}" type="presOf" srcId="{EBC41103-E2E5-4D48-9B4B-425520D3D098}" destId="{D3CEBA79-51F7-49AC-8104-9DE2B978BFF4}" srcOrd="1" destOrd="0" presId="urn:microsoft.com/office/officeart/2005/8/layout/target3"/>
    <dgm:cxn modelId="{A54D6808-8042-42C8-9070-EEBE9FBC6005}" type="presOf" srcId="{EBC41103-E2E5-4D48-9B4B-425520D3D098}" destId="{F732C171-B6A8-40AC-BE86-9061B3C3D3B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9A2D72B5-C052-4786-8D15-6CBF2B610945}" type="presOf" srcId="{0C6E1E16-08A6-4B86-AB9F-749A7749D4C9}" destId="{B7652895-8F40-40B1-8BC2-AD2A1592E4B6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5640001-DE86-4596-8F2B-D112D6486CBA}" type="presOf" srcId="{39F8B381-5807-488E-AC22-73DD4140ED4A}" destId="{71045F8C-00FA-488E-A7BD-E2E6753D979D}" srcOrd="0" destOrd="0" presId="urn:microsoft.com/office/officeart/2005/8/layout/target3"/>
    <dgm:cxn modelId="{03E26247-C9F6-464A-A6FA-47B05F6F69A3}" type="presOf" srcId="{C73C7642-F245-4585-8F88-243F9FAEF6CA}" destId="{304CA11A-E17E-4999-A128-C72BF543B20D}" srcOrd="0" destOrd="0" presId="urn:microsoft.com/office/officeart/2005/8/layout/target3"/>
    <dgm:cxn modelId="{B05711BC-D123-4AA1-92D8-2D9F018A4F54}" type="presOf" srcId="{445C7998-7549-48B0-BD68-D4F0167F02E5}" destId="{4D19AB04-24FA-40C2-B203-52AE3D15E171}" srcOrd="1" destOrd="0" presId="urn:microsoft.com/office/officeart/2005/8/layout/target3"/>
    <dgm:cxn modelId="{5C29C81F-E6A3-4943-A380-C1819500E589}" type="presOf" srcId="{445C7998-7549-48B0-BD68-D4F0167F02E5}" destId="{BC35EE03-4121-4EF9-923D-7CB6D30D358D}" srcOrd="0" destOrd="0" presId="urn:microsoft.com/office/officeart/2005/8/layout/target3"/>
    <dgm:cxn modelId="{06D2161A-3DF6-42EB-9114-750838EEC62A}" type="presOf" srcId="{9F18DD90-522E-4A06-9EDB-3FF7C7EB6637}" destId="{932F2F5B-E5E6-4E00-9503-10413FFBA7E0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F368C78-0E94-439C-8E8B-5AC427A5355C}" type="presOf" srcId="{0C6E1E16-08A6-4B86-AB9F-749A7749D4C9}" destId="{D8344A4C-A59C-418B-AE84-1CF03F62012F}" srcOrd="0" destOrd="0" presId="urn:microsoft.com/office/officeart/2005/8/layout/target3"/>
    <dgm:cxn modelId="{E627A859-CF64-4D94-A19B-3C4902D908F4}" type="presOf" srcId="{019433A1-1324-4DE1-9E6F-32B851095F74}" destId="{CC1D5B29-8413-4412-9F6D-55E531B84639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6E51BE55-B741-4FA3-9B37-07874A27CDF5}" type="presOf" srcId="{FBBFC3EA-9D9D-4F3A-BEA6-9C2C0E46BF20}" destId="{3F478621-DC04-4E99-8ED0-6EF817E39D41}" srcOrd="1" destOrd="0" presId="urn:microsoft.com/office/officeart/2005/8/layout/target3"/>
    <dgm:cxn modelId="{8FFC0096-85B7-43AE-B5E9-7E840B82220B}" type="presOf" srcId="{019433A1-1324-4DE1-9E6F-32B851095F74}" destId="{83FE2C4A-F11C-43B1-9923-1AFAA324438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D6D4DF2-E534-4A35-BED3-4411F28DC569}" type="presOf" srcId="{C73C7642-F245-4585-8F88-243F9FAEF6CA}" destId="{0E0F4EFC-82FA-4EC4-801E-BC2F931EC339}" srcOrd="1" destOrd="0" presId="urn:microsoft.com/office/officeart/2005/8/layout/target3"/>
    <dgm:cxn modelId="{AE3A51ED-F3C9-4023-8B17-3D941D71E5EA}" type="presOf" srcId="{9F18DD90-522E-4A06-9EDB-3FF7C7EB6637}" destId="{D102FEF8-6917-41D2-AE5D-914C1EA8F84A}" srcOrd="0" destOrd="0" presId="urn:microsoft.com/office/officeart/2005/8/layout/target3"/>
    <dgm:cxn modelId="{8328C98F-7E58-4DA0-B1F7-A7614E8ACBD0}" type="presParOf" srcId="{71045F8C-00FA-488E-A7BD-E2E6753D979D}" destId="{3577EC6B-C980-4F34-8C69-4365E7B8FC8C}" srcOrd="0" destOrd="0" presId="urn:microsoft.com/office/officeart/2005/8/layout/target3"/>
    <dgm:cxn modelId="{DA9166E9-186E-4843-B4ED-01BAD8372C88}" type="presParOf" srcId="{71045F8C-00FA-488E-A7BD-E2E6753D979D}" destId="{6940EB87-DC1D-4BC3-9408-9AC2E1FFC039}" srcOrd="1" destOrd="0" presId="urn:microsoft.com/office/officeart/2005/8/layout/target3"/>
    <dgm:cxn modelId="{792C0148-2DA8-4E3E-8425-FFFFDA535AE2}" type="presParOf" srcId="{71045F8C-00FA-488E-A7BD-E2E6753D979D}" destId="{BC35EE03-4121-4EF9-923D-7CB6D30D358D}" srcOrd="2" destOrd="0" presId="urn:microsoft.com/office/officeart/2005/8/layout/target3"/>
    <dgm:cxn modelId="{C61C8B96-61FE-4689-990B-FDA6590C2E6E}" type="presParOf" srcId="{71045F8C-00FA-488E-A7BD-E2E6753D979D}" destId="{D3840DFA-901C-4049-8AB2-27AC2BA34540}" srcOrd="3" destOrd="0" presId="urn:microsoft.com/office/officeart/2005/8/layout/target3"/>
    <dgm:cxn modelId="{1A1D4501-836C-4220-BD38-4D8BAF19D27E}" type="presParOf" srcId="{71045F8C-00FA-488E-A7BD-E2E6753D979D}" destId="{5BDA8D49-C64C-4FDF-ACCF-171444A32B21}" srcOrd="4" destOrd="0" presId="urn:microsoft.com/office/officeart/2005/8/layout/target3"/>
    <dgm:cxn modelId="{B3AC6199-B088-4084-BFEC-1ADFDFBD598B}" type="presParOf" srcId="{71045F8C-00FA-488E-A7BD-E2E6753D979D}" destId="{D8344A4C-A59C-418B-AE84-1CF03F62012F}" srcOrd="5" destOrd="0" presId="urn:microsoft.com/office/officeart/2005/8/layout/target3"/>
    <dgm:cxn modelId="{CD4EBDAD-2AEB-4F8E-8FF4-5979A5BB4B4A}" type="presParOf" srcId="{71045F8C-00FA-488E-A7BD-E2E6753D979D}" destId="{57DDA582-354B-4295-AE97-083B34E96D1A}" srcOrd="6" destOrd="0" presId="urn:microsoft.com/office/officeart/2005/8/layout/target3"/>
    <dgm:cxn modelId="{3245E681-F5FF-4FDF-8760-D64F4B26C89C}" type="presParOf" srcId="{71045F8C-00FA-488E-A7BD-E2E6753D979D}" destId="{4A11C032-4DF2-44E5-8C80-1286B3D4B133}" srcOrd="7" destOrd="0" presId="urn:microsoft.com/office/officeart/2005/8/layout/target3"/>
    <dgm:cxn modelId="{0433151C-0C97-4557-AD9E-AC6629818B39}" type="presParOf" srcId="{71045F8C-00FA-488E-A7BD-E2E6753D979D}" destId="{601CDFA2-8205-4060-95D5-B0A001D0D0E3}" srcOrd="8" destOrd="0" presId="urn:microsoft.com/office/officeart/2005/8/layout/target3"/>
    <dgm:cxn modelId="{8925BE87-29F2-4C23-828E-07DC01C72946}" type="presParOf" srcId="{71045F8C-00FA-488E-A7BD-E2E6753D979D}" destId="{EA95FEE9-5F68-48C7-93BB-0F8C419DA96D}" srcOrd="9" destOrd="0" presId="urn:microsoft.com/office/officeart/2005/8/layout/target3"/>
    <dgm:cxn modelId="{36725021-2B44-427B-9AB2-AE869C0BFDC2}" type="presParOf" srcId="{71045F8C-00FA-488E-A7BD-E2E6753D979D}" destId="{BB3828A8-1683-43A3-8BCA-2995B7EAE8F3}" srcOrd="10" destOrd="0" presId="urn:microsoft.com/office/officeart/2005/8/layout/target3"/>
    <dgm:cxn modelId="{9A395777-5290-4D48-B0A5-0CF278068D2C}" type="presParOf" srcId="{71045F8C-00FA-488E-A7BD-E2E6753D979D}" destId="{CC1D5B29-8413-4412-9F6D-55E531B84639}" srcOrd="11" destOrd="0" presId="urn:microsoft.com/office/officeart/2005/8/layout/target3"/>
    <dgm:cxn modelId="{017E6146-ABA1-49E7-B22A-4F3B54F32DCD}" type="presParOf" srcId="{71045F8C-00FA-488E-A7BD-E2E6753D979D}" destId="{AEEDACE7-4427-455B-A155-2C3381828BD7}" srcOrd="12" destOrd="0" presId="urn:microsoft.com/office/officeart/2005/8/layout/target3"/>
    <dgm:cxn modelId="{34F68F9A-372E-4756-BCAD-AAC069DF0770}" type="presParOf" srcId="{71045F8C-00FA-488E-A7BD-E2E6753D979D}" destId="{7C8531F2-00DF-4DB1-A6C6-AF46193E1BBF}" srcOrd="13" destOrd="0" presId="urn:microsoft.com/office/officeart/2005/8/layout/target3"/>
    <dgm:cxn modelId="{EC637756-C303-4973-B6BD-A1DB932362CA}" type="presParOf" srcId="{71045F8C-00FA-488E-A7BD-E2E6753D979D}" destId="{304CA11A-E17E-4999-A128-C72BF543B20D}" srcOrd="14" destOrd="0" presId="urn:microsoft.com/office/officeart/2005/8/layout/target3"/>
    <dgm:cxn modelId="{F9E9228B-E765-46B7-BA31-F58F512FB20B}" type="presParOf" srcId="{71045F8C-00FA-488E-A7BD-E2E6753D979D}" destId="{C67EF5F7-B425-49AF-82F9-2446588ED851}" srcOrd="15" destOrd="0" presId="urn:microsoft.com/office/officeart/2005/8/layout/target3"/>
    <dgm:cxn modelId="{86E8F2EE-6A31-4E27-AACC-D8BF7F5BF598}" type="presParOf" srcId="{71045F8C-00FA-488E-A7BD-E2E6753D979D}" destId="{14E80F71-B028-4CCE-8C5A-7AE67F9A28C6}" srcOrd="16" destOrd="0" presId="urn:microsoft.com/office/officeart/2005/8/layout/target3"/>
    <dgm:cxn modelId="{5CF00C56-D9F3-4D38-BAA0-157897049B86}" type="presParOf" srcId="{71045F8C-00FA-488E-A7BD-E2E6753D979D}" destId="{F732C171-B6A8-40AC-BE86-9061B3C3D3B8}" srcOrd="17" destOrd="0" presId="urn:microsoft.com/office/officeart/2005/8/layout/target3"/>
    <dgm:cxn modelId="{A717A5F2-C31B-4D45-877D-0C86771CD9FC}" type="presParOf" srcId="{71045F8C-00FA-488E-A7BD-E2E6753D979D}" destId="{D8C5187E-68B6-4E2E-86D0-57087190219B}" srcOrd="18" destOrd="0" presId="urn:microsoft.com/office/officeart/2005/8/layout/target3"/>
    <dgm:cxn modelId="{930503BB-CB82-4428-A289-6850C451A917}" type="presParOf" srcId="{71045F8C-00FA-488E-A7BD-E2E6753D979D}" destId="{1A909E4D-639C-4CB7-A7CE-FC1133FAA37E}" srcOrd="19" destOrd="0" presId="urn:microsoft.com/office/officeart/2005/8/layout/target3"/>
    <dgm:cxn modelId="{AF51821C-F751-4562-904A-E630654EBB67}" type="presParOf" srcId="{71045F8C-00FA-488E-A7BD-E2E6753D979D}" destId="{D102FEF8-6917-41D2-AE5D-914C1EA8F84A}" srcOrd="20" destOrd="0" presId="urn:microsoft.com/office/officeart/2005/8/layout/target3"/>
    <dgm:cxn modelId="{460E3A4C-2E67-4BE1-99A0-4E6C49B36852}" type="presParOf" srcId="{71045F8C-00FA-488E-A7BD-E2E6753D979D}" destId="{4D19AB04-24FA-40C2-B203-52AE3D15E171}" srcOrd="21" destOrd="0" presId="urn:microsoft.com/office/officeart/2005/8/layout/target3"/>
    <dgm:cxn modelId="{725EF2D4-C2DE-4C73-8288-B4CA99AB7C14}" type="presParOf" srcId="{71045F8C-00FA-488E-A7BD-E2E6753D979D}" destId="{B7652895-8F40-40B1-8BC2-AD2A1592E4B6}" srcOrd="22" destOrd="0" presId="urn:microsoft.com/office/officeart/2005/8/layout/target3"/>
    <dgm:cxn modelId="{1D5EDACA-6046-4AC7-BCAF-37C7ADC84FA5}" type="presParOf" srcId="{71045F8C-00FA-488E-A7BD-E2E6753D979D}" destId="{3F478621-DC04-4E99-8ED0-6EF817E39D41}" srcOrd="23" destOrd="0" presId="urn:microsoft.com/office/officeart/2005/8/layout/target3"/>
    <dgm:cxn modelId="{1EDA5D73-4C7F-4530-832B-12A5B16506DB}" type="presParOf" srcId="{71045F8C-00FA-488E-A7BD-E2E6753D979D}" destId="{83FE2C4A-F11C-43B1-9923-1AFAA3244381}" srcOrd="24" destOrd="0" presId="urn:microsoft.com/office/officeart/2005/8/layout/target3"/>
    <dgm:cxn modelId="{391EF35B-ACA7-4C04-AF2A-E1CF5C902CFE}" type="presParOf" srcId="{71045F8C-00FA-488E-A7BD-E2E6753D979D}" destId="{0E0F4EFC-82FA-4EC4-801E-BC2F931EC339}" srcOrd="25" destOrd="0" presId="urn:microsoft.com/office/officeart/2005/8/layout/target3"/>
    <dgm:cxn modelId="{92DF5F44-C7C9-4D05-BEEA-A0C6AD6D6E8E}" type="presParOf" srcId="{71045F8C-00FA-488E-A7BD-E2E6753D979D}" destId="{D3CEBA79-51F7-49AC-8104-9DE2B978BFF4}" srcOrd="26" destOrd="0" presId="urn:microsoft.com/office/officeart/2005/8/layout/target3"/>
    <dgm:cxn modelId="{7B6B6128-FD8F-41D0-B0C3-6585E2FCB84B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-321962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050336" y="0"/>
          <a:ext cx="6976481" cy="40324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            Název školy: ZŠ a MŠ, Police nad Metují, okres Náchod</a:t>
          </a:r>
          <a:endParaRPr lang="cs-CZ" sz="1600" kern="1200" dirty="0"/>
        </a:p>
      </dsp:txBody>
      <dsp:txXfrm>
        <a:off x="1050336" y="0"/>
        <a:ext cx="6976481" cy="403244"/>
      </dsp:txXfrm>
    </dsp:sp>
    <dsp:sp modelId="{5BDA8D49-C64C-4FDF-ACCF-171444A32B21}">
      <dsp:nvSpPr>
        <dsp:cNvPr id="0" name=""/>
        <dsp:cNvSpPr/>
      </dsp:nvSpPr>
      <dsp:spPr>
        <a:xfrm>
          <a:off x="-19529" y="403244"/>
          <a:ext cx="3427581" cy="3427581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1694261" y="403244"/>
          <a:ext cx="5688632" cy="342758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1694261" y="403244"/>
        <a:ext cx="5688632" cy="403244"/>
      </dsp:txXfrm>
    </dsp:sp>
    <dsp:sp modelId="{4A11C032-4DF2-44E5-8C80-1286B3D4B133}">
      <dsp:nvSpPr>
        <dsp:cNvPr id="0" name=""/>
        <dsp:cNvSpPr/>
      </dsp:nvSpPr>
      <dsp:spPr>
        <a:xfrm>
          <a:off x="282904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1869016" y="806488"/>
          <a:ext cx="5339122" cy="282271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Jana Šulcová</a:t>
          </a:r>
          <a:endParaRPr lang="cs-CZ" sz="1800" kern="1200" dirty="0"/>
        </a:p>
      </dsp:txBody>
      <dsp:txXfrm>
        <a:off x="1869016" y="806488"/>
        <a:ext cx="5339122" cy="403244"/>
      </dsp:txXfrm>
    </dsp:sp>
    <dsp:sp modelId="{BB3828A8-1683-43A3-8BCA-2995B7EAE8F3}">
      <dsp:nvSpPr>
        <dsp:cNvPr id="0" name=""/>
        <dsp:cNvSpPr/>
      </dsp:nvSpPr>
      <dsp:spPr>
        <a:xfrm>
          <a:off x="585337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1694261" y="1209732"/>
          <a:ext cx="5688632" cy="22178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</a:t>
          </a:r>
          <a:r>
            <a:rPr lang="cs-CZ" sz="1200" kern="1200"/>
            <a:t>: </a:t>
          </a:r>
          <a:r>
            <a:rPr lang="cs-CZ" sz="1400" b="1" kern="1200" smtClean="0"/>
            <a:t>VY_32_INOVACE_4A_06</a:t>
          </a:r>
          <a:r>
            <a:rPr lang="cs-CZ" sz="1200" b="1" kern="1200" smtClean="0"/>
            <a:t> </a:t>
          </a:r>
          <a:r>
            <a:rPr lang="cs-CZ" sz="1400" b="0" kern="1200" dirty="0" smtClean="0"/>
            <a:t>Téma: Základní skladební dvojice</a:t>
          </a:r>
          <a:endParaRPr lang="cs-CZ" sz="1400" b="0" kern="1200" dirty="0"/>
        </a:p>
      </dsp:txBody>
      <dsp:txXfrm>
        <a:off x="1694261" y="1209732"/>
        <a:ext cx="5688632" cy="403248"/>
      </dsp:txXfrm>
    </dsp:sp>
    <dsp:sp modelId="{7C8531F2-00DF-4DB1-A6C6-AF46193E1BBF}">
      <dsp:nvSpPr>
        <dsp:cNvPr id="0" name=""/>
        <dsp:cNvSpPr/>
      </dsp:nvSpPr>
      <dsp:spPr>
        <a:xfrm>
          <a:off x="887772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1694261" y="1612981"/>
          <a:ext cx="5688632" cy="161297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 Český jazyk 5. ročník</a:t>
          </a:r>
          <a:endParaRPr lang="cs-CZ" sz="1800" kern="1200" dirty="0"/>
        </a:p>
      </dsp:txBody>
      <dsp:txXfrm>
        <a:off x="1694261" y="1612981"/>
        <a:ext cx="5688632" cy="403244"/>
      </dsp:txXfrm>
    </dsp:sp>
    <dsp:sp modelId="{14E80F71-B028-4CCE-8C5A-7AE67F9A28C6}">
      <dsp:nvSpPr>
        <dsp:cNvPr id="0" name=""/>
        <dsp:cNvSpPr/>
      </dsp:nvSpPr>
      <dsp:spPr>
        <a:xfrm>
          <a:off x="1190206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1694261" y="2016225"/>
          <a:ext cx="5688632" cy="10081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1694261" y="2016225"/>
        <a:ext cx="5688632" cy="403244"/>
      </dsp:txXfrm>
    </dsp:sp>
    <dsp:sp modelId="{1A909E4D-639C-4CB7-A7CE-FC1133FAA37E}">
      <dsp:nvSpPr>
        <dsp:cNvPr id="0" name=""/>
        <dsp:cNvSpPr/>
      </dsp:nvSpPr>
      <dsp:spPr>
        <a:xfrm>
          <a:off x="1492639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1694261" y="2419469"/>
          <a:ext cx="5688632" cy="4032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694261" y="2419469"/>
        <a:ext cx="5688632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5392AB1-8EBC-4411-A58B-CBAB12EE01B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BA5C8BD-0814-4CBA-8C31-0238E92B0C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99919312"/>
              </p:ext>
            </p:extLst>
          </p:nvPr>
        </p:nvGraphicFramePr>
        <p:xfrm>
          <a:off x="683568" y="1628800"/>
          <a:ext cx="7704856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2658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76672"/>
            <a:ext cx="6512511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prezentace pro žáky 5.ročníku  ZŠ,  předmět český jazyk</a:t>
            </a:r>
          </a:p>
          <a:p>
            <a:r>
              <a:rPr lang="cs-CZ" dirty="0" smtClean="0"/>
              <a:t>žáci procvičují shodu podmětu s přísudkem</a:t>
            </a:r>
          </a:p>
          <a:p>
            <a:r>
              <a:rPr lang="cs-CZ" dirty="0" smtClean="0"/>
              <a:t>na interaktivní tabuli doplňují správné i/y, odůvodňují  pravopis</a:t>
            </a:r>
          </a:p>
          <a:p>
            <a:r>
              <a:rPr lang="cs-CZ" dirty="0"/>
              <a:t>v</a:t>
            </a:r>
            <a:r>
              <a:rPr lang="cs-CZ" dirty="0" smtClean="0"/>
              <a:t>yhledávají chyby v základní skladebních dvojicích</a:t>
            </a:r>
          </a:p>
          <a:p>
            <a:r>
              <a:rPr lang="cs-CZ" dirty="0" smtClean="0"/>
              <a:t>Podtrhávají podmět a přísudek ve větách</a:t>
            </a:r>
          </a:p>
          <a:p>
            <a:r>
              <a:rPr lang="cs-CZ" dirty="0" smtClean="0"/>
              <a:t>na interaktivní tabuli pracují společně, možno vytisknout jako pracovní listy</a:t>
            </a:r>
          </a:p>
          <a:p>
            <a:pPr marL="45720" indent="0">
              <a:buFont typeface="Wingdings"/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790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674674"/>
            <a:ext cx="8064896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Dřevo </a:t>
            </a:r>
            <a:r>
              <a:rPr lang="cs-CZ" sz="2400" dirty="0" smtClean="0"/>
              <a:t> byl</a:t>
            </a:r>
            <a:r>
              <a:rPr lang="cs-CZ" sz="2400" dirty="0"/>
              <a:t>__ srovnané na zahradě</a:t>
            </a:r>
            <a:r>
              <a:rPr lang="cs-CZ" sz="2400" dirty="0" smtClean="0"/>
              <a:t>.</a:t>
            </a:r>
          </a:p>
          <a:p>
            <a:r>
              <a:rPr lang="cs-CZ" sz="1100" dirty="0" smtClean="0"/>
              <a:t> </a:t>
            </a:r>
          </a:p>
          <a:p>
            <a:r>
              <a:rPr lang="cs-CZ" sz="2400" dirty="0" smtClean="0"/>
              <a:t>Prasata  byl</a:t>
            </a:r>
            <a:r>
              <a:rPr lang="cs-CZ" sz="2400" dirty="0"/>
              <a:t>__ v chlívku. </a:t>
            </a:r>
            <a:endParaRPr lang="cs-CZ" sz="2400" dirty="0" smtClean="0"/>
          </a:p>
          <a:p>
            <a:endParaRPr lang="cs-CZ" sz="1100" dirty="0" smtClean="0"/>
          </a:p>
          <a:p>
            <a:r>
              <a:rPr lang="cs-CZ" sz="2400" dirty="0" smtClean="0"/>
              <a:t>Na </a:t>
            </a:r>
            <a:r>
              <a:rPr lang="cs-CZ" sz="2400" dirty="0"/>
              <a:t>obloze svítil__ slunce</a:t>
            </a:r>
            <a:r>
              <a:rPr lang="cs-CZ" sz="2400" dirty="0" smtClean="0"/>
              <a:t>.</a:t>
            </a:r>
          </a:p>
          <a:p>
            <a:endParaRPr lang="cs-CZ" sz="1100" dirty="0"/>
          </a:p>
          <a:p>
            <a:r>
              <a:rPr lang="cs-CZ" sz="2400" dirty="0" smtClean="0"/>
              <a:t>Pera ležel</a:t>
            </a:r>
            <a:r>
              <a:rPr lang="cs-CZ" sz="2400" dirty="0"/>
              <a:t>__ na stole. </a:t>
            </a:r>
            <a:endParaRPr lang="cs-CZ" sz="2400" dirty="0" smtClean="0"/>
          </a:p>
          <a:p>
            <a:endParaRPr lang="cs-CZ" sz="1100" dirty="0" smtClean="0"/>
          </a:p>
          <a:p>
            <a:r>
              <a:rPr lang="cs-CZ" sz="2400" dirty="0" smtClean="0"/>
              <a:t>Auta  </a:t>
            </a:r>
            <a:r>
              <a:rPr lang="cs-CZ" sz="2400" dirty="0"/>
              <a:t>vjel__ </a:t>
            </a:r>
            <a:r>
              <a:rPr lang="cs-CZ" sz="2400" dirty="0" smtClean="0"/>
              <a:t>na nádraží. </a:t>
            </a:r>
          </a:p>
          <a:p>
            <a:endParaRPr lang="cs-CZ" sz="1100" dirty="0" smtClean="0"/>
          </a:p>
          <a:p>
            <a:r>
              <a:rPr lang="cs-CZ" sz="2400" dirty="0" smtClean="0"/>
              <a:t>Sluchátka </a:t>
            </a:r>
            <a:r>
              <a:rPr lang="cs-CZ" sz="2400" dirty="0"/>
              <a:t>byl__ na stole</a:t>
            </a:r>
            <a:r>
              <a:rPr lang="cs-CZ" sz="2400" dirty="0" smtClean="0"/>
              <a:t>.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908720"/>
            <a:ext cx="4662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Doplň správně chybějící písmeno:</a:t>
            </a:r>
            <a:endParaRPr lang="cs-CZ" sz="2400" dirty="0"/>
          </a:p>
        </p:txBody>
      </p:sp>
      <p:pic>
        <p:nvPicPr>
          <p:cNvPr id="1026" name="Picture 2" descr="C:\Documents and Settings\uživatel\Local Settings\Temporary Internet Files\Content.IE5\XCSBLP05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12468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608" y="3573016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živatel\Local Settings\Temporary Internet Files\Content.IE5\3RXVBDWW\MC9003266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036880"/>
            <a:ext cx="1811426" cy="127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515" y="5438336"/>
            <a:ext cx="55706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Vlnovkou podtrhni přísudek.</a:t>
            </a:r>
          </a:p>
          <a:p>
            <a:r>
              <a:rPr lang="cs-CZ" sz="2400" dirty="0" smtClean="0"/>
              <a:t>3. Rovně podtrhni podmět. Jakého je rodu?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99358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59262"/>
            <a:ext cx="61024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Dívky </a:t>
            </a:r>
            <a:r>
              <a:rPr lang="cs-CZ" sz="2400" dirty="0" err="1"/>
              <a:t>šl</a:t>
            </a:r>
            <a:r>
              <a:rPr lang="cs-CZ" sz="2400" dirty="0"/>
              <a:t>__ ulicí</a:t>
            </a:r>
            <a:r>
              <a:rPr lang="cs-CZ" sz="2400" dirty="0" smtClean="0"/>
              <a:t>.</a:t>
            </a:r>
          </a:p>
          <a:p>
            <a:r>
              <a:rPr lang="cs-CZ" sz="1100" dirty="0" smtClean="0"/>
              <a:t> </a:t>
            </a:r>
          </a:p>
          <a:p>
            <a:r>
              <a:rPr lang="cs-CZ" sz="2400" dirty="0" smtClean="0"/>
              <a:t>Maminka </a:t>
            </a:r>
            <a:r>
              <a:rPr lang="cs-CZ" sz="2400" dirty="0"/>
              <a:t>čekal__ doma. </a:t>
            </a:r>
            <a:endParaRPr lang="cs-CZ" sz="2400" dirty="0" smtClean="0"/>
          </a:p>
          <a:p>
            <a:endParaRPr lang="cs-CZ" sz="1100" dirty="0" smtClean="0"/>
          </a:p>
          <a:p>
            <a:r>
              <a:rPr lang="cs-CZ" sz="2400" dirty="0" smtClean="0"/>
              <a:t>Lodě </a:t>
            </a:r>
            <a:r>
              <a:rPr lang="cs-CZ" sz="2400" dirty="0"/>
              <a:t>plul__ po řece. </a:t>
            </a:r>
            <a:endParaRPr lang="cs-CZ" sz="2400" dirty="0" smtClean="0"/>
          </a:p>
          <a:p>
            <a:endParaRPr lang="cs-CZ" sz="1100" dirty="0" smtClean="0"/>
          </a:p>
          <a:p>
            <a:r>
              <a:rPr lang="cs-CZ" sz="2400" dirty="0" smtClean="0"/>
              <a:t>Květiny </a:t>
            </a:r>
            <a:r>
              <a:rPr lang="cs-CZ" sz="2400" dirty="0"/>
              <a:t>krásně voněl</a:t>
            </a:r>
            <a:r>
              <a:rPr lang="cs-CZ" sz="2400" dirty="0" smtClean="0"/>
              <a:t>__.</a:t>
            </a:r>
          </a:p>
          <a:p>
            <a:endParaRPr lang="cs-CZ" sz="1100" dirty="0"/>
          </a:p>
          <a:p>
            <a:r>
              <a:rPr lang="cs-CZ" sz="2400" dirty="0" smtClean="0"/>
              <a:t>Židle byl_ nově natřeny. </a:t>
            </a:r>
          </a:p>
          <a:p>
            <a:endParaRPr lang="cs-CZ" sz="1100" dirty="0" smtClean="0"/>
          </a:p>
          <a:p>
            <a:r>
              <a:rPr lang="cs-CZ" sz="2400" dirty="0" smtClean="0"/>
              <a:t>Babičky </a:t>
            </a:r>
            <a:r>
              <a:rPr lang="cs-CZ" sz="2400" dirty="0"/>
              <a:t>jel__ na dovolenou.</a:t>
            </a:r>
            <a:r>
              <a:rPr lang="cs-CZ" sz="1100" dirty="0"/>
              <a:t>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2400" dirty="0" smtClean="0"/>
              <a:t>Chalupy </a:t>
            </a:r>
            <a:r>
              <a:rPr lang="cs-CZ" sz="2400" dirty="0"/>
              <a:t>stál__ osamoceně.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404664"/>
            <a:ext cx="46623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Doplň správně chybějící písmeno:</a:t>
            </a:r>
          </a:p>
          <a:p>
            <a:endParaRPr lang="cs-CZ" sz="2400" dirty="0"/>
          </a:p>
        </p:txBody>
      </p:sp>
      <p:pic>
        <p:nvPicPr>
          <p:cNvPr id="2050" name="Picture 2" descr="C:\Documents and Settings\uživatel\Local Settings\Temporary Internet Files\Content.IE5\3RXVBDWW\MC900311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774" y="554425"/>
            <a:ext cx="1818742" cy="137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živatel\Local Settings\Temporary Internet Files\Content.IE5\3RXVBDWW\MC9003521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412" y="3064522"/>
            <a:ext cx="1791077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živatel\Local Settings\Temporary Internet Files\Content.IE5\QTFCDS3M\MP9004011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1595167" cy="199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48524" y="5373216"/>
            <a:ext cx="57083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2. Vlnovkou podtrhni přísudek.</a:t>
            </a:r>
          </a:p>
          <a:p>
            <a:r>
              <a:rPr lang="cs-CZ" sz="2400" dirty="0"/>
              <a:t>3. Rovně podtrhni podmět. Jakého je rodu?</a:t>
            </a:r>
          </a:p>
        </p:txBody>
      </p:sp>
    </p:spTree>
    <p:extLst>
      <p:ext uri="{BB962C8B-B14F-4D97-AF65-F5344CB8AC3E}">
        <p14:creationId xmlns:p14="http://schemas.microsoft.com/office/powerpoint/2010/main" val="3666683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59262"/>
            <a:ext cx="61024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Husité se vrátil_ z vítězné bitvy.</a:t>
            </a:r>
          </a:p>
          <a:p>
            <a:r>
              <a:rPr lang="cs-CZ" sz="1100" dirty="0" smtClean="0"/>
              <a:t> </a:t>
            </a:r>
          </a:p>
          <a:p>
            <a:r>
              <a:rPr lang="cs-CZ" sz="2400" dirty="0" smtClean="0"/>
              <a:t>Chlapci vyrobil_ budku pro kosa. </a:t>
            </a:r>
          </a:p>
          <a:p>
            <a:endParaRPr lang="cs-CZ" sz="1100" dirty="0" smtClean="0"/>
          </a:p>
          <a:p>
            <a:r>
              <a:rPr lang="cs-CZ" sz="2400" dirty="0" smtClean="0"/>
              <a:t>V parku stál_ stoleté duby. </a:t>
            </a:r>
          </a:p>
          <a:p>
            <a:endParaRPr lang="cs-CZ" sz="1100" dirty="0" smtClean="0"/>
          </a:p>
          <a:p>
            <a:r>
              <a:rPr lang="cs-CZ" sz="2400" dirty="0" smtClean="0"/>
              <a:t>Na zahradě poletoval_ motýli.</a:t>
            </a:r>
          </a:p>
          <a:p>
            <a:endParaRPr lang="cs-CZ" sz="1100" dirty="0"/>
          </a:p>
          <a:p>
            <a:r>
              <a:rPr lang="cs-CZ" sz="2400" dirty="0" smtClean="0"/>
              <a:t>Těžké vozy vyjížděl_ do velikého kopce. </a:t>
            </a:r>
          </a:p>
          <a:p>
            <a:endParaRPr lang="cs-CZ" sz="1100" dirty="0" smtClean="0"/>
          </a:p>
          <a:p>
            <a:r>
              <a:rPr lang="cs-CZ" sz="2400" dirty="0" smtClean="0"/>
              <a:t>Silnici lemoval_ vysoké topoly.</a:t>
            </a:r>
            <a:r>
              <a:rPr lang="cs-CZ" sz="1100" dirty="0" smtClean="0"/>
              <a:t> </a:t>
            </a:r>
          </a:p>
          <a:p>
            <a:endParaRPr lang="cs-CZ" sz="1100" dirty="0" smtClean="0"/>
          </a:p>
          <a:p>
            <a:r>
              <a:rPr lang="cs-CZ" sz="2400" dirty="0" smtClean="0"/>
              <a:t>Čápi lovil_ na kraji rybníka.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404664"/>
            <a:ext cx="46623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Doplň správně chybějící písmeno:</a:t>
            </a:r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033394" y="5351472"/>
            <a:ext cx="65629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2. Vlnovkou podtrhni přísudek.</a:t>
            </a:r>
          </a:p>
          <a:p>
            <a:r>
              <a:rPr lang="cs-CZ" sz="2400" dirty="0"/>
              <a:t>3. Rovně podtrhni podmět.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Jakého </a:t>
            </a:r>
            <a:r>
              <a:rPr lang="cs-CZ" sz="2400" dirty="0"/>
              <a:t>je rodu?</a:t>
            </a:r>
          </a:p>
        </p:txBody>
      </p:sp>
      <p:pic>
        <p:nvPicPr>
          <p:cNvPr id="1026" name="Picture 2" descr="C:\Documents and Settings\uživatel\Local Settings\Temporary Internet Files\Content.IE5\3RXVBDWW\MC9003360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886" y="886024"/>
            <a:ext cx="2320180" cy="2155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živatel\Local Settings\Temporary Internet Files\Content.IE5\XCSBLP05\MC9003598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582" y="3082303"/>
            <a:ext cx="1320394" cy="177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živatel\Local Settings\Temporary Internet Files\Content.IE5\3RXVBDWW\MM90029698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281" y="4293096"/>
            <a:ext cx="1866531" cy="1602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024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Najdi chyby v utvořených základních skladebních dvojicích. Chybné dvojice škrtni.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395537" y="1339202"/>
            <a:ext cx="1152128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2"/>
                </a:solidFill>
              </a:rPr>
              <a:t>Chlapci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1184882" y="2235302"/>
            <a:ext cx="1010854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Jana a Petra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339611" y="3420076"/>
            <a:ext cx="1130424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Děvčata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128392" y="2233010"/>
            <a:ext cx="914400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Děti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076056" y="3225552"/>
            <a:ext cx="914400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Žáci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987490" y="1766764"/>
            <a:ext cx="1002965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Zámky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642488" y="5184606"/>
            <a:ext cx="1073528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Vesnice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197864" y="3429214"/>
            <a:ext cx="914400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Ptáci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821016" y="4365104"/>
            <a:ext cx="1037966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Kuřata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821016" y="2539752"/>
            <a:ext cx="914400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Pole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437183" y="4941168"/>
            <a:ext cx="1032851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Skříně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287566" y="5354464"/>
            <a:ext cx="1340708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Maminky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798478" y="1023464"/>
            <a:ext cx="914400" cy="45720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Kola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1376897" y="1110602"/>
            <a:ext cx="1346448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běhali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Mrak 26"/>
          <p:cNvSpPr/>
          <p:nvPr/>
        </p:nvSpPr>
        <p:spPr>
          <a:xfrm>
            <a:off x="6901252" y="1318610"/>
            <a:ext cx="1346448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stály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5281826" y="5732860"/>
            <a:ext cx="1346448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prali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Mrak 28"/>
          <p:cNvSpPr/>
          <p:nvPr/>
        </p:nvSpPr>
        <p:spPr>
          <a:xfrm>
            <a:off x="3197864" y="3762436"/>
            <a:ext cx="1477546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zpívaly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Mrak 29"/>
          <p:cNvSpPr/>
          <p:nvPr/>
        </p:nvSpPr>
        <p:spPr>
          <a:xfrm>
            <a:off x="4860032" y="2147088"/>
            <a:ext cx="1346448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zářily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Mrak 30"/>
          <p:cNvSpPr/>
          <p:nvPr/>
        </p:nvSpPr>
        <p:spPr>
          <a:xfrm>
            <a:off x="971601" y="3805864"/>
            <a:ext cx="1858399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tancovaly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Mrak 31"/>
          <p:cNvSpPr/>
          <p:nvPr/>
        </p:nvSpPr>
        <p:spPr>
          <a:xfrm>
            <a:off x="106151" y="2608448"/>
            <a:ext cx="1346448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i hrály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Mrak 32"/>
          <p:cNvSpPr/>
          <p:nvPr/>
        </p:nvSpPr>
        <p:spPr>
          <a:xfrm>
            <a:off x="547936" y="5275660"/>
            <a:ext cx="1346448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vrzali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Mrak 33"/>
          <p:cNvSpPr/>
          <p:nvPr/>
        </p:nvSpPr>
        <p:spPr>
          <a:xfrm>
            <a:off x="2969264" y="5532070"/>
            <a:ext cx="1346448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slavili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Mrak 34"/>
          <p:cNvSpPr/>
          <p:nvPr/>
        </p:nvSpPr>
        <p:spPr>
          <a:xfrm>
            <a:off x="5101208" y="3601661"/>
            <a:ext cx="1346448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e učily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Mrak 35"/>
          <p:cNvSpPr/>
          <p:nvPr/>
        </p:nvSpPr>
        <p:spPr>
          <a:xfrm>
            <a:off x="6944582" y="2891464"/>
            <a:ext cx="1703196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e zelenala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7" name="Mrak 36"/>
          <p:cNvSpPr/>
          <p:nvPr/>
        </p:nvSpPr>
        <p:spPr>
          <a:xfrm>
            <a:off x="7122956" y="4727406"/>
            <a:ext cx="1346448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létala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Mrak 37"/>
          <p:cNvSpPr/>
          <p:nvPr/>
        </p:nvSpPr>
        <p:spPr>
          <a:xfrm>
            <a:off x="3197864" y="1460096"/>
            <a:ext cx="1518152" cy="914400"/>
          </a:xfrm>
          <a:prstGeom prst="cloud">
            <a:avLst/>
          </a:prstGeom>
          <a:solidFill>
            <a:srgbClr val="B1F9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zpívali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70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Oprav chyby a odůvodni.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069285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Napiš správně: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5157192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Rozšiřuj věty o další větné členy.</a:t>
            </a:r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1083274"/>
              </p:ext>
            </p:extLst>
          </p:nvPr>
        </p:nvGraphicFramePr>
        <p:xfrm>
          <a:off x="1043608" y="1564404"/>
          <a:ext cx="6096000" cy="2950433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6096000"/>
              </a:tblGrid>
              <a:tr h="3524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92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92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92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92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92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92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92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1796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404664"/>
            <a:ext cx="6512511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683568" y="1556792"/>
            <a:ext cx="6696744" cy="347472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galerie Microsoft PowerPoint</a:t>
            </a:r>
          </a:p>
          <a:p>
            <a:r>
              <a:rPr lang="cs-CZ" dirty="0" smtClean="0"/>
              <a:t>Učebnice ČJ pro 5.ročník, Nová škola Brno</a:t>
            </a:r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8994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111</TotalTime>
  <Words>356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Jana Šulcová</cp:lastModifiedBy>
  <cp:revision>16</cp:revision>
  <dcterms:created xsi:type="dcterms:W3CDTF">2013-05-29T20:33:40Z</dcterms:created>
  <dcterms:modified xsi:type="dcterms:W3CDTF">2013-07-01T10:41:22Z</dcterms:modified>
</cp:coreProperties>
</file>