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60" r:id="rId3"/>
    <p:sldId id="262" r:id="rId4"/>
    <p:sldId id="263" r:id="rId5"/>
    <p:sldId id="266" r:id="rId6"/>
    <p:sldId id="264" r:id="rId7"/>
    <p:sldId id="267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1" autoAdjust="0"/>
    <p:restoredTop sz="94660"/>
  </p:normalViewPr>
  <p:slideViewPr>
    <p:cSldViewPr>
      <p:cViewPr varScale="1">
        <p:scale>
          <a:sx n="83" d="100"/>
          <a:sy n="83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ZŠ a MŠ, </a:t>
          </a:r>
          <a:r>
            <a:rPr lang="cs-CZ" sz="1400" dirty="0" smtClean="0"/>
            <a:t>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b="1" dirty="0" smtClean="0"/>
            <a:t>VY_32_INOVACE_4A_10 </a:t>
          </a:r>
          <a:r>
            <a:rPr lang="cs-CZ" sz="1600" dirty="0" err="1" smtClean="0"/>
            <a:t>Téma:Přídavná</a:t>
          </a:r>
          <a:r>
            <a:rPr lang="cs-CZ" sz="1600" dirty="0" smtClean="0"/>
            <a:t> jména tvrdá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5. </a:t>
          </a:r>
          <a:r>
            <a:rPr lang="cs-CZ" smtClean="0"/>
            <a:t>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02F00AE3-4214-41A5-8F82-C398D51E9D96}" type="presOf" srcId="{9F18DD90-522E-4A06-9EDB-3FF7C7EB6637}" destId="{D102FEF8-6917-41D2-AE5D-914C1EA8F84A}" srcOrd="0" destOrd="0" presId="urn:microsoft.com/office/officeart/2005/8/layout/target3"/>
    <dgm:cxn modelId="{4EB1A807-181B-40F4-84B2-13FBAAB5FE60}" type="presOf" srcId="{9F18DD90-522E-4A06-9EDB-3FF7C7EB6637}" destId="{932F2F5B-E5E6-4E00-9503-10413FFBA7E0}" srcOrd="1" destOrd="0" presId="urn:microsoft.com/office/officeart/2005/8/layout/target3"/>
    <dgm:cxn modelId="{AE20BBEA-50F5-4591-99B8-7CD8A26F0038}" type="presOf" srcId="{019433A1-1324-4DE1-9E6F-32B851095F74}" destId="{83FE2C4A-F11C-43B1-9923-1AFAA3244381}" srcOrd="1" destOrd="0" presId="urn:microsoft.com/office/officeart/2005/8/layout/target3"/>
    <dgm:cxn modelId="{A8433D03-2CA0-4E93-A1E7-B24DAE7F02E5}" type="presOf" srcId="{0C6E1E16-08A6-4B86-AB9F-749A7749D4C9}" destId="{B7652895-8F40-40B1-8BC2-AD2A1592E4B6}" srcOrd="1" destOrd="0" presId="urn:microsoft.com/office/officeart/2005/8/layout/target3"/>
    <dgm:cxn modelId="{92E8F64E-90EC-4D6D-8A79-81F8360F9804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F4B5C62-2290-43BF-A38D-DADCA3A48180}" type="presOf" srcId="{0C6E1E16-08A6-4B86-AB9F-749A7749D4C9}" destId="{D8344A4C-A59C-418B-AE84-1CF03F62012F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F5AD9F3-DC3F-445B-B6C3-D7425DB8A1F6}" type="presOf" srcId="{C73C7642-F245-4585-8F88-243F9FAEF6CA}" destId="{304CA11A-E17E-4999-A128-C72BF543B20D}" srcOrd="0" destOrd="0" presId="urn:microsoft.com/office/officeart/2005/8/layout/target3"/>
    <dgm:cxn modelId="{3961929C-51A4-425D-B727-BABE5FDAB63E}" type="presOf" srcId="{FBBFC3EA-9D9D-4F3A-BEA6-9C2C0E46BF20}" destId="{601CDFA2-8205-4060-95D5-B0A001D0D0E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5047390-BD8C-4240-91A4-F9D2812D99CA}" type="presOf" srcId="{EBC41103-E2E5-4D48-9B4B-425520D3D098}" destId="{F732C171-B6A8-40AC-BE86-9061B3C3D3B8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898222-A8BB-406A-8E3B-53FE0C66FEE3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C48F834F-440C-443A-9E68-C58BCFF9B305}" type="presOf" srcId="{019433A1-1324-4DE1-9E6F-32B851095F74}" destId="{CC1D5B29-8413-4412-9F6D-55E531B84639}" srcOrd="0" destOrd="0" presId="urn:microsoft.com/office/officeart/2005/8/layout/target3"/>
    <dgm:cxn modelId="{CC012A73-568F-4745-9E8B-4D4CAA9601B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A0B4C25-E65F-4D20-98EA-D195F9A9F25A}" type="presOf" srcId="{445C7998-7549-48B0-BD68-D4F0167F02E5}" destId="{BC35EE03-4121-4EF9-923D-7CB6D30D358D}" srcOrd="0" destOrd="0" presId="urn:microsoft.com/office/officeart/2005/8/layout/target3"/>
    <dgm:cxn modelId="{6D93D4E7-AF3D-4207-8001-4920380F0F26}" type="presOf" srcId="{445C7998-7549-48B0-BD68-D4F0167F02E5}" destId="{4D19AB04-24FA-40C2-B203-52AE3D15E171}" srcOrd="1" destOrd="0" presId="urn:microsoft.com/office/officeart/2005/8/layout/target3"/>
    <dgm:cxn modelId="{9E5999F7-8802-48F4-AA27-11B9AE2A8F2D}" type="presOf" srcId="{C73C7642-F245-4585-8F88-243F9FAEF6CA}" destId="{0E0F4EFC-82FA-4EC4-801E-BC2F931EC339}" srcOrd="1" destOrd="0" presId="urn:microsoft.com/office/officeart/2005/8/layout/target3"/>
    <dgm:cxn modelId="{A0AFA07F-6E5D-4CBB-AF3F-B214103F7E13}" type="presParOf" srcId="{71045F8C-00FA-488E-A7BD-E2E6753D979D}" destId="{3577EC6B-C980-4F34-8C69-4365E7B8FC8C}" srcOrd="0" destOrd="0" presId="urn:microsoft.com/office/officeart/2005/8/layout/target3"/>
    <dgm:cxn modelId="{9EF091C8-9BD2-4902-BC2C-6434F0BF0341}" type="presParOf" srcId="{71045F8C-00FA-488E-A7BD-E2E6753D979D}" destId="{6940EB87-DC1D-4BC3-9408-9AC2E1FFC039}" srcOrd="1" destOrd="0" presId="urn:microsoft.com/office/officeart/2005/8/layout/target3"/>
    <dgm:cxn modelId="{638C08B9-30C4-4BAB-800E-36868F1DE17C}" type="presParOf" srcId="{71045F8C-00FA-488E-A7BD-E2E6753D979D}" destId="{BC35EE03-4121-4EF9-923D-7CB6D30D358D}" srcOrd="2" destOrd="0" presId="urn:microsoft.com/office/officeart/2005/8/layout/target3"/>
    <dgm:cxn modelId="{316543B4-32F0-4152-813E-33C73CD565FC}" type="presParOf" srcId="{71045F8C-00FA-488E-A7BD-E2E6753D979D}" destId="{D3840DFA-901C-4049-8AB2-27AC2BA34540}" srcOrd="3" destOrd="0" presId="urn:microsoft.com/office/officeart/2005/8/layout/target3"/>
    <dgm:cxn modelId="{B7D4E162-B6D9-49A1-86FE-40423839B1C9}" type="presParOf" srcId="{71045F8C-00FA-488E-A7BD-E2E6753D979D}" destId="{5BDA8D49-C64C-4FDF-ACCF-171444A32B21}" srcOrd="4" destOrd="0" presId="urn:microsoft.com/office/officeart/2005/8/layout/target3"/>
    <dgm:cxn modelId="{3F3505BE-F061-4784-8006-6AEAB7B717F3}" type="presParOf" srcId="{71045F8C-00FA-488E-A7BD-E2E6753D979D}" destId="{D8344A4C-A59C-418B-AE84-1CF03F62012F}" srcOrd="5" destOrd="0" presId="urn:microsoft.com/office/officeart/2005/8/layout/target3"/>
    <dgm:cxn modelId="{86340E05-0C32-4357-AF83-CDAB5532186E}" type="presParOf" srcId="{71045F8C-00FA-488E-A7BD-E2E6753D979D}" destId="{57DDA582-354B-4295-AE97-083B34E96D1A}" srcOrd="6" destOrd="0" presId="urn:microsoft.com/office/officeart/2005/8/layout/target3"/>
    <dgm:cxn modelId="{FB66685D-ADAD-42B3-981D-0FF99F8B4F87}" type="presParOf" srcId="{71045F8C-00FA-488E-A7BD-E2E6753D979D}" destId="{4A11C032-4DF2-44E5-8C80-1286B3D4B133}" srcOrd="7" destOrd="0" presId="urn:microsoft.com/office/officeart/2005/8/layout/target3"/>
    <dgm:cxn modelId="{0B31D0D1-726A-48B0-9BA8-146CBCF63955}" type="presParOf" srcId="{71045F8C-00FA-488E-A7BD-E2E6753D979D}" destId="{601CDFA2-8205-4060-95D5-B0A001D0D0E3}" srcOrd="8" destOrd="0" presId="urn:microsoft.com/office/officeart/2005/8/layout/target3"/>
    <dgm:cxn modelId="{8E77254A-9FF4-4283-A7B7-1BAC078BE519}" type="presParOf" srcId="{71045F8C-00FA-488E-A7BD-E2E6753D979D}" destId="{EA95FEE9-5F68-48C7-93BB-0F8C419DA96D}" srcOrd="9" destOrd="0" presId="urn:microsoft.com/office/officeart/2005/8/layout/target3"/>
    <dgm:cxn modelId="{B58950CE-9048-400D-8523-B8C70C9EE168}" type="presParOf" srcId="{71045F8C-00FA-488E-A7BD-E2E6753D979D}" destId="{BB3828A8-1683-43A3-8BCA-2995B7EAE8F3}" srcOrd="10" destOrd="0" presId="urn:microsoft.com/office/officeart/2005/8/layout/target3"/>
    <dgm:cxn modelId="{574C70FE-2F76-4033-9DA0-D3A84E42E687}" type="presParOf" srcId="{71045F8C-00FA-488E-A7BD-E2E6753D979D}" destId="{CC1D5B29-8413-4412-9F6D-55E531B84639}" srcOrd="11" destOrd="0" presId="urn:microsoft.com/office/officeart/2005/8/layout/target3"/>
    <dgm:cxn modelId="{D19F07D1-7A78-4087-A5FA-FAFD030F128D}" type="presParOf" srcId="{71045F8C-00FA-488E-A7BD-E2E6753D979D}" destId="{AEEDACE7-4427-455B-A155-2C3381828BD7}" srcOrd="12" destOrd="0" presId="urn:microsoft.com/office/officeart/2005/8/layout/target3"/>
    <dgm:cxn modelId="{2DED9400-2CF4-4F00-B684-564A6E5F5502}" type="presParOf" srcId="{71045F8C-00FA-488E-A7BD-E2E6753D979D}" destId="{7C8531F2-00DF-4DB1-A6C6-AF46193E1BBF}" srcOrd="13" destOrd="0" presId="urn:microsoft.com/office/officeart/2005/8/layout/target3"/>
    <dgm:cxn modelId="{4683A248-BDCF-42E6-B224-88CE1F6B01EA}" type="presParOf" srcId="{71045F8C-00FA-488E-A7BD-E2E6753D979D}" destId="{304CA11A-E17E-4999-A128-C72BF543B20D}" srcOrd="14" destOrd="0" presId="urn:microsoft.com/office/officeart/2005/8/layout/target3"/>
    <dgm:cxn modelId="{E937E1F8-0E15-47AA-B78A-BD561E3914B7}" type="presParOf" srcId="{71045F8C-00FA-488E-A7BD-E2E6753D979D}" destId="{C67EF5F7-B425-49AF-82F9-2446588ED851}" srcOrd="15" destOrd="0" presId="urn:microsoft.com/office/officeart/2005/8/layout/target3"/>
    <dgm:cxn modelId="{3B37F5D0-8D2E-44E3-AA98-C6D3F21B4AE2}" type="presParOf" srcId="{71045F8C-00FA-488E-A7BD-E2E6753D979D}" destId="{14E80F71-B028-4CCE-8C5A-7AE67F9A28C6}" srcOrd="16" destOrd="0" presId="urn:microsoft.com/office/officeart/2005/8/layout/target3"/>
    <dgm:cxn modelId="{C16B871D-96EC-430A-A02C-866E7E81BE6A}" type="presParOf" srcId="{71045F8C-00FA-488E-A7BD-E2E6753D979D}" destId="{F732C171-B6A8-40AC-BE86-9061B3C3D3B8}" srcOrd="17" destOrd="0" presId="urn:microsoft.com/office/officeart/2005/8/layout/target3"/>
    <dgm:cxn modelId="{BD4A5A94-5FD9-414D-BDE3-C70028A549FC}" type="presParOf" srcId="{71045F8C-00FA-488E-A7BD-E2E6753D979D}" destId="{D8C5187E-68B6-4E2E-86D0-57087190219B}" srcOrd="18" destOrd="0" presId="urn:microsoft.com/office/officeart/2005/8/layout/target3"/>
    <dgm:cxn modelId="{4BF2E256-BC91-4C40-A427-0FA3A43CD6D9}" type="presParOf" srcId="{71045F8C-00FA-488E-A7BD-E2E6753D979D}" destId="{1A909E4D-639C-4CB7-A7CE-FC1133FAA37E}" srcOrd="19" destOrd="0" presId="urn:microsoft.com/office/officeart/2005/8/layout/target3"/>
    <dgm:cxn modelId="{FFC8B440-D190-481B-A666-B07884061418}" type="presParOf" srcId="{71045F8C-00FA-488E-A7BD-E2E6753D979D}" destId="{D102FEF8-6917-41D2-AE5D-914C1EA8F84A}" srcOrd="20" destOrd="0" presId="urn:microsoft.com/office/officeart/2005/8/layout/target3"/>
    <dgm:cxn modelId="{0F2A2CC2-EFA5-4360-B01C-FABA74B30F15}" type="presParOf" srcId="{71045F8C-00FA-488E-A7BD-E2E6753D979D}" destId="{4D19AB04-24FA-40C2-B203-52AE3D15E171}" srcOrd="21" destOrd="0" presId="urn:microsoft.com/office/officeart/2005/8/layout/target3"/>
    <dgm:cxn modelId="{9431E788-33BC-4474-B5AD-5995EF383E43}" type="presParOf" srcId="{71045F8C-00FA-488E-A7BD-E2E6753D979D}" destId="{B7652895-8F40-40B1-8BC2-AD2A1592E4B6}" srcOrd="22" destOrd="0" presId="urn:microsoft.com/office/officeart/2005/8/layout/target3"/>
    <dgm:cxn modelId="{D3C09F26-A35A-4D97-82E6-CDBFD9688A23}" type="presParOf" srcId="{71045F8C-00FA-488E-A7BD-E2E6753D979D}" destId="{3F478621-DC04-4E99-8ED0-6EF817E39D41}" srcOrd="23" destOrd="0" presId="urn:microsoft.com/office/officeart/2005/8/layout/target3"/>
    <dgm:cxn modelId="{0D85F270-A557-4203-88BE-62ED6364F3A6}" type="presParOf" srcId="{71045F8C-00FA-488E-A7BD-E2E6753D979D}" destId="{83FE2C4A-F11C-43B1-9923-1AFAA3244381}" srcOrd="24" destOrd="0" presId="urn:microsoft.com/office/officeart/2005/8/layout/target3"/>
    <dgm:cxn modelId="{0EFC10FB-364A-4ECD-8F63-FCC9637E55EF}" type="presParOf" srcId="{71045F8C-00FA-488E-A7BD-E2E6753D979D}" destId="{0E0F4EFC-82FA-4EC4-801E-BC2F931EC339}" srcOrd="25" destOrd="0" presId="urn:microsoft.com/office/officeart/2005/8/layout/target3"/>
    <dgm:cxn modelId="{1B383109-2473-4050-9C63-D45B621959E1}" type="presParOf" srcId="{71045F8C-00FA-488E-A7BD-E2E6753D979D}" destId="{D3CEBA79-51F7-49AC-8104-9DE2B978BFF4}" srcOrd="26" destOrd="0" presId="urn:microsoft.com/office/officeart/2005/8/layout/target3"/>
    <dgm:cxn modelId="{0ECD4F96-566B-4578-8F08-434604B4FC2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976664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MŠ, </a:t>
          </a:r>
          <a:r>
            <a:rPr lang="cs-CZ" sz="1400" kern="1200" dirty="0" smtClean="0"/>
            <a:t>Police nad Metují, okres Náchod</a:t>
          </a:r>
          <a:endParaRPr lang="cs-CZ" sz="1400" kern="1200" dirty="0"/>
        </a:p>
      </dsp:txBody>
      <dsp:txXfrm>
        <a:off x="2016224" y="0"/>
        <a:ext cx="5976664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976664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16224" y="403244"/>
        <a:ext cx="5976664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99827" y="806488"/>
          <a:ext cx="5609457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Jana Šulcová</a:t>
          </a:r>
          <a:endParaRPr lang="cs-CZ" sz="1900" kern="1200" dirty="0"/>
        </a:p>
      </dsp:txBody>
      <dsp:txXfrm>
        <a:off x="2199827" y="806488"/>
        <a:ext cx="5609457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976664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1" kern="1200" dirty="0" smtClean="0"/>
            <a:t>VY_32_INOVACE_4A_10 </a:t>
          </a:r>
          <a:r>
            <a:rPr lang="cs-CZ" sz="1600" kern="1200" dirty="0" err="1" smtClean="0"/>
            <a:t>Téma:Přídavná</a:t>
          </a:r>
          <a:r>
            <a:rPr lang="cs-CZ" sz="1600" kern="1200" dirty="0" smtClean="0"/>
            <a:t> jména tvrdá</a:t>
          </a:r>
          <a:endParaRPr lang="cs-CZ" sz="1600" kern="1200" dirty="0"/>
        </a:p>
      </dsp:txBody>
      <dsp:txXfrm>
        <a:off x="2016224" y="1209732"/>
        <a:ext cx="5976664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976664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Český jazyk 5. </a:t>
          </a:r>
          <a:r>
            <a:rPr lang="cs-CZ" sz="1900" kern="1200" smtClean="0"/>
            <a:t>ročník</a:t>
          </a:r>
          <a:endParaRPr lang="cs-CZ" sz="1900" kern="1200" dirty="0"/>
        </a:p>
      </dsp:txBody>
      <dsp:txXfrm>
        <a:off x="2016224" y="1612981"/>
        <a:ext cx="5976664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976664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16224" y="2016225"/>
        <a:ext cx="5976664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976664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16224" y="2419469"/>
        <a:ext cx="5976664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CB509D-822F-4478-B06C-DF7CC8B9BAB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0A8047D-4AC5-4C91-A4A0-B2085A6294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228484"/>
              </p:ext>
            </p:extLst>
          </p:nvPr>
        </p:nvGraphicFramePr>
        <p:xfrm>
          <a:off x="827584" y="1772816"/>
          <a:ext cx="7992888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412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412776"/>
            <a:ext cx="8424936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</a:t>
            </a:r>
            <a:r>
              <a:rPr lang="cs-CZ" dirty="0"/>
              <a:t>pro žáky </a:t>
            </a:r>
            <a:r>
              <a:rPr lang="cs-CZ" dirty="0" smtClean="0"/>
              <a:t>5.ročníku  ZŠ,  předmět český jazyk</a:t>
            </a:r>
            <a:endParaRPr lang="cs-CZ" dirty="0"/>
          </a:p>
          <a:p>
            <a:r>
              <a:rPr lang="cs-CZ" dirty="0" smtClean="0"/>
              <a:t>žáci se seznamují s přídavnými jmény tvrdými 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interaktivní tabuli </a:t>
            </a:r>
            <a:r>
              <a:rPr lang="cs-CZ" dirty="0" smtClean="0"/>
              <a:t>probíhá výklad učiva</a:t>
            </a:r>
          </a:p>
          <a:p>
            <a:r>
              <a:rPr lang="cs-CZ" dirty="0"/>
              <a:t>na interaktivní tabuli </a:t>
            </a:r>
            <a:r>
              <a:rPr lang="cs-CZ" dirty="0" smtClean="0"/>
              <a:t>pracují společně, možno vytisknout jako pracovní list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96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064896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i="1" u="sng" dirty="0"/>
              <a:t>PŘÍDAVNÁ JMÉNA</a:t>
            </a:r>
            <a:endParaRPr lang="cs-CZ" sz="2800" dirty="0"/>
          </a:p>
          <a:p>
            <a:pPr algn="ctr"/>
            <a:r>
              <a:rPr lang="cs-CZ" sz="2400" u="sng" dirty="0"/>
              <a:t>TVRDÁ</a:t>
            </a:r>
            <a:endParaRPr lang="cs-CZ" sz="2400" dirty="0"/>
          </a:p>
          <a:p>
            <a:endParaRPr lang="cs-CZ" sz="2800" dirty="0" smtClean="0"/>
          </a:p>
          <a:p>
            <a:r>
              <a:rPr lang="cs-CZ" sz="2800" dirty="0" smtClean="0"/>
              <a:t>                        </a:t>
            </a:r>
            <a:r>
              <a:rPr lang="cs-CZ" sz="2800" b="1" u="sng" dirty="0" smtClean="0">
                <a:solidFill>
                  <a:srgbClr val="FF0000"/>
                </a:solidFill>
              </a:rPr>
              <a:t>VZOR</a:t>
            </a:r>
            <a:r>
              <a:rPr lang="cs-CZ" sz="2800" b="1" u="sng" dirty="0">
                <a:solidFill>
                  <a:srgbClr val="FF0000"/>
                </a:solidFill>
              </a:rPr>
              <a:t>:  </a:t>
            </a:r>
            <a:r>
              <a:rPr lang="cs-CZ" sz="2800" b="1" u="sng" dirty="0" smtClean="0">
                <a:solidFill>
                  <a:srgbClr val="FF0000"/>
                </a:solidFill>
              </a:rPr>
              <a:t>MLADÝ</a:t>
            </a:r>
          </a:p>
          <a:p>
            <a:r>
              <a:rPr lang="cs-CZ" sz="2800" dirty="0" smtClean="0"/>
              <a:t>1.p</a:t>
            </a:r>
            <a:r>
              <a:rPr lang="cs-CZ" sz="2800" dirty="0"/>
              <a:t>. č.j</a:t>
            </a:r>
            <a:r>
              <a:rPr lang="cs-CZ" sz="2800" dirty="0" smtClean="0"/>
              <a:t>.   mlad</a:t>
            </a:r>
            <a:r>
              <a:rPr lang="cs-CZ" sz="2800" b="1" u="sng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 muž</a:t>
            </a:r>
          </a:p>
          <a:p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    mlad</a:t>
            </a:r>
            <a:r>
              <a:rPr lang="cs-CZ" sz="2800" b="1" u="sng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 žena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mlad</a:t>
            </a:r>
            <a:r>
              <a:rPr lang="cs-CZ" sz="2800" b="1" u="sng" dirty="0" smtClean="0">
                <a:solidFill>
                  <a:srgbClr val="FF0000"/>
                </a:solidFill>
              </a:rPr>
              <a:t>é</a:t>
            </a:r>
            <a:r>
              <a:rPr lang="cs-CZ" sz="2800" dirty="0" smtClean="0"/>
              <a:t> zvíře</a:t>
            </a:r>
          </a:p>
          <a:p>
            <a:endParaRPr lang="cs-CZ" sz="2800" dirty="0"/>
          </a:p>
          <a:p>
            <a:pPr algn="ctr"/>
            <a:r>
              <a:rPr lang="cs-CZ" sz="2800" dirty="0" smtClean="0"/>
              <a:t>V 1. pádě čísla jednotného se mění koncovka podle jednotlivých rodů.</a:t>
            </a:r>
          </a:p>
          <a:p>
            <a:r>
              <a:rPr lang="cs-CZ" sz="2800" dirty="0"/>
              <a:t> </a:t>
            </a:r>
          </a:p>
          <a:p>
            <a:r>
              <a:rPr lang="cs-CZ" sz="2800" dirty="0"/>
              <a:t>1.p. č.mn.  mlad</a:t>
            </a:r>
            <a:r>
              <a:rPr lang="cs-CZ" sz="2800" b="1" u="sng" dirty="0">
                <a:solidFill>
                  <a:srgbClr val="FF0000"/>
                </a:solidFill>
              </a:rPr>
              <a:t>í</a:t>
            </a:r>
            <a:r>
              <a:rPr lang="cs-CZ" sz="2800" dirty="0"/>
              <a:t>  muži</a:t>
            </a:r>
          </a:p>
          <a:p>
            <a:r>
              <a:rPr lang="cs-CZ" dirty="0"/>
              <a:t>		</a:t>
            </a:r>
            <a:r>
              <a:rPr lang="cs-CZ" dirty="0" smtClean="0"/>
              <a:t> </a:t>
            </a:r>
            <a:r>
              <a:rPr lang="cs-CZ" sz="2800" dirty="0" smtClean="0"/>
              <a:t>mlad</a:t>
            </a:r>
            <a:r>
              <a:rPr lang="cs-CZ" sz="2800" u="sng" dirty="0" smtClean="0">
                <a:solidFill>
                  <a:srgbClr val="FF0000"/>
                </a:solidFill>
              </a:rPr>
              <a:t>é</a:t>
            </a:r>
            <a:r>
              <a:rPr lang="cs-CZ" sz="2800" dirty="0" smtClean="0"/>
              <a:t>  </a:t>
            </a:r>
            <a:r>
              <a:rPr lang="cs-CZ" sz="2800" dirty="0"/>
              <a:t>ženy</a:t>
            </a:r>
          </a:p>
          <a:p>
            <a:r>
              <a:rPr lang="cs-CZ" dirty="0"/>
              <a:t>		</a:t>
            </a:r>
            <a:r>
              <a:rPr lang="cs-CZ" dirty="0" smtClean="0"/>
              <a:t> </a:t>
            </a:r>
            <a:r>
              <a:rPr lang="cs-CZ" sz="2800" dirty="0" smtClean="0"/>
              <a:t>mlad</a:t>
            </a:r>
            <a:r>
              <a:rPr lang="cs-CZ" sz="2800" u="sng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 </a:t>
            </a:r>
            <a:r>
              <a:rPr lang="cs-CZ" sz="2800" dirty="0"/>
              <a:t>zvířata</a:t>
            </a:r>
          </a:p>
        </p:txBody>
      </p:sp>
      <p:pic>
        <p:nvPicPr>
          <p:cNvPr id="1026" name="Picture 2" descr="C:\Documents and Settings\uživatel\Local Settings\Temporary Internet Files\Content.IE5\XCSBLP05\MP90043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279" y="1124744"/>
            <a:ext cx="261847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11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95536" y="368660"/>
            <a:ext cx="7344816" cy="1224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92537" y="588982"/>
            <a:ext cx="46121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Prohlédněte si přídavná jména. </a:t>
            </a:r>
          </a:p>
          <a:p>
            <a:r>
              <a:rPr lang="cs-CZ" sz="2400" dirty="0" smtClean="0"/>
              <a:t>Škrtněte ta, která nejsou tvrdá.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899592" y="20105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36113" y="33821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67944" y="23153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53544" y="355453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868144" y="186022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62872" y="396848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4327" y="1386745"/>
            <a:ext cx="1079515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52200" y="2636912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588191" y="20105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20072" y="29249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09400" y="392786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65686" y="2267580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rybí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41457" y="2236802"/>
            <a:ext cx="9348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zdravý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468" y="2524834"/>
            <a:ext cx="7633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jedlý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91296" y="4185008"/>
            <a:ext cx="6575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žabí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78765" y="3188416"/>
            <a:ext cx="865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lipový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34050" y="2132760"/>
            <a:ext cx="8467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jelení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05465" y="1643890"/>
            <a:ext cx="1098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vytrvalý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5952" y="3654678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slepý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87513" y="3811675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vepřový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52943" y="2894057"/>
            <a:ext cx="713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nový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09401" y="4185008"/>
            <a:ext cx="1024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motýlí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3297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95536" y="368660"/>
            <a:ext cx="7344816" cy="1224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99592" y="20105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36113" y="33821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67944" y="23153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53544" y="355453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868144" y="186022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62872" y="396848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4327" y="1386745"/>
            <a:ext cx="1079515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52200" y="2636912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588191" y="20105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20072" y="29249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09400" y="392786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65686" y="2267580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rybí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41457" y="2236802"/>
            <a:ext cx="9348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zdravý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468" y="2524834"/>
            <a:ext cx="7633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jedlý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91296" y="4185008"/>
            <a:ext cx="6575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žabí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78765" y="3188416"/>
            <a:ext cx="865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lipový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34050" y="2132760"/>
            <a:ext cx="8467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jelení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05465" y="1643890"/>
            <a:ext cx="1098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vytrvalý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5952" y="3654678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slepý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87513" y="3811675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vepřový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52943" y="2894057"/>
            <a:ext cx="713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nový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09401" y="4185008"/>
            <a:ext cx="1024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motýlí</a:t>
            </a:r>
            <a:endParaRPr lang="cs-CZ" sz="20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878752" y="1982710"/>
            <a:ext cx="935240" cy="942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62872" y="39278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868144" y="1843945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164288" y="3854733"/>
            <a:ext cx="1169545" cy="9875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108921" y="764704"/>
            <a:ext cx="3326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Pracovali jste správně?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039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24936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Odůvodněte. Proč se jedná o přídavná jména tvrdá</a:t>
            </a:r>
            <a:r>
              <a:rPr lang="cs-CZ" sz="2400" dirty="0"/>
              <a:t>?</a:t>
            </a:r>
            <a:endParaRPr lang="cs-CZ" sz="2400" dirty="0" smtClean="0"/>
          </a:p>
          <a:p>
            <a:r>
              <a:rPr lang="cs-CZ" sz="2400" dirty="0" smtClean="0"/>
              <a:t>Pište podle vzoru: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rod mužský</a:t>
            </a:r>
            <a:r>
              <a:rPr lang="cs-CZ" sz="2400" dirty="0" smtClean="0"/>
              <a:t>		 </a:t>
            </a:r>
            <a:r>
              <a:rPr lang="cs-CZ" sz="2400" u="sng" dirty="0" smtClean="0"/>
              <a:t>rod ženský</a:t>
            </a:r>
            <a:r>
              <a:rPr lang="cs-CZ" sz="2400" dirty="0" smtClean="0"/>
              <a:t>		  </a:t>
            </a:r>
            <a:r>
              <a:rPr lang="cs-CZ" sz="2400" u="sng" dirty="0" smtClean="0"/>
              <a:t>rod střední</a:t>
            </a:r>
          </a:p>
          <a:p>
            <a:endParaRPr lang="cs-CZ" sz="1100" dirty="0"/>
          </a:p>
          <a:p>
            <a:r>
              <a:rPr lang="cs-CZ" sz="2400" dirty="0"/>
              <a:t>z</a:t>
            </a:r>
            <a:r>
              <a:rPr lang="cs-CZ" sz="2400" dirty="0" smtClean="0"/>
              <a:t>dravý muž		 zdravá žena		  zdravé dítě</a:t>
            </a:r>
          </a:p>
          <a:p>
            <a:endParaRPr lang="cs-CZ" sz="1100" dirty="0" smtClean="0"/>
          </a:p>
          <a:p>
            <a:r>
              <a:rPr lang="cs-CZ" sz="2400" dirty="0" smtClean="0"/>
              <a:t>jedlý ________	___________		  ____________</a:t>
            </a:r>
          </a:p>
          <a:p>
            <a:endParaRPr lang="cs-CZ" sz="1100" dirty="0" smtClean="0"/>
          </a:p>
          <a:p>
            <a:r>
              <a:rPr lang="cs-CZ" sz="2400" dirty="0" smtClean="0"/>
              <a:t>lipový _______	___________		  ____________</a:t>
            </a:r>
          </a:p>
          <a:p>
            <a:endParaRPr lang="cs-CZ" sz="1100" dirty="0" smtClean="0"/>
          </a:p>
          <a:p>
            <a:r>
              <a:rPr lang="cs-CZ" sz="2400" dirty="0" smtClean="0"/>
              <a:t>vytrvalý _____	___________		  ____________</a:t>
            </a:r>
          </a:p>
          <a:p>
            <a:endParaRPr lang="cs-CZ" sz="1100" dirty="0" smtClean="0"/>
          </a:p>
          <a:p>
            <a:r>
              <a:rPr lang="cs-CZ" sz="2400" dirty="0" smtClean="0"/>
              <a:t>nový ________	___________		  ____________</a:t>
            </a:r>
          </a:p>
          <a:p>
            <a:endParaRPr lang="cs-CZ" sz="1100" dirty="0" smtClean="0"/>
          </a:p>
          <a:p>
            <a:r>
              <a:rPr lang="cs-CZ" sz="2400" dirty="0" smtClean="0"/>
              <a:t>slepý ________	___________		  ____________</a:t>
            </a:r>
          </a:p>
          <a:p>
            <a:endParaRPr lang="cs-CZ" sz="11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epřový ______	___________		  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Koncovky dej do barevného kroužku.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618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24936" cy="5709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Převeďte do množného čísla.</a:t>
            </a:r>
          </a:p>
          <a:p>
            <a:r>
              <a:rPr lang="cs-CZ" sz="2400" dirty="0" smtClean="0"/>
              <a:t>Pište podle vzoru: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rod mužský</a:t>
            </a:r>
            <a:r>
              <a:rPr lang="cs-CZ" sz="2400" dirty="0" smtClean="0"/>
              <a:t>		 </a:t>
            </a:r>
            <a:r>
              <a:rPr lang="cs-CZ" sz="2400" u="sng" dirty="0" smtClean="0"/>
              <a:t>rod ženský</a:t>
            </a:r>
            <a:r>
              <a:rPr lang="cs-CZ" sz="2400" dirty="0" smtClean="0"/>
              <a:t>		  </a:t>
            </a:r>
            <a:r>
              <a:rPr lang="cs-CZ" sz="2400" u="sng" dirty="0" smtClean="0"/>
              <a:t>rod střední</a:t>
            </a:r>
          </a:p>
          <a:p>
            <a:endParaRPr lang="cs-CZ" sz="1100" dirty="0"/>
          </a:p>
          <a:p>
            <a:r>
              <a:rPr lang="cs-CZ" sz="2400" dirty="0" smtClean="0"/>
              <a:t>zdraví muži		 zdravé ženy		  zdravé děti</a:t>
            </a:r>
          </a:p>
          <a:p>
            <a:endParaRPr lang="cs-CZ" sz="1100" dirty="0" smtClean="0"/>
          </a:p>
          <a:p>
            <a:r>
              <a:rPr lang="cs-CZ" sz="2400" dirty="0" smtClean="0"/>
              <a:t>jedl_ ________	___________		  ____________</a:t>
            </a:r>
          </a:p>
          <a:p>
            <a:endParaRPr lang="cs-CZ" sz="1100" dirty="0" smtClean="0"/>
          </a:p>
          <a:p>
            <a:r>
              <a:rPr lang="cs-CZ" sz="2400" dirty="0" err="1"/>
              <a:t>l</a:t>
            </a:r>
            <a:r>
              <a:rPr lang="cs-CZ" sz="2400" dirty="0" err="1" smtClean="0"/>
              <a:t>ipov</a:t>
            </a:r>
            <a:r>
              <a:rPr lang="cs-CZ" sz="2400" dirty="0" smtClean="0"/>
              <a:t>_ _______	___________		  ____________</a:t>
            </a:r>
          </a:p>
          <a:p>
            <a:endParaRPr lang="cs-CZ" sz="11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ytrval_ _____	___________		  ____________</a:t>
            </a:r>
          </a:p>
          <a:p>
            <a:endParaRPr lang="cs-CZ" sz="1100" dirty="0" smtClean="0"/>
          </a:p>
          <a:p>
            <a:r>
              <a:rPr lang="cs-CZ" sz="2400" dirty="0"/>
              <a:t>n</a:t>
            </a:r>
            <a:r>
              <a:rPr lang="cs-CZ" sz="2400" dirty="0" smtClean="0"/>
              <a:t>ov_ ________	___________		  ____________</a:t>
            </a:r>
          </a:p>
          <a:p>
            <a:endParaRPr lang="cs-CZ" sz="11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lep_ ________	___________		  ____________</a:t>
            </a:r>
          </a:p>
          <a:p>
            <a:endParaRPr lang="cs-CZ" sz="1100" dirty="0" smtClean="0"/>
          </a:p>
          <a:p>
            <a:r>
              <a:rPr lang="cs-CZ" sz="2400" dirty="0" err="1"/>
              <a:t>v</a:t>
            </a:r>
            <a:r>
              <a:rPr lang="cs-CZ" sz="2400" dirty="0" err="1" smtClean="0"/>
              <a:t>epřov</a:t>
            </a:r>
            <a:r>
              <a:rPr lang="cs-CZ" sz="2400" dirty="0" smtClean="0"/>
              <a:t>_ ______	___________		  ____________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625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23711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Domácí cvičení: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07785"/>
            <a:ext cx="79621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Každý si vybere 5 slovních spojení z výše uvedených.</a:t>
            </a:r>
          </a:p>
          <a:p>
            <a:r>
              <a:rPr lang="cs-CZ" sz="2400" dirty="0" smtClean="0"/>
              <a:t>Ke každému z nich vymyslíte a napíšete jednu větu.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841" y="2636912"/>
            <a:ext cx="81186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Zkuste vymyslet a zapsat několik dalších přídavných jmen tvrdých: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40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556792"/>
            <a:ext cx="6400800" cy="3474720"/>
          </a:xfrm>
        </p:spPr>
        <p:txBody>
          <a:bodyPr/>
          <a:lstStyle/>
          <a:p>
            <a:r>
              <a:rPr lang="cs-CZ" dirty="0"/>
              <a:t>Obrázky galerie </a:t>
            </a:r>
            <a:r>
              <a:rPr lang="cs-CZ"/>
              <a:t>Microsoft </a:t>
            </a:r>
            <a:r>
              <a:rPr lang="cs-CZ" smtClean="0"/>
              <a:t>PowerPoint</a:t>
            </a:r>
            <a:endParaRPr lang="cs-CZ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01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109</TotalTime>
  <Words>188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14</cp:revision>
  <dcterms:created xsi:type="dcterms:W3CDTF">2013-06-10T20:09:51Z</dcterms:created>
  <dcterms:modified xsi:type="dcterms:W3CDTF">2013-06-25T17:17:42Z</dcterms:modified>
</cp:coreProperties>
</file>