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4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4" qsCatId="3D" csTypeId="urn:microsoft.com/office/officeart/2005/8/colors/accent1_3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 smtClean="0"/>
            <a:t>Název školy: ZŠ a MŠ, Police nad Metují, okres Náchod</a:t>
          </a:r>
          <a:endParaRPr lang="cs-CZ" sz="16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Jana Šulcová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1" dirty="0" smtClean="0"/>
            <a:t>VY_32_INOVACE_4A_18 </a:t>
          </a:r>
          <a:r>
            <a:rPr lang="cs-CZ" b="0" dirty="0" smtClean="0"/>
            <a:t>Téma: </a:t>
          </a:r>
          <a:r>
            <a:rPr lang="cs-CZ" b="0" dirty="0" smtClean="0"/>
            <a:t>Rozkazovací způsob</a:t>
          </a:r>
          <a:endParaRPr lang="cs-CZ" b="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Český jazyk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 custLinFactNeighborX="1718" custLinFactNeighborY="675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 custScaleX="93856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801A69-F1B8-4CEE-9B52-A48515A94D54}" type="presOf" srcId="{0C6E1E16-08A6-4B86-AB9F-749A7749D4C9}" destId="{D8344A4C-A59C-418B-AE84-1CF03F62012F}" srcOrd="0" destOrd="0" presId="urn:microsoft.com/office/officeart/2005/8/layout/target3"/>
    <dgm:cxn modelId="{548B7E0F-4DC8-4DC1-95BA-CFD37E1920A8}" type="presOf" srcId="{FBBFC3EA-9D9D-4F3A-BEA6-9C2C0E46BF20}" destId="{601CDFA2-8205-4060-95D5-B0A001D0D0E3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FB406367-72AD-44D4-A51E-FE9F1300F805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2D295AA1-49E9-48A3-839D-08C4C271D350}" type="presOf" srcId="{C73C7642-F245-4585-8F88-243F9FAEF6CA}" destId="{304CA11A-E17E-4999-A128-C72BF543B20D}" srcOrd="0" destOrd="0" presId="urn:microsoft.com/office/officeart/2005/8/layout/target3"/>
    <dgm:cxn modelId="{5A1D9324-CE0C-4B25-A244-AC66357BB4CD}" type="presOf" srcId="{EBC41103-E2E5-4D48-9B4B-425520D3D098}" destId="{F732C171-B6A8-40AC-BE86-9061B3C3D3B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9D2B961D-168D-434A-8215-8ECF9C02C42E}" type="presOf" srcId="{9F18DD90-522E-4A06-9EDB-3FF7C7EB6637}" destId="{932F2F5B-E5E6-4E00-9503-10413FFBA7E0}" srcOrd="1" destOrd="0" presId="urn:microsoft.com/office/officeart/2005/8/layout/target3"/>
    <dgm:cxn modelId="{45C60B47-DBFD-4BB2-B12E-C88082729696}" type="presOf" srcId="{019433A1-1324-4DE1-9E6F-32B851095F74}" destId="{83FE2C4A-F11C-43B1-9923-1AFAA3244381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73AAA838-B7C0-4559-91DD-1C3EBA37C2FE}" type="presOf" srcId="{EBC41103-E2E5-4D48-9B4B-425520D3D098}" destId="{D3CEBA79-51F7-49AC-8104-9DE2B978BFF4}" srcOrd="1" destOrd="0" presId="urn:microsoft.com/office/officeart/2005/8/layout/target3"/>
    <dgm:cxn modelId="{9124A7FC-99D0-4D28-9E09-0142C764A3A7}" type="presOf" srcId="{FBBFC3EA-9D9D-4F3A-BEA6-9C2C0E46BF20}" destId="{3F478621-DC04-4E99-8ED0-6EF817E39D41}" srcOrd="1" destOrd="0" presId="urn:microsoft.com/office/officeart/2005/8/layout/target3"/>
    <dgm:cxn modelId="{B8FA7897-697B-4B2F-85AE-B071E8D77B96}" type="presOf" srcId="{0C6E1E16-08A6-4B86-AB9F-749A7749D4C9}" destId="{B7652895-8F40-40B1-8BC2-AD2A1592E4B6}" srcOrd="1" destOrd="0" presId="urn:microsoft.com/office/officeart/2005/8/layout/target3"/>
    <dgm:cxn modelId="{BFF57AF4-AC94-490B-8815-8E2795745E8C}" type="presOf" srcId="{019433A1-1324-4DE1-9E6F-32B851095F74}" destId="{CC1D5B29-8413-4412-9F6D-55E531B84639}" srcOrd="0" destOrd="0" presId="urn:microsoft.com/office/officeart/2005/8/layout/target3"/>
    <dgm:cxn modelId="{34E97AB3-BE51-4F0D-B38E-039560E34555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E4FDE8-9BD1-44F6-A815-A07CBE12FCA5}" type="presOf" srcId="{9F18DD90-522E-4A06-9EDB-3FF7C7EB6637}" destId="{D102FEF8-6917-41D2-AE5D-914C1EA8F84A}" srcOrd="0" destOrd="0" presId="urn:microsoft.com/office/officeart/2005/8/layout/target3"/>
    <dgm:cxn modelId="{13A16CDD-8DEA-4337-B11D-89AEA8B3224C}" type="presOf" srcId="{C73C7642-F245-4585-8F88-243F9FAEF6CA}" destId="{0E0F4EFC-82FA-4EC4-801E-BC2F931EC339}" srcOrd="1" destOrd="0" presId="urn:microsoft.com/office/officeart/2005/8/layout/target3"/>
    <dgm:cxn modelId="{B99242BE-AA7D-4594-9237-12CF9B8A5B63}" type="presOf" srcId="{39F8B381-5807-488E-AC22-73DD4140ED4A}" destId="{71045F8C-00FA-488E-A7BD-E2E6753D979D}" srcOrd="0" destOrd="0" presId="urn:microsoft.com/office/officeart/2005/8/layout/target3"/>
    <dgm:cxn modelId="{A1AFAF5D-8649-4E8D-965B-447D1F32BCDC}" type="presParOf" srcId="{71045F8C-00FA-488E-A7BD-E2E6753D979D}" destId="{3577EC6B-C980-4F34-8C69-4365E7B8FC8C}" srcOrd="0" destOrd="0" presId="urn:microsoft.com/office/officeart/2005/8/layout/target3"/>
    <dgm:cxn modelId="{5CCC6754-3B1E-4CF9-8327-B08AD4DA5123}" type="presParOf" srcId="{71045F8C-00FA-488E-A7BD-E2E6753D979D}" destId="{6940EB87-DC1D-4BC3-9408-9AC2E1FFC039}" srcOrd="1" destOrd="0" presId="urn:microsoft.com/office/officeart/2005/8/layout/target3"/>
    <dgm:cxn modelId="{0A542D8B-5A25-4D64-8AEF-125ABD33F06B}" type="presParOf" srcId="{71045F8C-00FA-488E-A7BD-E2E6753D979D}" destId="{BC35EE03-4121-4EF9-923D-7CB6D30D358D}" srcOrd="2" destOrd="0" presId="urn:microsoft.com/office/officeart/2005/8/layout/target3"/>
    <dgm:cxn modelId="{EABEF19A-D299-4D9C-BB11-C7BF660BA925}" type="presParOf" srcId="{71045F8C-00FA-488E-A7BD-E2E6753D979D}" destId="{D3840DFA-901C-4049-8AB2-27AC2BA34540}" srcOrd="3" destOrd="0" presId="urn:microsoft.com/office/officeart/2005/8/layout/target3"/>
    <dgm:cxn modelId="{92F984EB-FD84-4306-91E8-509AD31D4377}" type="presParOf" srcId="{71045F8C-00FA-488E-A7BD-E2E6753D979D}" destId="{5BDA8D49-C64C-4FDF-ACCF-171444A32B21}" srcOrd="4" destOrd="0" presId="urn:microsoft.com/office/officeart/2005/8/layout/target3"/>
    <dgm:cxn modelId="{490D8C68-A085-4183-8E8B-292838D05343}" type="presParOf" srcId="{71045F8C-00FA-488E-A7BD-E2E6753D979D}" destId="{D8344A4C-A59C-418B-AE84-1CF03F62012F}" srcOrd="5" destOrd="0" presId="urn:microsoft.com/office/officeart/2005/8/layout/target3"/>
    <dgm:cxn modelId="{AD1C7F30-C163-4823-9315-3E0D4EC6D1E6}" type="presParOf" srcId="{71045F8C-00FA-488E-A7BD-E2E6753D979D}" destId="{57DDA582-354B-4295-AE97-083B34E96D1A}" srcOrd="6" destOrd="0" presId="urn:microsoft.com/office/officeart/2005/8/layout/target3"/>
    <dgm:cxn modelId="{A07588B7-B272-4FD7-B0D0-A9C7527F0BEE}" type="presParOf" srcId="{71045F8C-00FA-488E-A7BD-E2E6753D979D}" destId="{4A11C032-4DF2-44E5-8C80-1286B3D4B133}" srcOrd="7" destOrd="0" presId="urn:microsoft.com/office/officeart/2005/8/layout/target3"/>
    <dgm:cxn modelId="{C2DA3542-ED20-4C90-AE9F-8A37B8361D07}" type="presParOf" srcId="{71045F8C-00FA-488E-A7BD-E2E6753D979D}" destId="{601CDFA2-8205-4060-95D5-B0A001D0D0E3}" srcOrd="8" destOrd="0" presId="urn:microsoft.com/office/officeart/2005/8/layout/target3"/>
    <dgm:cxn modelId="{0944CF6E-1D5A-4AF6-A486-8495481DB20E}" type="presParOf" srcId="{71045F8C-00FA-488E-A7BD-E2E6753D979D}" destId="{EA95FEE9-5F68-48C7-93BB-0F8C419DA96D}" srcOrd="9" destOrd="0" presId="urn:microsoft.com/office/officeart/2005/8/layout/target3"/>
    <dgm:cxn modelId="{D41BB696-4D2D-4D62-9401-CC7A6CECFE47}" type="presParOf" srcId="{71045F8C-00FA-488E-A7BD-E2E6753D979D}" destId="{BB3828A8-1683-43A3-8BCA-2995B7EAE8F3}" srcOrd="10" destOrd="0" presId="urn:microsoft.com/office/officeart/2005/8/layout/target3"/>
    <dgm:cxn modelId="{A0D8925E-CCD8-4911-84F1-8F128928EA62}" type="presParOf" srcId="{71045F8C-00FA-488E-A7BD-E2E6753D979D}" destId="{CC1D5B29-8413-4412-9F6D-55E531B84639}" srcOrd="11" destOrd="0" presId="urn:microsoft.com/office/officeart/2005/8/layout/target3"/>
    <dgm:cxn modelId="{702F1858-DE47-4450-8C5E-B892C928914F}" type="presParOf" srcId="{71045F8C-00FA-488E-A7BD-E2E6753D979D}" destId="{AEEDACE7-4427-455B-A155-2C3381828BD7}" srcOrd="12" destOrd="0" presId="urn:microsoft.com/office/officeart/2005/8/layout/target3"/>
    <dgm:cxn modelId="{BCB49E39-C9F6-4EC4-A790-F5995681CAC0}" type="presParOf" srcId="{71045F8C-00FA-488E-A7BD-E2E6753D979D}" destId="{7C8531F2-00DF-4DB1-A6C6-AF46193E1BBF}" srcOrd="13" destOrd="0" presId="urn:microsoft.com/office/officeart/2005/8/layout/target3"/>
    <dgm:cxn modelId="{E4606773-5AE8-4145-BFA5-0FFD336A51E0}" type="presParOf" srcId="{71045F8C-00FA-488E-A7BD-E2E6753D979D}" destId="{304CA11A-E17E-4999-A128-C72BF543B20D}" srcOrd="14" destOrd="0" presId="urn:microsoft.com/office/officeart/2005/8/layout/target3"/>
    <dgm:cxn modelId="{BDB8251B-3A79-4333-9BE8-F8C19C9B4D08}" type="presParOf" srcId="{71045F8C-00FA-488E-A7BD-E2E6753D979D}" destId="{C67EF5F7-B425-49AF-82F9-2446588ED851}" srcOrd="15" destOrd="0" presId="urn:microsoft.com/office/officeart/2005/8/layout/target3"/>
    <dgm:cxn modelId="{A9042179-D42B-4EFC-BFD9-554190202BC8}" type="presParOf" srcId="{71045F8C-00FA-488E-A7BD-E2E6753D979D}" destId="{14E80F71-B028-4CCE-8C5A-7AE67F9A28C6}" srcOrd="16" destOrd="0" presId="urn:microsoft.com/office/officeart/2005/8/layout/target3"/>
    <dgm:cxn modelId="{DB0CE606-7F26-4DAA-9AC4-215CA9B5CD98}" type="presParOf" srcId="{71045F8C-00FA-488E-A7BD-E2E6753D979D}" destId="{F732C171-B6A8-40AC-BE86-9061B3C3D3B8}" srcOrd="17" destOrd="0" presId="urn:microsoft.com/office/officeart/2005/8/layout/target3"/>
    <dgm:cxn modelId="{53732774-38A8-4A99-9A21-98CF7519FB1F}" type="presParOf" srcId="{71045F8C-00FA-488E-A7BD-E2E6753D979D}" destId="{D8C5187E-68B6-4E2E-86D0-57087190219B}" srcOrd="18" destOrd="0" presId="urn:microsoft.com/office/officeart/2005/8/layout/target3"/>
    <dgm:cxn modelId="{CA617A27-0F9A-4316-9838-87A10D65AF4F}" type="presParOf" srcId="{71045F8C-00FA-488E-A7BD-E2E6753D979D}" destId="{1A909E4D-639C-4CB7-A7CE-FC1133FAA37E}" srcOrd="19" destOrd="0" presId="urn:microsoft.com/office/officeart/2005/8/layout/target3"/>
    <dgm:cxn modelId="{B64E0C87-47ED-44A3-80DD-146241BF7790}" type="presParOf" srcId="{71045F8C-00FA-488E-A7BD-E2E6753D979D}" destId="{D102FEF8-6917-41D2-AE5D-914C1EA8F84A}" srcOrd="20" destOrd="0" presId="urn:microsoft.com/office/officeart/2005/8/layout/target3"/>
    <dgm:cxn modelId="{D05DD544-D8B0-4274-9F33-428E776370E2}" type="presParOf" srcId="{71045F8C-00FA-488E-A7BD-E2E6753D979D}" destId="{4D19AB04-24FA-40C2-B203-52AE3D15E171}" srcOrd="21" destOrd="0" presId="urn:microsoft.com/office/officeart/2005/8/layout/target3"/>
    <dgm:cxn modelId="{9A9FD5C1-02B2-467C-9319-8F7817500D1E}" type="presParOf" srcId="{71045F8C-00FA-488E-A7BD-E2E6753D979D}" destId="{B7652895-8F40-40B1-8BC2-AD2A1592E4B6}" srcOrd="22" destOrd="0" presId="urn:microsoft.com/office/officeart/2005/8/layout/target3"/>
    <dgm:cxn modelId="{BF650644-C9E1-4D57-9775-6CCDF9057ED5}" type="presParOf" srcId="{71045F8C-00FA-488E-A7BD-E2E6753D979D}" destId="{3F478621-DC04-4E99-8ED0-6EF817E39D41}" srcOrd="23" destOrd="0" presId="urn:microsoft.com/office/officeart/2005/8/layout/target3"/>
    <dgm:cxn modelId="{8BB7A758-4E14-4969-92B9-BDD1C141BAE2}" type="presParOf" srcId="{71045F8C-00FA-488E-A7BD-E2E6753D979D}" destId="{83FE2C4A-F11C-43B1-9923-1AFAA3244381}" srcOrd="24" destOrd="0" presId="urn:microsoft.com/office/officeart/2005/8/layout/target3"/>
    <dgm:cxn modelId="{42A54D84-DB84-47AA-AE88-670641537267}" type="presParOf" srcId="{71045F8C-00FA-488E-A7BD-E2E6753D979D}" destId="{0E0F4EFC-82FA-4EC4-801E-BC2F931EC339}" srcOrd="25" destOrd="0" presId="urn:microsoft.com/office/officeart/2005/8/layout/target3"/>
    <dgm:cxn modelId="{F8E2F491-3042-40C0-B2CA-4B7FD439C04F}" type="presParOf" srcId="{71045F8C-00FA-488E-A7BD-E2E6753D979D}" destId="{D3CEBA79-51F7-49AC-8104-9DE2B978BFF4}" srcOrd="26" destOrd="0" presId="urn:microsoft.com/office/officeart/2005/8/layout/target3"/>
    <dgm:cxn modelId="{F9FDCCF1-71F0-451B-B7CF-70D34EEA8C8C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5544616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MŠ, Police nad Metují, okres Náchod</a:t>
          </a:r>
          <a:endParaRPr lang="cs-CZ" sz="1600" kern="1200" dirty="0"/>
        </a:p>
      </dsp:txBody>
      <dsp:txXfrm>
        <a:off x="2016223" y="0"/>
        <a:ext cx="5544616" cy="403244"/>
      </dsp:txXfrm>
    </dsp:sp>
    <dsp:sp modelId="{5BDA8D49-C64C-4FDF-ACCF-171444A32B21}">
      <dsp:nvSpPr>
        <dsp:cNvPr id="0" name=""/>
        <dsp:cNvSpPr/>
      </dsp:nvSpPr>
      <dsp:spPr>
        <a:xfrm>
          <a:off x="361319" y="426380"/>
          <a:ext cx="3427581" cy="342758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48575"/>
            <a:satOff val="-3501"/>
            <a:lumOff val="501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16223" y="403244"/>
          <a:ext cx="5544616" cy="34275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48575"/>
              <a:satOff val="-3501"/>
              <a:lumOff val="501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16223" y="403244"/>
        <a:ext cx="5544616" cy="403244"/>
      </dsp:txXfrm>
    </dsp:sp>
    <dsp:sp modelId="{4A11C032-4DF2-44E5-8C80-1286B3D4B133}">
      <dsp:nvSpPr>
        <dsp:cNvPr id="0" name=""/>
        <dsp:cNvSpPr/>
      </dsp:nvSpPr>
      <dsp:spPr>
        <a:xfrm>
          <a:off x="604866" y="806488"/>
          <a:ext cx="2822714" cy="2822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97150"/>
            <a:satOff val="-7002"/>
            <a:lumOff val="1002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186554" y="806488"/>
          <a:ext cx="5203954" cy="2822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97150"/>
              <a:satOff val="-7002"/>
              <a:lumOff val="1002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Jana Šulcová</a:t>
          </a:r>
          <a:endParaRPr lang="cs-CZ" sz="1400" kern="1200" dirty="0"/>
        </a:p>
      </dsp:txBody>
      <dsp:txXfrm>
        <a:off x="2186554" y="806488"/>
        <a:ext cx="5203954" cy="403244"/>
      </dsp:txXfrm>
    </dsp:sp>
    <dsp:sp modelId="{BB3828A8-1683-43A3-8BCA-2995B7EAE8F3}">
      <dsp:nvSpPr>
        <dsp:cNvPr id="0" name=""/>
        <dsp:cNvSpPr/>
      </dsp:nvSpPr>
      <dsp:spPr>
        <a:xfrm>
          <a:off x="907299" y="1209732"/>
          <a:ext cx="2217848" cy="22178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145725"/>
            <a:satOff val="-10503"/>
            <a:lumOff val="1503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16223" y="1209732"/>
          <a:ext cx="5544616" cy="22178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145725"/>
              <a:satOff val="-10503"/>
              <a:lumOff val="1503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b="1" kern="1200" dirty="0" smtClean="0"/>
            <a:t>VY_32_INOVACE_4A_18 </a:t>
          </a:r>
          <a:r>
            <a:rPr lang="cs-CZ" sz="1400" b="0" kern="1200" dirty="0" smtClean="0"/>
            <a:t>Téma: </a:t>
          </a:r>
          <a:r>
            <a:rPr lang="cs-CZ" sz="1400" b="0" kern="1200" dirty="0" smtClean="0"/>
            <a:t>Rozkazovací způsob</a:t>
          </a:r>
          <a:endParaRPr lang="cs-CZ" sz="1400" b="0" kern="1200" dirty="0"/>
        </a:p>
      </dsp:txBody>
      <dsp:txXfrm>
        <a:off x="2016223" y="1209732"/>
        <a:ext cx="5544616" cy="403248"/>
      </dsp:txXfrm>
    </dsp:sp>
    <dsp:sp modelId="{7C8531F2-00DF-4DB1-A6C6-AF46193E1BBF}">
      <dsp:nvSpPr>
        <dsp:cNvPr id="0" name=""/>
        <dsp:cNvSpPr/>
      </dsp:nvSpPr>
      <dsp:spPr>
        <a:xfrm>
          <a:off x="1209735" y="1612981"/>
          <a:ext cx="1612977" cy="161297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194301"/>
            <a:satOff val="-14004"/>
            <a:lumOff val="20041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16223" y="1612981"/>
          <a:ext cx="5544616" cy="16129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194301"/>
              <a:satOff val="-14004"/>
              <a:lumOff val="20041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 Český jazyk 5. ročník</a:t>
          </a:r>
          <a:endParaRPr lang="cs-CZ" sz="1400" kern="1200" dirty="0"/>
        </a:p>
      </dsp:txBody>
      <dsp:txXfrm>
        <a:off x="2016223" y="1612981"/>
        <a:ext cx="5544616" cy="403244"/>
      </dsp:txXfrm>
    </dsp:sp>
    <dsp:sp modelId="{14E80F71-B028-4CCE-8C5A-7AE67F9A28C6}">
      <dsp:nvSpPr>
        <dsp:cNvPr id="0" name=""/>
        <dsp:cNvSpPr/>
      </dsp:nvSpPr>
      <dsp:spPr>
        <a:xfrm>
          <a:off x="1512168" y="2016225"/>
          <a:ext cx="1008110" cy="100811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242876"/>
            <a:satOff val="-17505"/>
            <a:lumOff val="25051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16223" y="2016225"/>
          <a:ext cx="5544616" cy="10081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242876"/>
              <a:satOff val="-17505"/>
              <a:lumOff val="25051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16223" y="2016225"/>
        <a:ext cx="5544616" cy="403244"/>
      </dsp:txXfrm>
    </dsp:sp>
    <dsp:sp modelId="{1A909E4D-639C-4CB7-A7CE-FC1133FAA37E}">
      <dsp:nvSpPr>
        <dsp:cNvPr id="0" name=""/>
        <dsp:cNvSpPr/>
      </dsp:nvSpPr>
      <dsp:spPr>
        <a:xfrm>
          <a:off x="1814601" y="2419469"/>
          <a:ext cx="403244" cy="4032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291451"/>
            <a:satOff val="-21006"/>
            <a:lumOff val="30061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16223" y="2419469"/>
          <a:ext cx="5544616" cy="4032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291451"/>
              <a:satOff val="-21006"/>
              <a:lumOff val="30061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16223" y="2419469"/>
        <a:ext cx="5544616" cy="403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B5DD883-6D02-4566-91FD-903DA763C61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B8B3824-00DB-4926-B896-80D9FA3F0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5DD883-6D02-4566-91FD-903DA763C61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B3824-00DB-4926-B896-80D9FA3F02B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5DD883-6D02-4566-91FD-903DA763C61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B3824-00DB-4926-B896-80D9FA3F02B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5DD883-6D02-4566-91FD-903DA763C61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B3824-00DB-4926-B896-80D9FA3F02B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5DD883-6D02-4566-91FD-903DA763C61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B3824-00DB-4926-B896-80D9FA3F02B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5DD883-6D02-4566-91FD-903DA763C61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B3824-00DB-4926-B896-80D9FA3F02B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5DD883-6D02-4566-91FD-903DA763C61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B3824-00DB-4926-B896-80D9FA3F0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B5DD883-6D02-4566-91FD-903DA763C61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B3824-00DB-4926-B896-80D9FA3F02B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B5DD883-6D02-4566-91FD-903DA763C61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B8B3824-00DB-4926-B896-80D9FA3F02B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5DD883-6D02-4566-91FD-903DA763C61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B3824-00DB-4926-B896-80D9FA3F0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5DD883-6D02-4566-91FD-903DA763C61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B3824-00DB-4926-B896-80D9FA3F0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B5DD883-6D02-4566-91FD-903DA763C61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B8B3824-00DB-4926-B896-80D9FA3F02B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7594430"/>
              </p:ext>
            </p:extLst>
          </p:nvPr>
        </p:nvGraphicFramePr>
        <p:xfrm>
          <a:off x="1259632" y="1700808"/>
          <a:ext cx="7560840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69069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03648" y="476672"/>
            <a:ext cx="6512511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528" y="1412776"/>
            <a:ext cx="8424936" cy="46805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prezentace pro žáky 5.ročníku  ZŠ,  předmět český jazyk</a:t>
            </a:r>
          </a:p>
          <a:p>
            <a:r>
              <a:rPr lang="cs-CZ" sz="2000" dirty="0" smtClean="0"/>
              <a:t>žáci se seznamují s rozkazovacím způsobem</a:t>
            </a:r>
          </a:p>
          <a:p>
            <a:r>
              <a:rPr lang="cs-CZ" sz="2000" dirty="0" smtClean="0"/>
              <a:t>na interaktivní tabuli probíhá výklad</a:t>
            </a:r>
          </a:p>
          <a:p>
            <a:r>
              <a:rPr lang="cs-CZ" sz="2000" dirty="0" smtClean="0"/>
              <a:t>na interaktivní tabuli mění příkazy v zákazy</a:t>
            </a:r>
          </a:p>
          <a:p>
            <a:r>
              <a:rPr lang="cs-CZ" sz="2000" dirty="0"/>
              <a:t>ž</a:t>
            </a:r>
            <a:r>
              <a:rPr lang="cs-CZ" sz="2000" dirty="0" smtClean="0"/>
              <a:t>áci doplňují správné koncovky</a:t>
            </a:r>
          </a:p>
          <a:p>
            <a:r>
              <a:rPr lang="cs-CZ" sz="2000" dirty="0" smtClean="0"/>
              <a:t>na interaktivní tabuli pracují společně, možno vytisknout jako pracovní list, lze pracovat ve skupinách</a:t>
            </a:r>
          </a:p>
          <a:p>
            <a:pPr marL="45720" indent="0">
              <a:buFont typeface="Arial" pitchFamily="34" charset="0"/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7273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476672"/>
            <a:ext cx="37000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rgbClr val="FF0000"/>
                </a:solidFill>
              </a:rPr>
              <a:t>ROZKAZOVACÍ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u="sng" dirty="0" smtClean="0">
                <a:solidFill>
                  <a:srgbClr val="FF0000"/>
                </a:solidFill>
              </a:rPr>
              <a:t>ZPŮSOB</a:t>
            </a:r>
            <a:endParaRPr lang="cs-CZ" sz="2400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44"/>
            <a:ext cx="82089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Slovesa v rozkazovacím způsobu vyjadřují děj, který má (nebo nemá) někdo uskutečnit.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Jedná se o rozkaz, zákaz nebo prosbu.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924944"/>
            <a:ext cx="828092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Rozkazovací způsob tvoříme v:</a:t>
            </a:r>
          </a:p>
          <a:p>
            <a:endParaRPr lang="cs-CZ" sz="1400" dirty="0" smtClean="0"/>
          </a:p>
          <a:p>
            <a:r>
              <a:rPr lang="cs-CZ" sz="2400" dirty="0" smtClean="0"/>
              <a:t>2. osobě č. jed.	piš</a:t>
            </a:r>
            <a:r>
              <a:rPr lang="cs-CZ" sz="2400" dirty="0" smtClean="0">
                <a:solidFill>
                  <a:srgbClr val="FF0000"/>
                </a:solidFill>
              </a:rPr>
              <a:t>-	</a:t>
            </a:r>
            <a:r>
              <a:rPr lang="cs-CZ" sz="2400" dirty="0" smtClean="0"/>
              <a:t>	kresl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		děl</a:t>
            </a:r>
            <a:r>
              <a:rPr lang="cs-CZ" sz="2400" dirty="0" smtClean="0">
                <a:solidFill>
                  <a:srgbClr val="FF0000"/>
                </a:solidFill>
              </a:rPr>
              <a:t>ej</a:t>
            </a:r>
          </a:p>
          <a:p>
            <a:r>
              <a:rPr lang="cs-CZ" sz="2400" dirty="0" smtClean="0"/>
              <a:t>1. osobě č.mn.	piš</a:t>
            </a:r>
            <a:r>
              <a:rPr lang="cs-CZ" sz="2400" dirty="0" smtClean="0">
                <a:solidFill>
                  <a:srgbClr val="FF0000"/>
                </a:solidFill>
              </a:rPr>
              <a:t>me</a:t>
            </a:r>
            <a:r>
              <a:rPr lang="cs-CZ" sz="2400" dirty="0" smtClean="0"/>
              <a:t>		kresl</a:t>
            </a:r>
            <a:r>
              <a:rPr lang="cs-CZ" sz="2400" dirty="0" smtClean="0">
                <a:solidFill>
                  <a:srgbClr val="FF0000"/>
                </a:solidFill>
              </a:rPr>
              <a:t>eme</a:t>
            </a:r>
            <a:r>
              <a:rPr lang="cs-CZ" sz="2400" dirty="0" smtClean="0"/>
              <a:t>	děl</a:t>
            </a:r>
            <a:r>
              <a:rPr lang="cs-CZ" sz="2400" dirty="0" smtClean="0">
                <a:solidFill>
                  <a:srgbClr val="FF0000"/>
                </a:solidFill>
              </a:rPr>
              <a:t>ejme</a:t>
            </a:r>
          </a:p>
          <a:p>
            <a:r>
              <a:rPr lang="cs-CZ" sz="2400" dirty="0" smtClean="0"/>
              <a:t>2. osobě </a:t>
            </a:r>
            <a:r>
              <a:rPr lang="cs-CZ" sz="2400" dirty="0"/>
              <a:t>č</a:t>
            </a:r>
            <a:r>
              <a:rPr lang="cs-CZ" sz="2400" dirty="0" smtClean="0"/>
              <a:t>.mn.	piš</a:t>
            </a:r>
            <a:r>
              <a:rPr lang="cs-CZ" sz="2400" dirty="0" smtClean="0">
                <a:solidFill>
                  <a:srgbClr val="FF0000"/>
                </a:solidFill>
              </a:rPr>
              <a:t>te</a:t>
            </a:r>
            <a:r>
              <a:rPr lang="cs-CZ" sz="2400" dirty="0" smtClean="0"/>
              <a:t>		kresl</a:t>
            </a:r>
            <a:r>
              <a:rPr lang="cs-CZ" sz="2400" dirty="0" smtClean="0">
                <a:solidFill>
                  <a:srgbClr val="FF0000"/>
                </a:solidFill>
              </a:rPr>
              <a:t>ete</a:t>
            </a:r>
            <a:r>
              <a:rPr lang="cs-CZ" sz="2400" dirty="0" smtClean="0"/>
              <a:t>	děl</a:t>
            </a:r>
            <a:r>
              <a:rPr lang="cs-CZ" sz="2400" dirty="0" smtClean="0">
                <a:solidFill>
                  <a:srgbClr val="FF0000"/>
                </a:solidFill>
              </a:rPr>
              <a:t>ejte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70992" y="5301207"/>
            <a:ext cx="6773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Čas se u rozkazovacího způsobu neurčuje !!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7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5750" y="473284"/>
            <a:ext cx="3567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Příkazy změň v zákazy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44"/>
            <a:ext cx="820891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Řekněte mu to.  ________________________________</a:t>
            </a:r>
          </a:p>
          <a:p>
            <a:endParaRPr lang="cs-CZ" sz="2400" dirty="0"/>
          </a:p>
          <a:p>
            <a:r>
              <a:rPr lang="cs-CZ" sz="2400" dirty="0" smtClean="0"/>
              <a:t>Utřete ten stůl.  ________________________________</a:t>
            </a:r>
          </a:p>
          <a:p>
            <a:endParaRPr lang="cs-CZ" sz="2400" dirty="0"/>
          </a:p>
          <a:p>
            <a:r>
              <a:rPr lang="cs-CZ" sz="2400" dirty="0" smtClean="0"/>
              <a:t>Pozvěte tetu na oběd. __________________________</a:t>
            </a:r>
          </a:p>
          <a:p>
            <a:endParaRPr lang="cs-CZ" sz="2400" dirty="0"/>
          </a:p>
          <a:p>
            <a:r>
              <a:rPr lang="cs-CZ" sz="2400" dirty="0" smtClean="0"/>
              <a:t>Vezměte si čepici. _____________________________</a:t>
            </a:r>
          </a:p>
          <a:p>
            <a:endParaRPr lang="cs-CZ" sz="2400" dirty="0"/>
          </a:p>
          <a:p>
            <a:r>
              <a:rPr lang="cs-CZ" sz="2400" dirty="0" smtClean="0"/>
              <a:t>Umyjte nádobí. ________________________________</a:t>
            </a:r>
          </a:p>
          <a:p>
            <a:endParaRPr lang="cs-CZ" sz="2400" dirty="0"/>
          </a:p>
          <a:p>
            <a:r>
              <a:rPr lang="cs-CZ" sz="2400" dirty="0" smtClean="0"/>
              <a:t>Zameťte  podlahu. _____________________________</a:t>
            </a:r>
          </a:p>
          <a:p>
            <a:endParaRPr lang="cs-CZ" sz="2400" dirty="0"/>
          </a:p>
          <a:p>
            <a:r>
              <a:rPr lang="cs-CZ" sz="2400" dirty="0" smtClean="0"/>
              <a:t>Hoďte  míč. ___________________________________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47735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5750" y="473284"/>
            <a:ext cx="41921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Doplň vynechaná písmena: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44"/>
            <a:ext cx="84249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Se_  rovně.				</a:t>
            </a:r>
            <a:r>
              <a:rPr lang="cs-CZ" sz="2400" dirty="0" err="1" smtClean="0"/>
              <a:t>Pora</a:t>
            </a:r>
            <a:r>
              <a:rPr lang="cs-CZ" sz="2400" dirty="0" smtClean="0"/>
              <a:t>_  mi, prosím.</a:t>
            </a:r>
          </a:p>
          <a:p>
            <a:r>
              <a:rPr lang="cs-CZ" sz="2400" dirty="0" err="1" smtClean="0"/>
              <a:t>Necho</a:t>
            </a:r>
            <a:r>
              <a:rPr lang="cs-CZ" sz="2400" dirty="0" smtClean="0"/>
              <a:t>_  tam.			</a:t>
            </a:r>
            <a:r>
              <a:rPr lang="cs-CZ" sz="2400" dirty="0" err="1" smtClean="0"/>
              <a:t>Odpově</a:t>
            </a:r>
            <a:r>
              <a:rPr lang="cs-CZ" sz="2400" dirty="0" smtClean="0"/>
              <a:t>_  mu!</a:t>
            </a:r>
          </a:p>
          <a:p>
            <a:r>
              <a:rPr lang="cs-CZ" sz="2400" dirty="0" err="1" smtClean="0"/>
              <a:t>Připra</a:t>
            </a:r>
            <a:r>
              <a:rPr lang="cs-CZ" sz="2400" dirty="0" smtClean="0"/>
              <a:t>_  se!				</a:t>
            </a:r>
            <a:r>
              <a:rPr lang="cs-CZ" sz="2400" dirty="0" err="1" smtClean="0"/>
              <a:t>Navšti</a:t>
            </a:r>
            <a:r>
              <a:rPr lang="cs-CZ" sz="2400" dirty="0" smtClean="0"/>
              <a:t>_  babičku!</a:t>
            </a:r>
          </a:p>
          <a:p>
            <a:r>
              <a:rPr lang="cs-CZ" sz="2400" dirty="0" err="1" smtClean="0"/>
              <a:t>Bu</a:t>
            </a:r>
            <a:r>
              <a:rPr lang="cs-CZ" sz="2400" dirty="0" smtClean="0"/>
              <a:t>_  zticha.				</a:t>
            </a:r>
            <a:r>
              <a:rPr lang="cs-CZ" sz="2400" dirty="0" err="1" smtClean="0"/>
              <a:t>Vyro</a:t>
            </a:r>
            <a:r>
              <a:rPr lang="cs-CZ" sz="2400" dirty="0" smtClean="0"/>
              <a:t>_  mi letadélko!</a:t>
            </a:r>
          </a:p>
          <a:p>
            <a:r>
              <a:rPr lang="cs-CZ" sz="2400" dirty="0" err="1" smtClean="0"/>
              <a:t>Posta</a:t>
            </a:r>
            <a:r>
              <a:rPr lang="cs-CZ" sz="2400" dirty="0" smtClean="0"/>
              <a:t>_  se sem!			Ho_  to do koše!</a:t>
            </a:r>
          </a:p>
          <a:p>
            <a:r>
              <a:rPr lang="cs-CZ" sz="2400" dirty="0" err="1" smtClean="0"/>
              <a:t>Přij</a:t>
            </a:r>
            <a:r>
              <a:rPr lang="cs-CZ" sz="2400" dirty="0" smtClean="0"/>
              <a:t>_  včas.				</a:t>
            </a:r>
            <a:r>
              <a:rPr lang="cs-CZ" sz="2400" dirty="0" err="1" smtClean="0"/>
              <a:t>Zave</a:t>
            </a:r>
            <a:r>
              <a:rPr lang="cs-CZ" sz="2400" dirty="0" smtClean="0"/>
              <a:t>_  mě domů.</a:t>
            </a:r>
          </a:p>
          <a:p>
            <a:r>
              <a:rPr lang="cs-CZ" sz="2400" dirty="0" smtClean="0"/>
              <a:t>Ku_  mi něco.			Odra_  loďku od břehu.</a:t>
            </a:r>
          </a:p>
          <a:p>
            <a:r>
              <a:rPr lang="cs-CZ" sz="2400" dirty="0" err="1" smtClean="0"/>
              <a:t>Zaho</a:t>
            </a:r>
            <a:r>
              <a:rPr lang="cs-CZ" sz="2400" dirty="0" smtClean="0"/>
              <a:t>_   to.				</a:t>
            </a:r>
            <a:r>
              <a:rPr lang="cs-CZ" sz="2400" dirty="0" err="1" smtClean="0"/>
              <a:t>Nale</a:t>
            </a:r>
            <a:r>
              <a:rPr lang="cs-CZ" sz="2400" dirty="0" smtClean="0"/>
              <a:t>_  známku na dopis.</a:t>
            </a:r>
          </a:p>
          <a:p>
            <a:r>
              <a:rPr lang="cs-CZ" sz="2400" dirty="0" err="1" smtClean="0"/>
              <a:t>Zmi</a:t>
            </a:r>
            <a:r>
              <a:rPr lang="cs-CZ" sz="2400" dirty="0" smtClean="0"/>
              <a:t>_  mi z očí.			Pohla_  psa.</a:t>
            </a:r>
          </a:p>
          <a:p>
            <a:r>
              <a:rPr lang="cs-CZ" sz="2400" dirty="0" err="1" smtClean="0"/>
              <a:t>Přiva</a:t>
            </a:r>
            <a:r>
              <a:rPr lang="cs-CZ" sz="2400" dirty="0" smtClean="0"/>
              <a:t>_ psa k boudě.</a:t>
            </a:r>
          </a:p>
          <a:p>
            <a:r>
              <a:rPr lang="cs-CZ" sz="2400" dirty="0" err="1" smtClean="0"/>
              <a:t>Přik</a:t>
            </a:r>
            <a:r>
              <a:rPr lang="cs-CZ" sz="2400" dirty="0" smtClean="0"/>
              <a:t>_  jim to.</a:t>
            </a:r>
          </a:p>
          <a:p>
            <a:r>
              <a:rPr lang="cs-CZ" sz="2400" dirty="0" err="1" smtClean="0"/>
              <a:t>Bě</a:t>
            </a:r>
            <a:r>
              <a:rPr lang="cs-CZ" sz="2400" dirty="0" smtClean="0"/>
              <a:t>_ zpátky.</a:t>
            </a:r>
            <a:endParaRPr lang="cs-CZ" sz="2400" dirty="0"/>
          </a:p>
        </p:txBody>
      </p:sp>
      <p:pic>
        <p:nvPicPr>
          <p:cNvPr id="1026" name="Picture 2" descr="C:\Documents and Settings\uživatel\Local Settings\Temporary Internet Files\Content.IE5\GH6B4DMF\MC9002297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888" y="2276872"/>
            <a:ext cx="1837030" cy="1633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živatel\Local Settings\Temporary Internet Files\Content.IE5\4PQJKLIN\MC9003910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653136"/>
            <a:ext cx="1944216" cy="1603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živatel\Local Settings\Temporary Internet Files\Content.IE5\OPMFG5EF\MC9002956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07864"/>
            <a:ext cx="2091350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1468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404664"/>
            <a:ext cx="6512511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683568" y="1556792"/>
            <a:ext cx="7128792" cy="34747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Obrázky galerie Microsoft PowerPoint</a:t>
            </a:r>
          </a:p>
          <a:p>
            <a:r>
              <a:rPr lang="cs-CZ" sz="2000" dirty="0" smtClean="0"/>
              <a:t>Učebnice pro 5. ročník, Nová škola Brno</a:t>
            </a:r>
          </a:p>
          <a:p>
            <a:r>
              <a:rPr lang="cs-CZ" sz="2000" dirty="0" smtClean="0"/>
              <a:t>Pracovní sešit pro 5. ročník, Nová škola Brno</a:t>
            </a:r>
          </a:p>
          <a:p>
            <a:r>
              <a:rPr lang="cs-CZ" sz="2000" dirty="0" smtClean="0"/>
              <a:t>Vlastní tvorba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979196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37</TotalTime>
  <Words>193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BBB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4</cp:revision>
  <dcterms:created xsi:type="dcterms:W3CDTF">2013-06-25T20:45:20Z</dcterms:created>
  <dcterms:modified xsi:type="dcterms:W3CDTF">2013-06-25T21:22:49Z</dcterms:modified>
</cp:coreProperties>
</file>