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5234-8458-49CF-87B7-EFF5D8AD8B2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7D40A-3470-430F-9E4E-6EEF3F473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5234-8458-49CF-87B7-EFF5D8AD8B2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7D40A-3470-430F-9E4E-6EEF3F473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5234-8458-49CF-87B7-EFF5D8AD8B2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7D40A-3470-430F-9E4E-6EEF3F473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5234-8458-49CF-87B7-EFF5D8AD8B2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7D40A-3470-430F-9E4E-6EEF3F473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5234-8458-49CF-87B7-EFF5D8AD8B2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7D40A-3470-430F-9E4E-6EEF3F473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5234-8458-49CF-87B7-EFF5D8AD8B2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7D40A-3470-430F-9E4E-6EEF3F473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5234-8458-49CF-87B7-EFF5D8AD8B2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7D40A-3470-430F-9E4E-6EEF3F473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5234-8458-49CF-87B7-EFF5D8AD8B2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7D40A-3470-430F-9E4E-6EEF3F473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5234-8458-49CF-87B7-EFF5D8AD8B2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7D40A-3470-430F-9E4E-6EEF3F473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5234-8458-49CF-87B7-EFF5D8AD8B2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7D40A-3470-430F-9E4E-6EEF3F473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5234-8458-49CF-87B7-EFF5D8AD8B2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7D40A-3470-430F-9E4E-6EEF3F473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BF5234-8458-49CF-87B7-EFF5D8AD8B2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17D40A-3470-430F-9E4E-6EEF3F4736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299695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364502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979712" y="260648"/>
            <a:ext cx="7164288" cy="6048672"/>
            <a:chOff x="1728192" y="260648"/>
            <a:chExt cx="7164288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54371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Český jazyk a literatura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Jazyková výchova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dirty="0" smtClean="0">
                  <a:latin typeface="+mj-lt"/>
                  <a:ea typeface="+mj-ea"/>
                  <a:cs typeface="+mj-cs"/>
                </a:rPr>
                <a:t>Tvrdé souhlásky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2819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dirty="0" smtClean="0">
                  <a:latin typeface="+mj-lt"/>
                  <a:ea typeface="+mj-ea"/>
                  <a:cs typeface="+mj-cs"/>
                </a:rPr>
                <a:t>LISTOPAD 2011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800200" y="371703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noProof="0" dirty="0" smtClean="0">
                  <a:latin typeface="+mj-lt"/>
                  <a:ea typeface="+mj-ea"/>
                  <a:cs typeface="+mj-cs"/>
                </a:rPr>
                <a:t>2</a:t>
              </a:r>
              <a:r>
                <a:rPr kumimoji="0" lang="cs-CZ" b="1" i="0" u="none" strike="noStrike" kern="1200" cap="all" spc="0" normalizeH="0" baseline="0" noProof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6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7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8" name="TextovéPole 1"/>
          <p:cNvSpPr txBox="1"/>
          <p:nvPr/>
        </p:nvSpPr>
        <p:spPr>
          <a:xfrm>
            <a:off x="755576" y="548680"/>
            <a:ext cx="7848872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VY_12_INOVACE_26_TVRDÉ-SOUHLÁSKY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4000" dirty="0" smtClean="0"/>
              <a:t>Tvrdé souhlásky</a:t>
            </a:r>
          </a:p>
          <a:p>
            <a:pPr algn="ctr"/>
            <a:r>
              <a:rPr lang="cs-CZ" sz="4000" dirty="0"/>
              <a:t>2</a:t>
            </a:r>
            <a:r>
              <a:rPr lang="cs-CZ" sz="4000" dirty="0" smtClean="0"/>
              <a:t>. ročník</a:t>
            </a:r>
            <a:endParaRPr lang="cs-CZ" sz="3600" dirty="0" smtClean="0"/>
          </a:p>
          <a:p>
            <a:pPr algn="ctr"/>
            <a:endParaRPr lang="cs-CZ" sz="3600" dirty="0" smtClean="0"/>
          </a:p>
          <a:p>
            <a:pPr algn="ctr"/>
            <a:r>
              <a:rPr lang="cs-CZ" dirty="0" smtClean="0"/>
              <a:t>Anotace: Materiál seznámí žáky se souhláskami, po kterých píšeme y/</a:t>
            </a:r>
            <a:r>
              <a:rPr lang="cs-CZ" dirty="0" err="1" smtClean="0"/>
              <a:t>ý</a:t>
            </a:r>
            <a:r>
              <a:rPr lang="cs-CZ" dirty="0" smtClean="0"/>
              <a:t>. Do tabulky pod obrázek žáci doplňují slova s y/</a:t>
            </a:r>
            <a:r>
              <a:rPr lang="cs-CZ" dirty="0" err="1" smtClean="0"/>
              <a:t>ý</a:t>
            </a:r>
            <a:r>
              <a:rPr lang="cs-CZ" dirty="0" smtClean="0"/>
              <a:t>.</a:t>
            </a:r>
            <a:endParaRPr lang="cs-CZ" i="1" dirty="0" smtClean="0"/>
          </a:p>
          <a:p>
            <a:pPr algn="ctr"/>
            <a:r>
              <a:rPr lang="cs-CZ" dirty="0" smtClean="0"/>
              <a:t>Autor: Martina </a:t>
            </a:r>
            <a:r>
              <a:rPr lang="cs-CZ" dirty="0" err="1" smtClean="0"/>
              <a:t>Habrdlová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    </a:t>
            </a:r>
            <a:endParaRPr lang="cs-CZ" dirty="0"/>
          </a:p>
        </p:txBody>
      </p:sp>
      <p:pic>
        <p:nvPicPr>
          <p:cNvPr id="9" name="Obrázek 8" descr="Logo do prezenta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59732" y="5287515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Tvrdé souhlásky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  <a:p>
            <a:pPr>
              <a:buNone/>
            </a:pPr>
            <a:r>
              <a:rPr lang="cs-CZ" b="1" dirty="0" err="1" smtClean="0"/>
              <a:t>Hy</a:t>
            </a:r>
            <a:r>
              <a:rPr lang="cs-CZ" b="1" dirty="0" smtClean="0"/>
              <a:t>, </a:t>
            </a:r>
            <a:r>
              <a:rPr lang="cs-CZ" b="1" dirty="0" err="1" smtClean="0"/>
              <a:t>chy</a:t>
            </a:r>
            <a:r>
              <a:rPr lang="cs-CZ" b="1" dirty="0" smtClean="0"/>
              <a:t>, </a:t>
            </a:r>
            <a:r>
              <a:rPr lang="cs-CZ" b="1" dirty="0" err="1" smtClean="0"/>
              <a:t>ky</a:t>
            </a:r>
            <a:r>
              <a:rPr lang="cs-CZ" b="1" dirty="0" smtClean="0"/>
              <a:t>, </a:t>
            </a:r>
            <a:r>
              <a:rPr lang="cs-CZ" b="1" dirty="0" err="1" smtClean="0"/>
              <a:t>ry</a:t>
            </a:r>
            <a:r>
              <a:rPr lang="cs-CZ" b="1" dirty="0" smtClean="0"/>
              <a:t>, </a:t>
            </a:r>
            <a:r>
              <a:rPr lang="cs-CZ" b="1" dirty="0" err="1" smtClean="0"/>
              <a:t>dy</a:t>
            </a:r>
            <a:r>
              <a:rPr lang="cs-CZ" b="1" dirty="0" smtClean="0"/>
              <a:t>, ty, </a:t>
            </a:r>
            <a:r>
              <a:rPr lang="cs-CZ" b="1" dirty="0" err="1" smtClean="0"/>
              <a:t>ny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Napiš vždycky tvrdé </a:t>
            </a:r>
            <a:r>
              <a:rPr lang="cs-CZ" b="1" dirty="0" smtClean="0"/>
              <a:t>y</a:t>
            </a:r>
            <a:r>
              <a:rPr lang="cs-CZ" dirty="0" smtClean="0"/>
              <a:t>!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b="1" dirty="0" err="1" smtClean="0"/>
              <a:t>Hý</a:t>
            </a:r>
            <a:r>
              <a:rPr lang="cs-CZ" b="1" dirty="0" smtClean="0"/>
              <a:t>, </a:t>
            </a:r>
            <a:r>
              <a:rPr lang="cs-CZ" b="1" dirty="0" err="1" smtClean="0"/>
              <a:t>chý</a:t>
            </a:r>
            <a:r>
              <a:rPr lang="cs-CZ" b="1" dirty="0" smtClean="0"/>
              <a:t>, </a:t>
            </a:r>
            <a:r>
              <a:rPr lang="cs-CZ" b="1" dirty="0" err="1" smtClean="0"/>
              <a:t>ký</a:t>
            </a:r>
            <a:r>
              <a:rPr lang="cs-CZ" b="1" dirty="0" smtClean="0"/>
              <a:t>, </a:t>
            </a:r>
            <a:r>
              <a:rPr lang="cs-CZ" b="1" dirty="0" err="1" smtClean="0"/>
              <a:t>rý</a:t>
            </a:r>
            <a:r>
              <a:rPr lang="cs-CZ" b="1" dirty="0" smtClean="0"/>
              <a:t>, </a:t>
            </a:r>
            <a:r>
              <a:rPr lang="cs-CZ" b="1" dirty="0" err="1" smtClean="0"/>
              <a:t>dý</a:t>
            </a:r>
            <a:r>
              <a:rPr lang="cs-CZ" b="1" dirty="0" smtClean="0"/>
              <a:t>, </a:t>
            </a:r>
            <a:r>
              <a:rPr lang="cs-CZ" b="1" dirty="0" err="1" smtClean="0"/>
              <a:t>tý</a:t>
            </a:r>
            <a:r>
              <a:rPr lang="cs-CZ" b="1" dirty="0" smtClean="0"/>
              <a:t>, </a:t>
            </a:r>
            <a:r>
              <a:rPr lang="cs-CZ" b="1" dirty="0" err="1" smtClean="0"/>
              <a:t>ný</a:t>
            </a:r>
            <a:r>
              <a:rPr lang="cs-CZ" b="1" dirty="0" smtClean="0"/>
              <a:t>,</a:t>
            </a:r>
          </a:p>
          <a:p>
            <a:pPr>
              <a:buNone/>
            </a:pPr>
            <a:r>
              <a:rPr lang="cs-CZ" dirty="0" smtClean="0"/>
              <a:t>Napiš vždycky tvrdé </a:t>
            </a:r>
            <a:r>
              <a:rPr lang="cs-CZ" b="1" dirty="0" smtClean="0"/>
              <a:t>ý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628800"/>
            <a:ext cx="3024336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-448" r="-224"/>
          <a:stretch>
            <a:fillRect/>
          </a:stretch>
        </p:blipFill>
        <p:spPr bwMode="auto">
          <a:xfrm>
            <a:off x="1026031" y="612775"/>
            <a:ext cx="7003347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555776" y="5229200"/>
          <a:ext cx="4464496" cy="936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16124"/>
                <a:gridCol w="1116124"/>
                <a:gridCol w="1116124"/>
                <a:gridCol w="1116124"/>
              </a:tblGrid>
              <a:tr h="9361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rázek 5"/>
          <p:cNvGraphicFramePr>
            <a:graphicFrameLocks noGrp="1"/>
          </p:cNvGraphicFramePr>
          <p:nvPr>
            <p:ph type="pic" idx="1"/>
          </p:nvPr>
        </p:nvGraphicFramePr>
        <p:xfrm>
          <a:off x="1835696" y="5301208"/>
          <a:ext cx="5486400" cy="8640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4400"/>
                <a:gridCol w="914400"/>
                <a:gridCol w="914400"/>
                <a:gridCol w="914400"/>
                <a:gridCol w="914400"/>
                <a:gridCol w="914400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fontAlgn="t"/>
            <a:endParaRPr lang="cs-CZ" b="1" dirty="0"/>
          </a:p>
          <a:p>
            <a:pPr fontAlgn="t"/>
            <a:endParaRPr lang="cs-CZ" b="1" dirty="0"/>
          </a:p>
          <a:p>
            <a:pPr fontAlgn="t"/>
            <a:endParaRPr lang="cs-CZ" b="1" dirty="0"/>
          </a:p>
          <a:p>
            <a:pPr fontAlgn="t"/>
            <a:endParaRPr lang="cs-CZ" b="1" dirty="0"/>
          </a:p>
          <a:p>
            <a:endParaRPr lang="cs-CZ" dirty="0"/>
          </a:p>
        </p:txBody>
      </p:sp>
      <p:pic>
        <p:nvPicPr>
          <p:cNvPr id="3074" name="Picture 2" descr="C:\Users\Rozalie\AppData\Local\Microsoft\Windows\Temporary Internet Files\Low\Content.IE5\XPES8J6K\MC90044171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616624" cy="5037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-888" r="888"/>
          <a:stretch>
            <a:fillRect/>
          </a:stretch>
        </p:blipFill>
        <p:spPr bwMode="auto">
          <a:xfrm>
            <a:off x="1187624" y="0"/>
            <a:ext cx="6633171" cy="4968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5589240"/>
          <a:ext cx="6096000" cy="8640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-1442" b="2307"/>
          <a:stretch>
            <a:fillRect/>
          </a:stretch>
        </p:blipFill>
        <p:spPr bwMode="auto">
          <a:xfrm>
            <a:off x="1763688" y="0"/>
            <a:ext cx="5565520" cy="59417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691680" y="5733256"/>
          <a:ext cx="5688630" cy="792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48105"/>
                <a:gridCol w="948105"/>
                <a:gridCol w="948105"/>
                <a:gridCol w="948105"/>
                <a:gridCol w="948105"/>
                <a:gridCol w="948105"/>
              </a:tblGrid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-463" r="-463"/>
          <a:stretch>
            <a:fillRect/>
          </a:stretch>
        </p:blipFill>
        <p:spPr bwMode="auto">
          <a:xfrm>
            <a:off x="1185294" y="612774"/>
            <a:ext cx="6700343" cy="44724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835696" y="5445224"/>
          <a:ext cx="5400600" cy="792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120"/>
                <a:gridCol w="1080120"/>
                <a:gridCol w="1080120"/>
                <a:gridCol w="1080120"/>
                <a:gridCol w="1080120"/>
              </a:tblGrid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2674" r="8689"/>
          <a:stretch>
            <a:fillRect/>
          </a:stretch>
        </p:blipFill>
        <p:spPr bwMode="auto">
          <a:xfrm>
            <a:off x="1547664" y="620688"/>
            <a:ext cx="5885829" cy="461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051720" y="5445224"/>
          <a:ext cx="5112570" cy="8640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22514"/>
                <a:gridCol w="1022514"/>
                <a:gridCol w="1022514"/>
                <a:gridCol w="1022514"/>
                <a:gridCol w="1022514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8861" r="448"/>
          <a:stretch>
            <a:fillRect/>
          </a:stretch>
        </p:blipFill>
        <p:spPr bwMode="auto">
          <a:xfrm>
            <a:off x="1619672" y="260648"/>
            <a:ext cx="6047578" cy="49764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051720" y="5517232"/>
          <a:ext cx="5064225" cy="879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2845"/>
                <a:gridCol w="1012845"/>
                <a:gridCol w="1012845"/>
                <a:gridCol w="1012845"/>
                <a:gridCol w="1012845"/>
              </a:tblGrid>
              <a:tr h="879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t="1439" b="1439"/>
          <a:stretch>
            <a:fillRect/>
          </a:stretch>
        </p:blipFill>
        <p:spPr bwMode="auto">
          <a:xfrm>
            <a:off x="1792288" y="612774"/>
            <a:ext cx="5486400" cy="44004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907704" y="5373216"/>
          <a:ext cx="5208240" cy="8078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1648"/>
                <a:gridCol w="1041648"/>
                <a:gridCol w="1041648"/>
                <a:gridCol w="1041648"/>
                <a:gridCol w="1041648"/>
              </a:tblGrid>
              <a:tr h="807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Zdroje: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http://office.</a:t>
            </a:r>
            <a:r>
              <a:rPr lang="cs-CZ" dirty="0" err="1" smtClean="0">
                <a:solidFill>
                  <a:schemeClr val="tx1"/>
                </a:solidFill>
              </a:rPr>
              <a:t>microsoft.com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121</Words>
  <Application>Microsoft Office PowerPoint</Application>
  <PresentationFormat>Předvádění na obrazovce (4:3)</PresentationFormat>
  <Paragraphs>44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 </vt:lpstr>
      <vt:lpstr>Tvrdé souhlásky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Rozalie</dc:creator>
  <cp:lastModifiedBy>Učitel</cp:lastModifiedBy>
  <cp:revision>11</cp:revision>
  <dcterms:created xsi:type="dcterms:W3CDTF">2012-01-02T05:20:49Z</dcterms:created>
  <dcterms:modified xsi:type="dcterms:W3CDTF">2012-03-17T16:59:18Z</dcterms:modified>
</cp:coreProperties>
</file>