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24"/>
  </p:notesMasterIdLst>
  <p:sldIdLst>
    <p:sldId id="256" r:id="rId2"/>
    <p:sldId id="262" r:id="rId3"/>
    <p:sldId id="266" r:id="rId4"/>
    <p:sldId id="268" r:id="rId5"/>
    <p:sldId id="270" r:id="rId6"/>
    <p:sldId id="269" r:id="rId7"/>
    <p:sldId id="292" r:id="rId8"/>
    <p:sldId id="278" r:id="rId9"/>
    <p:sldId id="279" r:id="rId10"/>
    <p:sldId id="285" r:id="rId11"/>
    <p:sldId id="282" r:id="rId12"/>
    <p:sldId id="283" r:id="rId13"/>
    <p:sldId id="288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289" r:id="rId22"/>
    <p:sldId id="290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992" autoAdjust="0"/>
  </p:normalViewPr>
  <p:slideViewPr>
    <p:cSldViewPr>
      <p:cViewPr>
        <p:scale>
          <a:sx n="75" d="100"/>
          <a:sy n="75" d="100"/>
        </p:scale>
        <p:origin x="-1014" y="-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Prvouka pro 2. ročník v mezipředmětových vztazích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VY_32_INOVACE_Lesní společenstvo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Dana Rejlová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září/říjen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 custScaleY="1726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Dana Rejlová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září/říjen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836202"/>
          <a:ext cx="5565987" cy="68407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Prvouka pro 2. ročník v mezipředmětových vztazích</a:t>
          </a:r>
          <a:endParaRPr lang="cs-CZ" sz="2000" b="1" kern="1200" dirty="0"/>
        </a:p>
      </dsp:txBody>
      <dsp:txXfrm>
        <a:off x="585659" y="1836202"/>
        <a:ext cx="5565987" cy="684079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VY_32_INOVACE_Lesní společenstvo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openxmlformats.org/officeDocument/2006/relationships/image" Target="../media/image6.wmf"/><Relationship Id="rId10" Type="http://schemas.openxmlformats.org/officeDocument/2006/relationships/image" Target="../media/image11.png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www.mezistromy.cz/cz/fotogalerie/savci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hyperlink" Target="//upload.wikimedia.org/wikipedia/commons/2/22/Kid-jbk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6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hyperlink" Target="http://forest-nature.iplace.cz/menu/zvuky-zvirat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7.jpeg"/><Relationship Id="rId5" Type="http://schemas.openxmlformats.org/officeDocument/2006/relationships/image" Target="../media/image25.jpeg"/><Relationship Id="rId4" Type="http://schemas.openxmlformats.org/officeDocument/2006/relationships/image" Target="../media/image2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sycr.cz/volny-cas-v-lese/fotogalerie/flora/Stranky/default.aspx?path=Fotogalerie/Rostliny" TargetMode="External"/><Relationship Id="rId2" Type="http://schemas.openxmlformats.org/officeDocument/2006/relationships/hyperlink" Target="https://www.lesycr.cz/volny-cas-v-lese/fotogalerie/flora/Stranky/default.aspx?path=Fotogalerie/D%c5%99evin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7" Type="http://schemas.openxmlformats.org/officeDocument/2006/relationships/image" Target="../media/image39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37.jpeg"/><Relationship Id="rId4" Type="http://schemas.openxmlformats.org/officeDocument/2006/relationships/image" Target="../media/image3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hyperlink" Target="http://houby.naturfoto.cz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7" Type="http://schemas.openxmlformats.org/officeDocument/2006/relationships/image" Target="../media/image49.pn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7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5.jpeg"/><Relationship Id="rId5" Type="http://schemas.openxmlformats.org/officeDocument/2006/relationships/image" Target="../media/image26.jpeg"/><Relationship Id="rId4" Type="http://schemas.openxmlformats.org/officeDocument/2006/relationships/image" Target="../media/image23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is-quadrifolia(vonSeite).jpg" TargetMode="External"/><Relationship Id="rId3" Type="http://schemas.openxmlformats.org/officeDocument/2006/relationships/hyperlink" Target="http://cs.wikipedia.org/wiki/Soubor:Bjchwzh.jpg" TargetMode="External"/><Relationship Id="rId7" Type="http://schemas.openxmlformats.org/officeDocument/2006/relationships/hyperlink" Target="http://cs.wikipedia.org/wiki/Soubor:Sphyrapicus_ruber1.jpg" TargetMode="External"/><Relationship Id="rId2" Type="http://schemas.openxmlformats.org/officeDocument/2006/relationships/hyperlink" Target="http://cs.wikipedia.org/wiki/Soubor:Silz_cerf2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ulpes_vulpes_standing_in_snow.jpg" TargetMode="External"/><Relationship Id="rId5" Type="http://schemas.openxmlformats.org/officeDocument/2006/relationships/hyperlink" Target="http://cs.wikipedia.org/wiki/Soubor:Sciurus_vulgaris_Suomi-e.jpg" TargetMode="External"/><Relationship Id="rId10" Type="http://schemas.openxmlformats.org/officeDocument/2006/relationships/hyperlink" Target="http://cs.wikipedia.org/wiki/Soubor:Lipa_rada.jpg" TargetMode="External"/><Relationship Id="rId4" Type="http://schemas.openxmlformats.org/officeDocument/2006/relationships/hyperlink" Target="http://cs.wikipedia.org/wiki/Soubor:Feldhase.jpg" TargetMode="External"/><Relationship Id="rId9" Type="http://schemas.openxmlformats.org/officeDocument/2006/relationships/hyperlink" Target="http://cs.wikipedia.org/wiki/Soubor:Blackberries_on_bush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2008-09-02_Polyporus_badius_mod.jpg" TargetMode="External"/><Relationship Id="rId3" Type="http://schemas.openxmlformats.org/officeDocument/2006/relationships/hyperlink" Target="http://cs.wikipedia.org/wiki/Soubor:Amanita_muscaria_3_vliegenzwammen_op_rij.jpg" TargetMode="External"/><Relationship Id="rId7" Type="http://schemas.openxmlformats.org/officeDocument/2006/relationships/hyperlink" Target="http://cs.wikipedia.org/wiki/Soubor:Bedla.jpg" TargetMode="External"/><Relationship Id="rId2" Type="http://schemas.openxmlformats.org/officeDocument/2006/relationships/hyperlink" Target="http://en.wikipedia.org/wiki/File:Equiset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ntharellus_cibarius_20090717-02.jpg" TargetMode="External"/><Relationship Id="rId5" Type="http://schemas.openxmlformats.org/officeDocument/2006/relationships/hyperlink" Target="http://cs.wikipedia.org/wiki/Soubor:2012-08-24_Boletus_fuscoroseus_Smotlacha_253660_crop.jpg" TargetMode="External"/><Relationship Id="rId4" Type="http://schemas.openxmlformats.org/officeDocument/2006/relationships/hyperlink" Target="http://cs.wikipedia.org/wiki/Soubor:Amanita_phalloides.jpg" TargetMode="External"/><Relationship Id="rId9" Type="http://schemas.openxmlformats.org/officeDocument/2006/relationships/hyperlink" Target="http://cs.wikipedia.org/wiki/Soubor:Wild_Boar_Habbitat_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883226281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7" y="1340768"/>
            <a:ext cx="8352929" cy="5328592"/>
          </a:xfrm>
        </p:spPr>
        <p:txBody>
          <a:bodyPr>
            <a:noAutofit/>
          </a:bodyPr>
          <a:lstStyle/>
          <a:p>
            <a:endParaRPr lang="cs-CZ" sz="1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Předmět - Prvouka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Věková skupina - 2. ročník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Časový fond – </a:t>
            </a:r>
            <a:r>
              <a:rPr lang="cs-CZ" sz="1800" dirty="0" smtClean="0"/>
              <a:t>4</a:t>
            </a:r>
            <a:r>
              <a:rPr lang="cs-CZ" sz="1800" dirty="0"/>
              <a:t>5</a:t>
            </a:r>
            <a:r>
              <a:rPr lang="cs-CZ" sz="1800" dirty="0" smtClean="0"/>
              <a:t> </a:t>
            </a:r>
            <a:r>
              <a:rPr lang="cs-CZ" sz="1800" dirty="0"/>
              <a:t>minut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800" dirty="0"/>
              <a:t>Popis – Materiál slouží k vysvětlení a procvičení učiva o </a:t>
            </a:r>
            <a:r>
              <a:rPr lang="cs-CZ" sz="1800" dirty="0" smtClean="0"/>
              <a:t>lese jako celku.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Snímek </a:t>
            </a:r>
            <a:r>
              <a:rPr lang="cs-CZ" sz="1800" dirty="0"/>
              <a:t>č. </a:t>
            </a:r>
            <a:r>
              <a:rPr lang="cs-CZ" sz="1800" dirty="0" smtClean="0"/>
              <a:t>3 a 4 je výkladový.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Na </a:t>
            </a:r>
            <a:r>
              <a:rPr lang="cs-CZ" sz="1800" dirty="0" smtClean="0"/>
              <a:t>snímku č. 5, 8 a 11 kliknutím na slovo ZDE prohlížíme jednotlivá zvířata, rostliny, houby.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Snímek </a:t>
            </a:r>
            <a:r>
              <a:rPr lang="cs-CZ" sz="1800" dirty="0" smtClean="0"/>
              <a:t>č. 6, 10 a 13  je určen k procvičení (po kliknutí  do volného prostoru – kontrola).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Snímek </a:t>
            </a:r>
            <a:r>
              <a:rPr lang="cs-CZ" sz="1800" dirty="0" smtClean="0"/>
              <a:t>č. 7 slouží jako odkaz na zvuky zvířat  – vybereme zvuky zvířat podle obrázků. </a:t>
            </a:r>
            <a:endParaRPr lang="cs-CZ" sz="1800" dirty="0" smtClean="0"/>
          </a:p>
          <a:p>
            <a:pPr marL="301943" lvl="1" indent="0">
              <a:buNone/>
            </a:pPr>
            <a:r>
              <a:rPr lang="cs-CZ" sz="1800" dirty="0" smtClean="0"/>
              <a:t>Opakování </a:t>
            </a:r>
            <a:r>
              <a:rPr lang="cs-CZ" sz="1800" dirty="0" smtClean="0"/>
              <a:t>formou kvízu na snímku č. 14 až 19 – po kliknutí na odpověď se objeví smutný nebo veselý „</a:t>
            </a:r>
            <a:r>
              <a:rPr lang="cs-CZ" sz="1800" dirty="0" err="1" smtClean="0"/>
              <a:t>smajlík</a:t>
            </a:r>
            <a:r>
              <a:rPr lang="cs-CZ" sz="1800" dirty="0" smtClean="0"/>
              <a:t>“.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1800" dirty="0" smtClean="0"/>
              <a:t>Pomůcky </a:t>
            </a:r>
            <a:r>
              <a:rPr lang="cs-CZ" sz="1800" dirty="0"/>
              <a:t>- pastelky, vodové </a:t>
            </a:r>
            <a:r>
              <a:rPr lang="cs-CZ" sz="1800" dirty="0" smtClean="0"/>
              <a:t>barvy </a:t>
            </a:r>
            <a:endParaRPr lang="cs-CZ" sz="18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1800" dirty="0"/>
              <a:t>Materiál obsahuje </a:t>
            </a:r>
            <a:r>
              <a:rPr lang="cs-CZ" sz="1800" dirty="0" smtClean="0"/>
              <a:t>22 stránek </a:t>
            </a:r>
            <a:r>
              <a:rPr lang="cs-CZ" sz="1800" dirty="0"/>
              <a:t>a</a:t>
            </a:r>
            <a:r>
              <a:rPr lang="cs-CZ" sz="1800" b="1" dirty="0"/>
              <a:t> </a:t>
            </a:r>
            <a:r>
              <a:rPr lang="cs-CZ" sz="1800" dirty="0"/>
              <a:t>je určen k interaktivní výuce.</a:t>
            </a:r>
          </a:p>
          <a:p>
            <a:endParaRPr lang="cs-CZ" sz="1800" dirty="0"/>
          </a:p>
          <a:p>
            <a:endParaRPr lang="cs-CZ" sz="1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rej\AppData\Local\Microsoft\Windows\Temporary Internet Files\Content.IE5\BIBJQ3KT\MC90032665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8989" y="540366"/>
            <a:ext cx="3417584" cy="2406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Význam lesa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2715" y="2978351"/>
            <a:ext cx="806489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Stromy nám dávají kyslík, který potřebujeme k dýchání</a:t>
            </a:r>
            <a:r>
              <a:rPr lang="cs-CZ" sz="2800" dirty="0" smtClean="0"/>
              <a:t>.</a:t>
            </a:r>
            <a:endParaRPr lang="cs-CZ" sz="2800" dirty="0"/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Do lesa chodíme na procházku.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Les je zdrojem dřeva.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Les je domovem zvířat.</a:t>
            </a:r>
          </a:p>
          <a:p>
            <a:pPr marL="457200" lvl="0" indent="-457200">
              <a:buFont typeface="Arial" pitchFamily="34" charset="0"/>
              <a:buChar char="•"/>
            </a:pPr>
            <a:r>
              <a:rPr lang="cs-CZ" sz="2800" dirty="0"/>
              <a:t>Les je zdrojem potravy. Rostou zde lesní plodiny.</a:t>
            </a:r>
          </a:p>
        </p:txBody>
      </p:sp>
      <p:pic>
        <p:nvPicPr>
          <p:cNvPr id="1028" name="Picture 4" descr="C:\Users\rej\AppData\Local\Microsoft\Windows\Temporary Internet Files\Content.IE5\BIBJQ3KT\MC9004300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7282" y="3701395"/>
            <a:ext cx="1377603" cy="123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rej\AppData\Local\Microsoft\Windows\Temporary Internet Files\Content.IE5\3PFY2U2D\MC9000789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6132" y="1662416"/>
            <a:ext cx="876584" cy="932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rej\AppData\Local\Microsoft\Windows\Temporary Internet Files\Content.IE5\7RN22DKY\MC900426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852" y="699564"/>
            <a:ext cx="247128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rej\AppData\Local\Microsoft\Windows\Temporary Internet Files\Content.IE5\7RN22DKY\MC900436900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082" y="5656006"/>
            <a:ext cx="1045439" cy="1045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rej\AppData\Local\Microsoft\Windows\Temporary Internet Files\Content.IE5\3PFY2U2D\MC90012322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5126225"/>
            <a:ext cx="930820" cy="1330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rej\AppData\Local\Microsoft\Windows\Temporary Internet Files\Content.IE5\BIBJQ3KT\MC9001935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373214"/>
            <a:ext cx="1548269" cy="1328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rej\AppData\Local\Microsoft\Windows\Temporary Internet Files\Content.IE5\7RN22DKY\MC9002871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8486" y="3317962"/>
            <a:ext cx="620616" cy="727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rej\AppData\Local\Microsoft\Windows\Temporary Internet Files\Content.IE5\MKSMUWJT\MC900436902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7960" y="5741717"/>
            <a:ext cx="909825" cy="9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406725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Listnaté lesy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Jehličnaté lesy 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Smíšené lesy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lesa</a:t>
            </a:r>
            <a:endParaRPr lang="cs-CZ" dirty="0"/>
          </a:p>
        </p:txBody>
      </p:sp>
      <p:pic>
        <p:nvPicPr>
          <p:cNvPr id="2056" name="Picture 8" descr="C:\Users\rej\AppData\Local\Microsoft\Windows\Temporary Internet Files\Content.IE5\BIBJQ3KT\MC90033137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9338" y="1416304"/>
            <a:ext cx="1154505" cy="1022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rej\AppData\Local\Microsoft\Windows\Temporary Internet Files\Content.IE5\BIBJQ3KT\MC900193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9017" y="744322"/>
            <a:ext cx="3480465" cy="5204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rej\AppData\Local\Microsoft\Windows\Temporary Internet Files\Content.IE5\3PFY2U2D\MC90035131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62" y="476672"/>
            <a:ext cx="1457608" cy="1792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rej\AppData\Local\Microsoft\Windows\Temporary Internet Files\Content.IE5\BIBJQ3KT\MC9003598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58" y="4939807"/>
            <a:ext cx="1691640" cy="1810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rej\AppData\Local\Microsoft\Windows\Temporary Internet Files\Content.IE5\7RN22DKY\MC9003598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4005064"/>
            <a:ext cx="1481767" cy="14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rej\AppData\Local\Microsoft\Windows\Temporary Internet Files\Content.IE5\3PFY2U2D\MC90035982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0794" y="5013328"/>
            <a:ext cx="1054303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C:\Users\rej\AppData\Local\Microsoft\Windows\Temporary Internet Files\Content.IE5\3PFY2U2D\MC9003054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5127" y="4583240"/>
            <a:ext cx="626184" cy="713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05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39841" y="2492896"/>
            <a:ext cx="7408333" cy="3960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        Zvířata v lese </a:t>
            </a:r>
            <a:r>
              <a:rPr lang="cs-CZ" sz="2800" dirty="0" smtClean="0">
                <a:solidFill>
                  <a:schemeClr val="tx1"/>
                </a:solidFill>
              </a:rPr>
              <a:t>– klikni na fotogalerii 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Zvířata v lese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212976"/>
            <a:ext cx="3168352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Soubor:Kid-jbk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212976"/>
            <a:ext cx="3168352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5858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Zvířata v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jelen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61482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bažant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zajíc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veverka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liška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datel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1" name="Obrázek 30" descr="jel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67544" y="1844824"/>
            <a:ext cx="2051720" cy="1366958"/>
          </a:xfrm>
          <a:prstGeom prst="rect">
            <a:avLst/>
          </a:prstGeom>
        </p:spPr>
      </p:pic>
      <p:pic>
        <p:nvPicPr>
          <p:cNvPr id="32" name="Obrázek 31" descr="baza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728906" y="1844824"/>
            <a:ext cx="1758196" cy="1361183"/>
          </a:xfrm>
          <a:prstGeom prst="rect">
            <a:avLst/>
          </a:prstGeom>
        </p:spPr>
      </p:pic>
      <p:pic>
        <p:nvPicPr>
          <p:cNvPr id="33" name="Obrázek 32" descr="ZAJI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660232" y="1844824"/>
            <a:ext cx="1954560" cy="1303040"/>
          </a:xfrm>
          <a:prstGeom prst="rect">
            <a:avLst/>
          </a:prstGeom>
        </p:spPr>
      </p:pic>
      <p:pic>
        <p:nvPicPr>
          <p:cNvPr id="34" name="Obrázek 33" descr="DATEL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20272" y="3789040"/>
            <a:ext cx="1309577" cy="1996022"/>
          </a:xfrm>
          <a:prstGeom prst="rect">
            <a:avLst/>
          </a:prstGeom>
        </p:spPr>
      </p:pic>
      <p:pic>
        <p:nvPicPr>
          <p:cNvPr id="35" name="Obrázek 34" descr="LIS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347864" y="3861048"/>
            <a:ext cx="2592288" cy="1765996"/>
          </a:xfrm>
          <a:prstGeom prst="rect">
            <a:avLst/>
          </a:prstGeom>
        </p:spPr>
      </p:pic>
      <p:pic>
        <p:nvPicPr>
          <p:cNvPr id="36" name="Obrázek 35" descr="VEVER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55576" y="3789040"/>
            <a:ext cx="1440160" cy="202027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979712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č.01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7740352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č.06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5364088" y="5229200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č.05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619672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č.04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8028384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č.03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4860032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7602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Poznáš mě podle zvuku? Klikni na obrázek zvířete.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číslo snímku 1"/>
          <p:cNvSpPr txBox="1">
            <a:spLocks/>
          </p:cNvSpPr>
          <p:nvPr/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ctr" defTabSz="914400" rtl="0" eaLnBrk="1" latinLnBrk="0" hangingPunct="1">
              <a:defRPr sz="1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7" name="Oválný popisek 6"/>
          <p:cNvSpPr/>
          <p:nvPr/>
        </p:nvSpPr>
        <p:spPr>
          <a:xfrm>
            <a:off x="3684669" y="4628662"/>
            <a:ext cx="1062747" cy="684423"/>
          </a:xfrm>
          <a:prstGeom prst="wedgeEllipseCallout">
            <a:avLst>
              <a:gd name="adj1" fmla="val -88775"/>
              <a:gd name="adj2" fmla="val 73879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ZDE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0" name="Oválný popisek 9"/>
          <p:cNvSpPr/>
          <p:nvPr/>
        </p:nvSpPr>
        <p:spPr>
          <a:xfrm>
            <a:off x="1857558" y="2176435"/>
            <a:ext cx="986250" cy="822989"/>
          </a:xfrm>
          <a:prstGeom prst="wedgeEllipseCallout">
            <a:avLst>
              <a:gd name="adj1" fmla="val -82644"/>
              <a:gd name="adj2" fmla="val 18444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ZDE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6902649" y="2176435"/>
            <a:ext cx="1008112" cy="738580"/>
          </a:xfrm>
          <a:prstGeom prst="wedgeEllipseCallout">
            <a:avLst>
              <a:gd name="adj1" fmla="val -112268"/>
              <a:gd name="adj2" fmla="val 115805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ZDE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Oválný popisek 13"/>
          <p:cNvSpPr/>
          <p:nvPr/>
        </p:nvSpPr>
        <p:spPr>
          <a:xfrm>
            <a:off x="7406705" y="3722871"/>
            <a:ext cx="1041350" cy="594573"/>
          </a:xfrm>
          <a:prstGeom prst="wedgeEllipseCallout">
            <a:avLst>
              <a:gd name="adj1" fmla="val -244014"/>
              <a:gd name="adj2" fmla="val 291050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ZDE</a:t>
            </a:r>
            <a:endParaRPr lang="cs-CZ" sz="24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29105" y="5736284"/>
            <a:ext cx="18357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</a:t>
            </a:r>
            <a:r>
              <a:rPr lang="cs-CZ" sz="2400" dirty="0" smtClean="0"/>
              <a:t>rase divoké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2185" y="3937410"/>
            <a:ext cx="84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datel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81486" y="5455304"/>
            <a:ext cx="8066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jelen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65422" y="3407092"/>
            <a:ext cx="7521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liška</a:t>
            </a:r>
            <a:endParaRPr lang="cs-CZ" sz="2400" dirty="0"/>
          </a:p>
        </p:txBody>
      </p:sp>
      <p:pic>
        <p:nvPicPr>
          <p:cNvPr id="19" name="Obrázek 18" descr="DATE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2350" y="1967066"/>
            <a:ext cx="1309577" cy="1996022"/>
          </a:xfrm>
          <a:prstGeom prst="rect">
            <a:avLst/>
          </a:prstGeom>
        </p:spPr>
      </p:pic>
      <p:pic>
        <p:nvPicPr>
          <p:cNvPr id="20" name="Obrázek 19" descr="jelen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8354" y="4756419"/>
            <a:ext cx="2224694" cy="1482202"/>
          </a:xfrm>
          <a:prstGeom prst="rect">
            <a:avLst/>
          </a:prstGeom>
        </p:spPr>
      </p:pic>
      <p:pic>
        <p:nvPicPr>
          <p:cNvPr id="21" name="Obrázek 20" descr="LIS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05517" y="2197092"/>
            <a:ext cx="2592288" cy="1765996"/>
          </a:xfrm>
          <a:prstGeom prst="rect">
            <a:avLst/>
          </a:prstGeom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4354" y="4628662"/>
            <a:ext cx="2509092" cy="16215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" name="Obdélník 22"/>
          <p:cNvSpPr/>
          <p:nvPr/>
        </p:nvSpPr>
        <p:spPr>
          <a:xfrm>
            <a:off x="7715200" y="5880317"/>
            <a:ext cx="914400" cy="3394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Č. </a:t>
            </a:r>
            <a:r>
              <a:rPr lang="cs-CZ" sz="2400" dirty="0" smtClean="0">
                <a:solidFill>
                  <a:schemeClr val="tx1"/>
                </a:solidFill>
              </a:rPr>
              <a:t>21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35973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0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3" y="2492896"/>
            <a:ext cx="7992888" cy="3633267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Dřeviny v lese - </a:t>
            </a:r>
            <a:r>
              <a:rPr lang="cs-CZ" sz="2800" dirty="0">
                <a:solidFill>
                  <a:schemeClr val="tx1"/>
                </a:solidFill>
              </a:rPr>
              <a:t>klikni na fotogalerii 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Byliny v lese - </a:t>
            </a:r>
            <a:r>
              <a:rPr lang="cs-CZ" sz="2800" dirty="0">
                <a:solidFill>
                  <a:schemeClr val="tx1"/>
                </a:solidFill>
              </a:rPr>
              <a:t>klikni na fotogalerii </a:t>
            </a:r>
            <a:r>
              <a:rPr lang="cs-CZ" sz="2800" dirty="0" smtClean="0">
                <a:solidFill>
                  <a:schemeClr val="tx1"/>
                </a:solidFill>
                <a:hlinkClick r:id="rId3"/>
              </a:rPr>
              <a:t>ZDE</a:t>
            </a:r>
            <a:endParaRPr lang="cs-CZ" sz="2800" dirty="0" smtClean="0">
              <a:solidFill>
                <a:schemeClr val="tx1"/>
              </a:solidFill>
            </a:endParaRPr>
          </a:p>
          <a:p>
            <a:endParaRPr lang="cs-CZ" sz="2800" b="1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pic>
        <p:nvPicPr>
          <p:cNvPr id="1026" name="Picture 2" descr="C:\Users\rej\AppData\Local\Microsoft\Windows\Temporary Internet Files\Content.IE5\UDYLOKRK\MP90044217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42453"/>
            <a:ext cx="3203848" cy="2129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ej\AppData\Local\Microsoft\Windows\Temporary Internet Files\Content.IE5\UDYLOKRK\MP90040136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6951" y="4340632"/>
            <a:ext cx="1704734" cy="2131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j\AppData\Local\Microsoft\Windows\Temporary Internet Files\Content.IE5\FX47HNQS\MP9003996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4340633"/>
            <a:ext cx="2664297" cy="2131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9467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jedovaté rostliny!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1560" y="2348880"/>
            <a:ext cx="3822192" cy="57606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Rulík zlomocný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572000" y="2276872"/>
            <a:ext cx="3822192" cy="63976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1"/>
                </a:solidFill>
              </a:rPr>
              <a:t>Vraní oko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3074" name="Picture 2" descr="D:\Fotky\DOVOLENE\Letni\Spanelsko_2009\IMG_4419.JPG"/>
          <p:cNvPicPr>
            <a:picLocks noChangeAspect="1" noChangeArrowheads="1"/>
          </p:cNvPicPr>
          <p:nvPr/>
        </p:nvPicPr>
        <p:blipFill>
          <a:blip r:embed="rId2" cstate="print"/>
          <a:srcRect l="39092" t="18958" r="33563" b="38751"/>
          <a:stretch>
            <a:fillRect/>
          </a:stretch>
        </p:blipFill>
        <p:spPr bwMode="auto">
          <a:xfrm>
            <a:off x="323528" y="2996952"/>
            <a:ext cx="2232248" cy="2589408"/>
          </a:xfrm>
          <a:prstGeom prst="rect">
            <a:avLst/>
          </a:prstGeom>
          <a:noFill/>
        </p:spPr>
      </p:pic>
      <p:pic>
        <p:nvPicPr>
          <p:cNvPr id="3075" name="Picture 3" descr="D:\Fotky\DOVOLENE\Letni\Spanelsko_2009\IMG_4424.JPG"/>
          <p:cNvPicPr>
            <a:picLocks noChangeAspect="1" noChangeArrowheads="1"/>
          </p:cNvPicPr>
          <p:nvPr/>
        </p:nvPicPr>
        <p:blipFill>
          <a:blip r:embed="rId3" cstate="print"/>
          <a:srcRect l="7134" t="1241" r="38176" b="3652"/>
          <a:stretch>
            <a:fillRect/>
          </a:stretch>
        </p:blipFill>
        <p:spPr bwMode="auto">
          <a:xfrm>
            <a:off x="2627783" y="2996952"/>
            <a:ext cx="1987421" cy="2592288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3203848" y="5013176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Foto: autor</a:t>
            </a:r>
            <a:endParaRPr lang="cs-CZ" dirty="0"/>
          </a:p>
        </p:txBody>
      </p:sp>
      <p:pic>
        <p:nvPicPr>
          <p:cNvPr id="11" name="Obrázek 10" descr="vrani oko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292080" y="2996952"/>
            <a:ext cx="3456384" cy="2592288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23528" y="5085184"/>
            <a:ext cx="13681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Foto: autor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8100392" y="5085184"/>
            <a:ext cx="6480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6667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Rostliny v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ostružiník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61482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lípa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přeslička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kapraď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borovice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mech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1" name="Obrázek 30" descr="BOROVIC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8" y="3873083"/>
            <a:ext cx="1440160" cy="1920213"/>
          </a:xfrm>
          <a:prstGeom prst="rect">
            <a:avLst/>
          </a:prstGeom>
        </p:spPr>
      </p:pic>
      <p:pic>
        <p:nvPicPr>
          <p:cNvPr id="32" name="Obrázek 31" descr="KAPRA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3568" y="3789040"/>
            <a:ext cx="1584176" cy="2050110"/>
          </a:xfrm>
          <a:prstGeom prst="rect">
            <a:avLst/>
          </a:prstGeom>
        </p:spPr>
      </p:pic>
      <p:pic>
        <p:nvPicPr>
          <p:cNvPr id="33" name="Obrázek 32" descr="LIPA.jpg"/>
          <p:cNvPicPr>
            <a:picLocks noChangeAspect="1"/>
          </p:cNvPicPr>
          <p:nvPr/>
        </p:nvPicPr>
        <p:blipFill>
          <a:blip r:embed="rId4" cstate="print"/>
          <a:srcRect l="19444" t="7407" r="25000" b="18519"/>
          <a:stretch>
            <a:fillRect/>
          </a:stretch>
        </p:blipFill>
        <p:spPr>
          <a:xfrm>
            <a:off x="3563888" y="1196752"/>
            <a:ext cx="2016224" cy="2016224"/>
          </a:xfrm>
          <a:prstGeom prst="rect">
            <a:avLst/>
          </a:prstGeom>
        </p:spPr>
      </p:pic>
      <p:pic>
        <p:nvPicPr>
          <p:cNvPr id="34" name="Obrázek 33" descr="MEC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444208" y="4005064"/>
            <a:ext cx="2400267" cy="1800200"/>
          </a:xfrm>
          <a:prstGeom prst="rect">
            <a:avLst/>
          </a:prstGeom>
        </p:spPr>
      </p:pic>
      <p:pic>
        <p:nvPicPr>
          <p:cNvPr id="35" name="Obrázek 34" descr="OSTRUZINIK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9552" y="1196752"/>
            <a:ext cx="2002490" cy="1982465"/>
          </a:xfrm>
          <a:prstGeom prst="rect">
            <a:avLst/>
          </a:prstGeom>
        </p:spPr>
      </p:pic>
      <p:pic>
        <p:nvPicPr>
          <p:cNvPr id="36" name="Obrázek 35" descr="PRESLICKA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948264" y="1124744"/>
            <a:ext cx="1368152" cy="2063173"/>
          </a:xfrm>
          <a:prstGeom prst="rect">
            <a:avLst/>
          </a:prstGeom>
        </p:spPr>
      </p:pic>
      <p:sp>
        <p:nvSpPr>
          <p:cNvPr id="37" name="Obdélník 36"/>
          <p:cNvSpPr/>
          <p:nvPr/>
        </p:nvSpPr>
        <p:spPr>
          <a:xfrm>
            <a:off x="1979712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č.08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4860032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č.09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6948264" y="285293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č.10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1691680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č.11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4716016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č.12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8172400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59998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67834" y="2675467"/>
            <a:ext cx="7408333" cy="3450696"/>
          </a:xfrm>
        </p:spPr>
        <p:txBody>
          <a:bodyPr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Houby - </a:t>
            </a:r>
            <a:r>
              <a:rPr lang="cs-CZ" sz="2800" dirty="0">
                <a:solidFill>
                  <a:schemeClr val="tx1"/>
                </a:solidFill>
              </a:rPr>
              <a:t>klikni na fotogalerii </a:t>
            </a:r>
            <a:r>
              <a:rPr lang="cs-CZ" sz="2800" dirty="0" smtClean="0">
                <a:solidFill>
                  <a:schemeClr val="tx1"/>
                </a:solidFill>
                <a:hlinkClick r:id="rId2"/>
              </a:rPr>
              <a:t>ZDE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                 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Houby v lese</a:t>
            </a:r>
            <a:endParaRPr lang="cs-CZ" dirty="0"/>
          </a:p>
        </p:txBody>
      </p:sp>
      <p:pic>
        <p:nvPicPr>
          <p:cNvPr id="2050" name="Picture 2" descr="C:\Users\rej\AppData\Local\Microsoft\Windows\Temporary Internet Files\Content.IE5\GLNKIR2U\MP90038789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19" y="3472594"/>
            <a:ext cx="3954569" cy="2820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rej\AppData\Local\Microsoft\Windows\Temporary Internet Files\Content.IE5\UDYLOKRK\MP900387903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467038"/>
            <a:ext cx="2016224" cy="282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8235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na jedovaté houby!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59887" y="2204864"/>
            <a:ext cx="4392488" cy="639762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Muchomůrka červená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77332" y="3284984"/>
            <a:ext cx="3820055" cy="3168352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sz="2600" dirty="0" smtClean="0">
              <a:solidFill>
                <a:schemeClr val="tx1"/>
              </a:solidFill>
            </a:endParaRP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2204864"/>
            <a:ext cx="4028256" cy="639762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Muchomůrka zelená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3140968"/>
            <a:ext cx="3822192" cy="33123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</a:t>
            </a:r>
          </a:p>
          <a:p>
            <a:pPr marL="0" indent="0">
              <a:buNone/>
            </a:pPr>
            <a:endParaRPr lang="cs-CZ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                                                 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12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031986"/>
            <a:ext cx="2088232" cy="29097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031986"/>
            <a:ext cx="3901279" cy="29259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3779912" y="5517232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č.14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876256" y="5517232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9127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18537"/>
          </a:xfrm>
        </p:spPr>
        <p:txBody>
          <a:bodyPr/>
          <a:lstStyle/>
          <a:p>
            <a:r>
              <a:rPr lang="cs-CZ" dirty="0" smtClean="0"/>
              <a:t>Houby v lese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329628" y="332390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cs-CZ" b="1" dirty="0"/>
          </a:p>
        </p:txBody>
      </p:sp>
      <p:sp>
        <p:nvSpPr>
          <p:cNvPr id="25" name="Obdélník 24"/>
          <p:cNvSpPr/>
          <p:nvPr/>
        </p:nvSpPr>
        <p:spPr>
          <a:xfrm>
            <a:off x="282286" y="3277927"/>
            <a:ext cx="2463741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hřib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3361482" y="3277927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kozák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6413205" y="3262176"/>
            <a:ext cx="2463742" cy="437337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liška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268059" y="5873048"/>
            <a:ext cx="2492197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muchomůrka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3361480" y="5874346"/>
            <a:ext cx="2463743" cy="4616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bedla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6426449" y="5873048"/>
            <a:ext cx="2463743" cy="462963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n>
                  <a:solidFill>
                    <a:schemeClr val="tx1"/>
                  </a:solidFill>
                </a:ln>
                <a:solidFill>
                  <a:schemeClr val="tx1"/>
                </a:solidFill>
              </a:rPr>
              <a:t>choroš</a:t>
            </a:r>
            <a:endParaRPr lang="cs-CZ" sz="2400" dirty="0">
              <a:ln>
                <a:solidFill>
                  <a:schemeClr val="tx1"/>
                </a:solidFill>
              </a:ln>
              <a:solidFill>
                <a:schemeClr val="tx1"/>
              </a:solidFill>
            </a:endParaRPr>
          </a:p>
        </p:txBody>
      </p:sp>
      <p:pic>
        <p:nvPicPr>
          <p:cNvPr id="31" name="Obrázek 30" descr="BED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23929" y="3956634"/>
            <a:ext cx="1368152" cy="1854125"/>
          </a:xfrm>
          <a:prstGeom prst="rect">
            <a:avLst/>
          </a:prstGeom>
        </p:spPr>
      </p:pic>
      <p:pic>
        <p:nvPicPr>
          <p:cNvPr id="32" name="Obrázek 31" descr="HRIB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23528" y="1484784"/>
            <a:ext cx="2356514" cy="1729092"/>
          </a:xfrm>
          <a:prstGeom prst="rect">
            <a:avLst/>
          </a:prstGeom>
        </p:spPr>
      </p:pic>
      <p:pic>
        <p:nvPicPr>
          <p:cNvPr id="33" name="Obrázek 32" descr="CHOROS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44208" y="4005064"/>
            <a:ext cx="2379712" cy="1784784"/>
          </a:xfrm>
          <a:prstGeom prst="rect">
            <a:avLst/>
          </a:prstGeom>
        </p:spPr>
      </p:pic>
      <p:pic>
        <p:nvPicPr>
          <p:cNvPr id="34" name="Obrázek 33" descr="KOZAK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419872" y="1484784"/>
            <a:ext cx="2320077" cy="1740058"/>
          </a:xfrm>
          <a:prstGeom prst="rect">
            <a:avLst/>
          </a:prstGeom>
        </p:spPr>
      </p:pic>
      <p:pic>
        <p:nvPicPr>
          <p:cNvPr id="35" name="Obrázek 34" descr="LISKA-HOUB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516216" y="1412776"/>
            <a:ext cx="2232248" cy="1785798"/>
          </a:xfrm>
          <a:prstGeom prst="rect">
            <a:avLst/>
          </a:prstGeom>
        </p:spPr>
      </p:pic>
      <p:pic>
        <p:nvPicPr>
          <p:cNvPr id="36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4031731"/>
            <a:ext cx="2376264" cy="1782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7" name="Obdélník 36"/>
          <p:cNvSpPr/>
          <p:nvPr/>
        </p:nvSpPr>
        <p:spPr>
          <a:xfrm>
            <a:off x="2123728" y="537321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č.14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8172400" y="5445224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Č.20</a:t>
            </a:r>
            <a:endParaRPr lang="cs-CZ" dirty="0"/>
          </a:p>
        </p:txBody>
      </p:sp>
      <p:sp>
        <p:nvSpPr>
          <p:cNvPr id="39" name="Obdélník 38"/>
          <p:cNvSpPr/>
          <p:nvPr/>
        </p:nvSpPr>
        <p:spPr>
          <a:xfrm>
            <a:off x="4716016" y="5373216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č.19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8028384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Č.18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004048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č.17</a:t>
            </a:r>
            <a:endParaRPr lang="cs-CZ" dirty="0"/>
          </a:p>
        </p:txBody>
      </p:sp>
      <p:sp>
        <p:nvSpPr>
          <p:cNvPr id="42" name="Obdélník 41"/>
          <p:cNvSpPr/>
          <p:nvPr/>
        </p:nvSpPr>
        <p:spPr>
          <a:xfrm>
            <a:off x="1979712" y="2780928"/>
            <a:ext cx="68356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č.16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3576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7868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nežijí žádná zvířata.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7868" y="3687819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Kyslík nepotřebujeme.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Les je zdrojem dřeva.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419872" y="212349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419872" y="3685289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Les nezadržuje vodu.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musíme hodně křičet.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 lesa chodíme na houby.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26115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5" grpId="0" animBg="1"/>
      <p:bldP spid="1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7868" y="3687819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 lesa nesmí nikdo chodit.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Kyslík potřebujeme k dýchání.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419872" y="3685289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kopeme do hub.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nerostou žádné rostliny.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Les je domovem zvířat.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20798" y="2196983"/>
            <a:ext cx="2783050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Stromy nám dávají kyslík.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32665" y="2249594"/>
            <a:ext cx="888813" cy="882012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3959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7868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České republice nerostou lesy.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jehličnatých lesích rostou smrky.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419872" y="212349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 je listnatý strom.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Smíšené lesy neexistují.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Modřín na zimu opadává.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0200" y="3687818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listnatých lesích rostou duby a buky.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19872" y="378153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5976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datel.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eselý obličej 8"/>
          <p:cNvSpPr/>
          <p:nvPr/>
        </p:nvSpPr>
        <p:spPr>
          <a:xfrm>
            <a:off x="3707904" y="535331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04048" y="2129837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kukačka.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988643" y="5300987"/>
            <a:ext cx="2408805" cy="9656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laň.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988644" y="3767650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jelen.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8017434" y="2165993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8017435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8028384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0200" y="3761307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bažant.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728864" y="3821372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400200" y="2130538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dirty="0" smtClean="0">
                <a:solidFill>
                  <a:schemeClr val="tx1"/>
                </a:solidFill>
              </a:rPr>
              <a:t>Jsem liška.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0" name="Veselý obličej 19"/>
          <p:cNvSpPr/>
          <p:nvPr/>
        </p:nvSpPr>
        <p:spPr>
          <a:xfrm>
            <a:off x="3707904" y="2231704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1" name="Obrázek 20" descr="jel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761306"/>
            <a:ext cx="1341452" cy="974465"/>
          </a:xfrm>
          <a:prstGeom prst="rect">
            <a:avLst/>
          </a:prstGeom>
        </p:spPr>
      </p:pic>
      <p:pic>
        <p:nvPicPr>
          <p:cNvPr id="22" name="Obrázek 21" descr="bazant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245347" y="3767650"/>
            <a:ext cx="1293953" cy="1001769"/>
          </a:xfrm>
          <a:prstGeom prst="rect">
            <a:avLst/>
          </a:prstGeom>
        </p:spPr>
      </p:pic>
      <p:pic>
        <p:nvPicPr>
          <p:cNvPr id="23" name="Obrázek 22" descr="ZAJIC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479591" y="5300987"/>
            <a:ext cx="1450085" cy="966723"/>
          </a:xfrm>
          <a:prstGeom prst="rect">
            <a:avLst/>
          </a:prstGeom>
        </p:spPr>
      </p:pic>
      <p:pic>
        <p:nvPicPr>
          <p:cNvPr id="24" name="Obrázek 23" descr="VEVERKA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065580" y="2060798"/>
            <a:ext cx="864096" cy="1212162"/>
          </a:xfrm>
          <a:prstGeom prst="rect">
            <a:avLst/>
          </a:prstGeom>
        </p:spPr>
      </p:pic>
      <p:pic>
        <p:nvPicPr>
          <p:cNvPr id="25" name="Obrázek 24" descr="LISK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2144316" y="2165993"/>
            <a:ext cx="1426725" cy="971956"/>
          </a:xfrm>
          <a:prstGeom prst="rect">
            <a:avLst/>
          </a:prstGeom>
        </p:spPr>
      </p:pic>
      <p:pic>
        <p:nvPicPr>
          <p:cNvPr id="26" name="Obrázek 25" descr="DATEL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2483768" y="5006103"/>
            <a:ext cx="1055532" cy="16088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1412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4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9" grpId="0" animBg="1"/>
      <p:bldP spid="14" grpId="0" animBg="1"/>
      <p:bldP spid="15" grpId="0" animBg="1"/>
      <p:bldP spid="16" grpId="0" animBg="1"/>
      <p:bldP spid="18" grpId="0" animBg="1"/>
      <p:bldP spid="2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7868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Borovice není dřevina.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7868" y="3687819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Ochutnat můžeme všechny rostliny.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Rulík a vraní oko jsou jedovaté.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419872" y="212349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3419872" y="3685289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rostou jen dřeviny.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nesbíráme borůvky.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 lese roste mech.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65855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3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11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4" grpId="0" animBg="1"/>
      <p:bldP spid="15" grpId="0" animBg="1"/>
      <p:bldP spid="1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 to pravda?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7868" y="212349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Sbíráme všechny houby.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0200" y="5252144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Hřib a kozák je jedlá houba.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3419872" y="2123494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419872" y="5345856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364088" y="2123494"/>
            <a:ext cx="2376264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Z muchomůrky si uděláme řízky.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348683" y="5252144"/>
            <a:ext cx="2408805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Nejedlé houby rozšlapeme.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348684" y="3761307"/>
            <a:ext cx="2376264" cy="934623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Muchomůrka je jedovatá.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7914224" y="2165994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7914226" y="5395811"/>
            <a:ext cx="863225" cy="829399"/>
          </a:xfrm>
          <a:prstGeom prst="smileyFace">
            <a:avLst>
              <a:gd name="adj" fmla="val -4653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7914225" y="3813918"/>
            <a:ext cx="863225" cy="829399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00200" y="3687818"/>
            <a:ext cx="2805980" cy="100811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Sbíráme jen houby, které známe.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Veselý obličej 17"/>
          <p:cNvSpPr/>
          <p:nvPr/>
        </p:nvSpPr>
        <p:spPr>
          <a:xfrm>
            <a:off x="3419872" y="3781530"/>
            <a:ext cx="914400" cy="9144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39094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5"/>
                                            </p:cond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0"/>
                                            </p:cond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26"/>
                                            </p:cond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4" grpId="0" animBg="1"/>
      <p:bldP spid="15" grpId="0" animBg="1"/>
      <p:bldP spid="16" grpId="0" animBg="1"/>
      <p:bldP spid="1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3140968"/>
            <a:ext cx="7408333" cy="96955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dirty="0" smtClean="0">
                <a:solidFill>
                  <a:schemeClr val="tx1"/>
                </a:solidFill>
              </a:rPr>
              <a:t>Nakresli, co si pamatuješ o lese.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Lesní společenstvo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0462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988840"/>
            <a:ext cx="8928992" cy="4752528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i="1" u="sng" dirty="0" smtClean="0"/>
              <a:t>Použitá literatura:</a:t>
            </a:r>
          </a:p>
          <a:p>
            <a:r>
              <a:rPr lang="cs-CZ" dirty="0"/>
              <a:t>HANA BURIANOVÁ, LUDMILA JÍZDNÁ, MÁRIA TARÁBKOVÁ. </a:t>
            </a:r>
            <a:r>
              <a:rPr lang="cs-CZ" i="1" dirty="0"/>
              <a:t>Český jazyk pro 2.ročník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2003, ISBN 80 - 86285 - 78 - 2.</a:t>
            </a:r>
          </a:p>
          <a:p>
            <a:r>
              <a:rPr lang="cs-CZ" dirty="0"/>
              <a:t>ADÁMKOVÁ, Petra a kol. </a:t>
            </a:r>
            <a:r>
              <a:rPr lang="cs-CZ" i="1" dirty="0"/>
              <a:t>Člověk a jeho svět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978-80-7358-059-9.</a:t>
            </a:r>
          </a:p>
          <a:p>
            <a:r>
              <a:rPr lang="cs-CZ" dirty="0"/>
              <a:t>MGR.ŠTIKOVÁ, Věra. </a:t>
            </a:r>
            <a:r>
              <a:rPr lang="cs-CZ" i="1" dirty="0"/>
              <a:t>Já a můj svět - prvouka pro 2. ročník - učebnice</a:t>
            </a:r>
            <a:r>
              <a:rPr lang="cs-CZ" dirty="0"/>
              <a:t>. Brno: Nová škola, s.r.o.,  ISBN 978 - 80 - 7289 - 442 - 0</a:t>
            </a:r>
            <a:r>
              <a:rPr lang="cs-CZ" dirty="0" smtClean="0"/>
              <a:t>.</a:t>
            </a:r>
            <a:endParaRPr lang="cs-CZ" i="1" u="sng" dirty="0" smtClean="0"/>
          </a:p>
          <a:p>
            <a:pPr marL="0" indent="0">
              <a:buNone/>
            </a:pPr>
            <a:endParaRPr lang="cs-CZ" sz="2000" i="1" u="sng" dirty="0"/>
          </a:p>
          <a:p>
            <a:pPr marL="0" lvl="0" indent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Použité obrázky:</a:t>
            </a:r>
          </a:p>
          <a:p>
            <a:pPr lvl="0">
              <a:buClr>
                <a:srgbClr val="31B6FD"/>
              </a:buClr>
              <a:buNone/>
            </a:pPr>
            <a:r>
              <a:rPr lang="cs-CZ" dirty="0" smtClean="0">
                <a:solidFill>
                  <a:srgbClr val="073E87"/>
                </a:solidFill>
              </a:rPr>
              <a:t> 01: </a:t>
            </a:r>
            <a:r>
              <a:rPr lang="cs-CZ" dirty="0" smtClean="0"/>
              <a:t>TRAROTH.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2"/>
              </a:rPr>
              <a:t>http://cs.wikipedia.org/wiki/Soubor:Silz_cerf22.jpg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dirty="0" smtClean="0">
                <a:solidFill>
                  <a:srgbClr val="073E87"/>
                </a:solidFill>
              </a:rPr>
              <a:t>02: </a:t>
            </a:r>
            <a:r>
              <a:rPr lang="cs-CZ" dirty="0" smtClean="0"/>
              <a:t>SNOWYOWLS.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3"/>
              </a:rPr>
              <a:t>http://cs.wikipedia.org/wiki/Soubor:Bjchwzh.jpg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>
                <a:solidFill>
                  <a:srgbClr val="073E87"/>
                </a:solidFill>
              </a:rPr>
              <a:t>03:</a:t>
            </a:r>
            <a:r>
              <a:rPr lang="cs-CZ" i="1" u="sng" dirty="0" smtClean="0">
                <a:solidFill>
                  <a:srgbClr val="073E87"/>
                </a:solidFill>
              </a:rPr>
              <a:t> </a:t>
            </a:r>
            <a:r>
              <a:rPr lang="cs-CZ" dirty="0" smtClean="0"/>
              <a:t>FMICKAN.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4"/>
              </a:rPr>
              <a:t>http://cs.wikipedia.org/wiki/Soubor:Feldhase.jpg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>
                <a:solidFill>
                  <a:srgbClr val="073E87"/>
                </a:solidFill>
              </a:rPr>
              <a:t>04: </a:t>
            </a:r>
            <a:r>
              <a:rPr lang="cs-CZ" dirty="0" smtClean="0"/>
              <a:t>MIRACETI.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5"/>
              </a:rPr>
              <a:t>http://cs.wikipedia.org/wiki/Soubor:Sciurus_vulgaris_Suomi-e.jpg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>
                <a:solidFill>
                  <a:srgbClr val="073E87"/>
                </a:solidFill>
              </a:rPr>
              <a:t>05: </a:t>
            </a:r>
            <a:r>
              <a:rPr lang="cs-CZ" dirty="0" smtClean="0"/>
              <a:t>V. BERN.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6"/>
              </a:rPr>
              <a:t>http://cs.wikipedia.org/wiki/Soubor:Vulpes_vulpes_standing_in_snow.jpg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>
                <a:solidFill>
                  <a:srgbClr val="073E87"/>
                </a:solidFill>
              </a:rPr>
              <a:t>06:</a:t>
            </a:r>
            <a:r>
              <a:rPr lang="cs-CZ" i="1" u="sng" dirty="0" smtClean="0">
                <a:solidFill>
                  <a:srgbClr val="073E87"/>
                </a:solidFill>
              </a:rPr>
              <a:t> </a:t>
            </a:r>
            <a:r>
              <a:rPr lang="it-IT" dirty="0" smtClean="0"/>
              <a:t>DAVE MENKE. </a:t>
            </a:r>
            <a:r>
              <a:rPr lang="it-IT" i="1" dirty="0" smtClean="0"/>
              <a:t>Wikipedia.cz</a:t>
            </a:r>
            <a:r>
              <a:rPr lang="it-IT" dirty="0" smtClean="0"/>
              <a:t> [online]. [cit. 20.10.2013]. Dostupný na WWW: </a:t>
            </a:r>
            <a:r>
              <a:rPr lang="it-IT" dirty="0" smtClean="0">
                <a:hlinkClick r:id="rId7"/>
              </a:rPr>
              <a:t>http://cs.wikipedia.org/wiki/Soubor:Sphyrapicus_ruber1.jpg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07: </a:t>
            </a:r>
            <a:r>
              <a:rPr lang="cs-CZ" dirty="0" smtClean="0"/>
              <a:t>MICHAEL GASPERL.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8"/>
              </a:rPr>
              <a:t>http://cs.wikipedia.org/wiki/Soubor:Paris-quadrifolia(vonSeite).jpg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08: </a:t>
            </a:r>
            <a:r>
              <a:rPr lang="en-US" dirty="0" smtClean="0"/>
              <a:t>BLACKBERRIES. </a:t>
            </a:r>
            <a:r>
              <a:rPr lang="en-US" i="1" dirty="0" smtClean="0"/>
              <a:t>Wikipedia.cz</a:t>
            </a:r>
            <a:r>
              <a:rPr lang="en-US" dirty="0" smtClean="0"/>
              <a:t> [online]. [cit. 20.10.2013].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dirty="0" smtClean="0"/>
              <a:t> WWW: </a:t>
            </a:r>
            <a:r>
              <a:rPr lang="en-US" dirty="0" smtClean="0">
                <a:hlinkClick r:id="rId9"/>
              </a:rPr>
              <a:t>http://cs.wikipedia.org/wiki/Soubor:Blackberries_on_bush.jpg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09: </a:t>
            </a:r>
            <a:r>
              <a:rPr lang="cs-CZ" dirty="0" smtClean="0"/>
              <a:t>FAIGL.LADISLAV. </a:t>
            </a:r>
            <a:r>
              <a:rPr lang="cs-CZ" i="1" dirty="0" err="1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10"/>
              </a:rPr>
              <a:t>http://cs.wikipedia.org/wiki/Soubor:Lipa_rada.jpg</a:t>
            </a:r>
          </a:p>
          <a:p>
            <a:pPr lvl="0">
              <a:buClr>
                <a:srgbClr val="31B6FD"/>
              </a:buClr>
              <a:buNone/>
            </a:pPr>
            <a:endParaRPr lang="cs-CZ" i="1" u="sng" dirty="0">
              <a:solidFill>
                <a:srgbClr val="073E87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0072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916832"/>
            <a:ext cx="8928992" cy="4824536"/>
          </a:xfrm>
        </p:spPr>
        <p:txBody>
          <a:bodyPr>
            <a:normAutofit fontScale="55000" lnSpcReduction="20000"/>
          </a:bodyPr>
          <a:lstStyle/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10: </a:t>
            </a:r>
            <a:r>
              <a:rPr lang="cs-CZ" dirty="0" smtClean="0"/>
              <a:t>NEUVEDEN.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2"/>
              </a:rPr>
              <a:t>http://en.wikipedia.org/wiki/File:Equisetum.jpg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11: </a:t>
            </a:r>
            <a:r>
              <a:rPr lang="cs-CZ" dirty="0" smtClean="0"/>
              <a:t>FRANZ EUGEN KÖHLER.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http://cs.wikipedia.org/wiki/Soubor:Dryopteris_filix-mas_-_K%C3%B6hler%E2%80%93s_Medizinal-Pflanzen-202.jpg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12: </a:t>
            </a:r>
            <a:r>
              <a:rPr lang="cs-CZ" dirty="0" smtClean="0"/>
              <a:t>GEORGI KUNEV.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http://cs.wikipedia.org/wiki/Soubor:Pinus_nigra_young_tree_Bulgaria.jpg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13: </a:t>
            </a:r>
            <a:r>
              <a:rPr lang="cs-CZ" dirty="0" smtClean="0"/>
              <a:t>MANFRED MORGNER.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http://cs.wikipedia.org/wiki/Soubor:Moos_5769.jpg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14: </a:t>
            </a:r>
            <a:r>
              <a:rPr lang="cs-CZ" dirty="0" smtClean="0"/>
              <a:t>ONDERWIJSGEK.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3"/>
              </a:rPr>
              <a:t>http://cs.wikipedia.org/wiki/Soubor:Amanita_muscaria_3_vliegenzwammen_op_rij.jpg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15: </a:t>
            </a:r>
            <a:r>
              <a:rPr lang="cs-CZ" dirty="0" smtClean="0"/>
              <a:t>HANKWANG.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4"/>
              </a:rPr>
              <a:t>http://cs.wikipedia.org/wiki/Soubor:Amanita_phalloides.jpg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/>
              <a:t>16: NEUVEDEN.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5"/>
              </a:rPr>
              <a:t>http://cs.wikipedia.org/wiki/Soubor:2012-08-24_Boletus_fuscoroseus_Smotlacha_253660_crop.jpg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dirty="0" smtClean="0"/>
              <a:t>17: PRASOPESTILENCE.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http://cs.wikipedia.org/wiki/Soubor:Kozak_brezovy_01_-_Jabkenicko.jpg</a:t>
            </a:r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18: </a:t>
            </a:r>
            <a:r>
              <a:rPr lang="cs-CZ" dirty="0" smtClean="0"/>
              <a:t>HEISENBERG-PL.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6"/>
              </a:rPr>
              <a:t>http://cs.wikipedia.org/wiki/Soubor:Cantharellus_cibarius_20090717-02.jpg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19: </a:t>
            </a:r>
            <a:r>
              <a:rPr lang="cs-CZ" dirty="0" smtClean="0"/>
              <a:t>BARBORA ŠOLTÉSZOVÁ. </a:t>
            </a:r>
            <a:r>
              <a:rPr lang="cs-CZ" i="1" dirty="0" smtClean="0"/>
              <a:t>Wikipedia.cz</a:t>
            </a:r>
            <a:r>
              <a:rPr lang="cs-CZ" dirty="0" smtClean="0"/>
              <a:t> [online]. [cit. 20.10.2013]. Dostupný na WWW: </a:t>
            </a:r>
            <a:r>
              <a:rPr lang="cs-CZ" dirty="0" smtClean="0">
                <a:hlinkClick r:id="rId7"/>
              </a:rPr>
              <a:t>http://cs.wikipedia.org/wiki/Soubor:Bedla.jpg</a:t>
            </a:r>
            <a:endParaRPr lang="cs-CZ" dirty="0" smtClean="0"/>
          </a:p>
          <a:p>
            <a:pPr lvl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20: </a:t>
            </a:r>
            <a:r>
              <a:rPr lang="nl-NL" dirty="0" smtClean="0"/>
              <a:t>DAN MOLTER. </a:t>
            </a:r>
            <a:r>
              <a:rPr lang="nl-NL" i="1" dirty="0" smtClean="0"/>
              <a:t>Wikipedia.cz</a:t>
            </a:r>
            <a:r>
              <a:rPr lang="nl-NL" dirty="0" smtClean="0"/>
              <a:t> [online]. [cit. 20.10.2013]. Dostupný na WWW: </a:t>
            </a:r>
            <a:r>
              <a:rPr lang="nl-NL" dirty="0" smtClean="0">
                <a:hlinkClick r:id="rId8"/>
              </a:rPr>
              <a:t>http://cs.wikipedia.org/wiki/Soubor:2008-09-02_Polyporus_badius_mod.jpg</a:t>
            </a:r>
            <a:endParaRPr lang="cs-CZ" dirty="0" smtClean="0"/>
          </a:p>
          <a:p>
            <a:pPr>
              <a:buClr>
                <a:srgbClr val="31B6FD"/>
              </a:buClr>
              <a:buNone/>
            </a:pPr>
            <a:r>
              <a:rPr lang="cs-CZ" dirty="0" smtClean="0"/>
              <a:t>21</a:t>
            </a:r>
            <a:r>
              <a:rPr lang="cs-CZ" dirty="0"/>
              <a:t>: RICHARD BARTZ, MUNICH MAKRO FREAK. </a:t>
            </a:r>
            <a:r>
              <a:rPr lang="cs-CZ" i="1" dirty="0"/>
              <a:t>Wikipedia.cz</a:t>
            </a:r>
            <a:r>
              <a:rPr lang="cs-CZ" dirty="0"/>
              <a:t> [online]. [cit. 31.10.2013]. Dostupný na WWW: </a:t>
            </a:r>
            <a:r>
              <a:rPr lang="cs-CZ" dirty="0">
                <a:hlinkClick r:id="rId9"/>
              </a:rPr>
              <a:t>http://cs.wikipedia.org/wiki/Soubor:Wild_Boar_Habbitat_3.jpg</a:t>
            </a:r>
            <a:endParaRPr lang="cs-CZ" dirty="0"/>
          </a:p>
          <a:p>
            <a:pPr lvl="0">
              <a:buClr>
                <a:srgbClr val="31B6FD"/>
              </a:buClr>
              <a:buNone/>
            </a:pPr>
            <a:endParaRPr lang="cs-CZ" i="1" u="sng" dirty="0" smtClean="0">
              <a:solidFill>
                <a:srgbClr val="073E87"/>
              </a:solidFill>
            </a:endParaRPr>
          </a:p>
          <a:p>
            <a:pPr marL="0" lvl="0" indent="0">
              <a:buClr>
                <a:srgbClr val="31B6FD"/>
              </a:buClr>
              <a:buNone/>
            </a:pPr>
            <a:r>
              <a:rPr lang="cs-CZ" i="1" u="sng" dirty="0" smtClean="0">
                <a:solidFill>
                  <a:srgbClr val="073E87"/>
                </a:solidFill>
              </a:rPr>
              <a:t>Jiné zdroje:</a:t>
            </a:r>
          </a:p>
          <a:p>
            <a:pPr lvl="0">
              <a:buClr>
                <a:srgbClr val="31B6FD"/>
              </a:buClr>
            </a:pPr>
            <a:r>
              <a:rPr lang="cs-CZ" i="1" dirty="0" smtClean="0">
                <a:solidFill>
                  <a:srgbClr val="073E87"/>
                </a:solidFill>
              </a:rPr>
              <a:t>Galerie www.microsoft.office.com</a:t>
            </a:r>
            <a:endParaRPr lang="cs-CZ" i="1" u="sng" dirty="0" smtClean="0">
              <a:solidFill>
                <a:srgbClr val="073E87"/>
              </a:solidFill>
            </a:endParaRPr>
          </a:p>
          <a:p>
            <a:pPr lvl="0">
              <a:buClr>
                <a:srgbClr val="31B6FD"/>
              </a:buClr>
              <a:buNone/>
            </a:pPr>
            <a:endParaRPr lang="cs-CZ" i="1" u="sng" dirty="0">
              <a:solidFill>
                <a:srgbClr val="073E87"/>
              </a:solidFill>
            </a:endParaRP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195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1560</TotalTime>
  <Words>611</Words>
  <Application>Microsoft Office PowerPoint</Application>
  <PresentationFormat>Předvádění na obrazovce (4:3)</PresentationFormat>
  <Paragraphs>216</Paragraphs>
  <Slides>22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Vlnění</vt:lpstr>
      <vt:lpstr>Základní škola a Mateřská škola Bílá Třemešná, okres Trutnov</vt:lpstr>
      <vt:lpstr>Anotace</vt:lpstr>
      <vt:lpstr>Význam lesa</vt:lpstr>
      <vt:lpstr>Druhy lesa</vt:lpstr>
      <vt:lpstr>Zvířata v lese</vt:lpstr>
      <vt:lpstr>Zvířata v lese</vt:lpstr>
      <vt:lpstr>Poznáš mě podle zvuku? Klikni na obrázek zvířete.</vt:lpstr>
      <vt:lpstr>Rostliny v lese</vt:lpstr>
      <vt:lpstr>Pozor na jedovaté rostliny!</vt:lpstr>
      <vt:lpstr>Rostliny v lese</vt:lpstr>
      <vt:lpstr>Houby v lese</vt:lpstr>
      <vt:lpstr>Pozor na jedovaté houby!</vt:lpstr>
      <vt:lpstr>Houby v lese</vt:lpstr>
      <vt:lpstr>Je to pravda?</vt:lpstr>
      <vt:lpstr>Je to pravda?</vt:lpstr>
      <vt:lpstr>Je to pravda?</vt:lpstr>
      <vt:lpstr>Je to pravda?</vt:lpstr>
      <vt:lpstr>Je to pravda?</vt:lpstr>
      <vt:lpstr>Je to pravda?</vt:lpstr>
      <vt:lpstr>Lesní společenstvo</vt:lpstr>
      <vt:lpstr>Použité zdroje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Dana Rejlová</cp:lastModifiedBy>
  <cp:revision>117</cp:revision>
  <dcterms:created xsi:type="dcterms:W3CDTF">2013-05-10T12:01:16Z</dcterms:created>
  <dcterms:modified xsi:type="dcterms:W3CDTF">2013-11-05T18:03:56Z</dcterms:modified>
</cp:coreProperties>
</file>