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6" r:id="rId4"/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783FAD0-B699-42E5-BC83-4AD9EAAEAE79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2FA9B93-AD5D-4ED9-9F59-D2E329F81A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961365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VY_32_INOVACE_14_C_03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Organizování a legislativa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Telematika v silniční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527050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předmětu Doprava a přeprava, 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internetu.</a:t>
            </a:r>
            <a:endParaRPr lang="cs-CZ" sz="2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494588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068960"/>
            <a:ext cx="806291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b="1" dirty="0" smtClean="0"/>
              <a:t>TELEMATIKA V SILNIČNÍ DOPRAVĚ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8062912" cy="17526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4544" y="260648"/>
            <a:ext cx="9684568" cy="1399032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TUTO ČÁST MŮŽEME ROZDĚLIT NA SAMOSTATNÉ CELKY: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9073008" cy="4572000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cs-CZ" sz="2800" b="1" dirty="0" smtClean="0"/>
              <a:t>1. TELEMATIKA V OSOBNÍ DOPRAVĚ</a:t>
            </a:r>
          </a:p>
          <a:p>
            <a:pPr lvl="0" algn="ctr">
              <a:buNone/>
            </a:pPr>
            <a:endParaRPr lang="cs-CZ" sz="2800" dirty="0" smtClean="0"/>
          </a:p>
          <a:p>
            <a:pPr lvl="0" algn="ctr">
              <a:buNone/>
            </a:pPr>
            <a:r>
              <a:rPr lang="cs-CZ" sz="2800" b="1" dirty="0" smtClean="0"/>
              <a:t>2. TELEMATIKA V INDIVIDUÁLNÍ DOPRAVĚ</a:t>
            </a:r>
          </a:p>
          <a:p>
            <a:pPr lvl="0" algn="ctr">
              <a:buNone/>
            </a:pPr>
            <a:endParaRPr lang="cs-CZ" sz="2800" dirty="0" smtClean="0"/>
          </a:p>
          <a:p>
            <a:pPr lvl="0" algn="ctr">
              <a:buNone/>
            </a:pPr>
            <a:r>
              <a:rPr lang="cs-CZ" sz="2800" b="1" dirty="0" smtClean="0"/>
              <a:t>3. TELEMATIKA V SILNIČNÍ VEŘEJNÉ DOPRAVĚ</a:t>
            </a:r>
          </a:p>
          <a:p>
            <a:pPr lvl="0" algn="ctr">
              <a:buNone/>
            </a:pPr>
            <a:endParaRPr lang="cs-CZ" sz="2800" dirty="0" smtClean="0"/>
          </a:p>
          <a:p>
            <a:pPr lvl="0" algn="ctr">
              <a:buNone/>
            </a:pPr>
            <a:r>
              <a:rPr lang="cs-CZ" sz="2800" b="1" dirty="0" smtClean="0"/>
              <a:t>4. TELEMATIKA V SILNIČNÍ NÁKLADNÍ DOPRAVĚ</a:t>
            </a:r>
            <a:endParaRPr lang="cs-CZ" sz="2800" dirty="0" smtClean="0"/>
          </a:p>
          <a:p>
            <a:pPr algn="ctr">
              <a:buNone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0" y="3573016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0" y="4581128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0" y="5661248"/>
            <a:ext cx="9144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9659416" cy="1399032"/>
          </a:xfrm>
        </p:spPr>
        <p:txBody>
          <a:bodyPr>
            <a:normAutofit fontScale="90000"/>
          </a:bodyPr>
          <a:lstStyle/>
          <a:p>
            <a:pPr lvl="0"/>
            <a:r>
              <a:rPr lang="cs-CZ" sz="4400" b="1" dirty="0" smtClean="0"/>
              <a:t>1. TELEMATIKA V OSOBNÍ DOPRAVĚ</a:t>
            </a:r>
            <a:br>
              <a:rPr lang="cs-CZ" sz="4400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9433048" cy="5400600"/>
          </a:xfrm>
        </p:spPr>
        <p:txBody>
          <a:bodyPr>
            <a:normAutofit fontScale="62500" lnSpcReduction="20000"/>
          </a:bodyPr>
          <a:lstStyle/>
          <a:p>
            <a:pPr lvl="0" algn="ctr">
              <a:buNone/>
            </a:pPr>
            <a:r>
              <a:rPr lang="cs-CZ" sz="3100" b="1" dirty="0" smtClean="0"/>
              <a:t>APLIKACE TELEMATIKY V SD OSOB SE DĚLÍ NA IMPLEMENTACI</a:t>
            </a:r>
          </a:p>
          <a:p>
            <a:pPr lvl="0" algn="ctr">
              <a:buNone/>
            </a:pPr>
            <a:r>
              <a:rPr lang="cs-CZ" sz="3100" b="1" dirty="0" smtClean="0"/>
              <a:t>  TELEMATIKY PODLE POUŽITÉHO ZPŮSOBU PŘEPRAV:</a:t>
            </a:r>
          </a:p>
          <a:p>
            <a:pPr lvl="0" algn="ctr">
              <a:buNone/>
            </a:pPr>
            <a:endParaRPr lang="cs-CZ" sz="2000" dirty="0" smtClean="0"/>
          </a:p>
          <a:p>
            <a:pPr lvl="1">
              <a:buFont typeface="Wingdings" pitchFamily="2" charset="2"/>
              <a:buChar char="ü"/>
            </a:pPr>
            <a:r>
              <a:rPr lang="cs-CZ" sz="3400" dirty="0" smtClean="0"/>
              <a:t>Telematika v oblasti osob individuální automobilové dopravy</a:t>
            </a:r>
          </a:p>
          <a:p>
            <a:pPr lvl="1">
              <a:buFont typeface="Wingdings" pitchFamily="2" charset="2"/>
              <a:buChar char="ü"/>
            </a:pPr>
            <a:r>
              <a:rPr lang="cs-CZ" sz="3400" dirty="0" smtClean="0"/>
              <a:t>Telematika veřejné hromadné dopravy</a:t>
            </a:r>
          </a:p>
          <a:p>
            <a:pPr lvl="1">
              <a:buFont typeface="Wingdings" pitchFamily="2" charset="2"/>
              <a:buChar char="ü"/>
            </a:pPr>
            <a:endParaRPr lang="cs-CZ" sz="2000" dirty="0" smtClean="0"/>
          </a:p>
          <a:p>
            <a:pPr lvl="1">
              <a:buNone/>
            </a:pPr>
            <a:endParaRPr lang="cs-CZ" sz="2000" dirty="0" smtClean="0"/>
          </a:p>
          <a:p>
            <a:pPr lvl="1">
              <a:buNone/>
            </a:pPr>
            <a:endParaRPr lang="cs-CZ" sz="2000" dirty="0" smtClean="0"/>
          </a:p>
          <a:p>
            <a:pPr lvl="1">
              <a:buNone/>
            </a:pPr>
            <a:endParaRPr lang="cs-CZ" sz="2000" dirty="0" smtClean="0"/>
          </a:p>
          <a:p>
            <a:pPr lvl="1">
              <a:buNone/>
            </a:pPr>
            <a:endParaRPr lang="cs-CZ" sz="2000" dirty="0" smtClean="0"/>
          </a:p>
          <a:p>
            <a:pPr lvl="1" algn="ctr">
              <a:buNone/>
            </a:pPr>
            <a:r>
              <a:rPr lang="cs-CZ" sz="2900" b="1" dirty="0" smtClean="0"/>
              <a:t>Z HLEDISKA POTŘEB VEŘEJNÉ DOPRAVY SE VYPRACOVÁVAJÍ </a:t>
            </a:r>
          </a:p>
          <a:p>
            <a:pPr lvl="1" algn="ctr">
              <a:buNone/>
            </a:pPr>
            <a:r>
              <a:rPr lang="cs-CZ" sz="2900" b="1" dirty="0" smtClean="0"/>
              <a:t>INFORMAČNÍ SYSTÉMY, KTERÉ MUSÍ SPLŇOVAT:</a:t>
            </a:r>
          </a:p>
          <a:p>
            <a:pPr lvl="1" algn="ctr">
              <a:buNone/>
            </a:pPr>
            <a:endParaRPr lang="cs-CZ" sz="2400" b="1" dirty="0" smtClean="0"/>
          </a:p>
          <a:p>
            <a:pPr lvl="1" algn="ctr">
              <a:buSzPct val="100000"/>
              <a:buFont typeface="Wingdings" pitchFamily="2" charset="2"/>
              <a:buChar char="ü"/>
            </a:pPr>
            <a:r>
              <a:rPr lang="cs-CZ" sz="3400" dirty="0" smtClean="0"/>
              <a:t>Integrace informací o všech druzích dopravy</a:t>
            </a:r>
          </a:p>
          <a:p>
            <a:pPr lvl="1" algn="ctr">
              <a:buSzPct val="100000"/>
              <a:buNone/>
            </a:pPr>
            <a:endParaRPr lang="cs-CZ" sz="2400" dirty="0" smtClean="0"/>
          </a:p>
          <a:p>
            <a:pPr lvl="1" algn="ctr">
              <a:buSzPct val="100000"/>
              <a:buNone/>
            </a:pPr>
            <a:endParaRPr lang="cs-CZ" sz="2400" dirty="0" smtClean="0"/>
          </a:p>
          <a:p>
            <a:pPr lvl="1" algn="ctr">
              <a:buNone/>
            </a:pPr>
            <a:endParaRPr lang="cs-CZ" sz="2400" b="1" dirty="0" smtClean="0"/>
          </a:p>
          <a:p>
            <a:pPr lvl="1"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 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0" y="4653136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3528" y="663080"/>
            <a:ext cx="882047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TVORBA MULTIMODÁLNÍCH INFORMAČNÍCH SYSTÉMŮ PRO CESTUJÍCÍ: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cs-CZ" sz="2000" dirty="0"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Integrace jednotlivých druhů informací </a:t>
            </a:r>
            <a:b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</a:b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(cestovní, dopravní, turistické, ubytovací)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</a:pPr>
            <a:endParaRPr lang="cs-CZ" sz="2400" dirty="0"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Tvorba multimediálních informačních systémů z hlediska přenosu a předání informací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ü"/>
              <a:tabLst/>
            </a:pPr>
            <a:r>
              <a:rPr lang="cs-CZ" sz="2400" dirty="0" smtClean="0"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ntegrace našich informačních systémů pro cestující do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informačních systémů evropského dopravního systému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0" y="1484784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99392" y="332656"/>
            <a:ext cx="9443392" cy="1399032"/>
          </a:xfrm>
        </p:spPr>
        <p:txBody>
          <a:bodyPr>
            <a:normAutofit fontScale="90000"/>
          </a:bodyPr>
          <a:lstStyle/>
          <a:p>
            <a:pPr lvl="0" algn="ctr"/>
            <a:r>
              <a:rPr lang="cs-CZ" sz="4900" b="1" dirty="0" smtClean="0"/>
              <a:t>2. TELEMATIKA V INDIVIDUÁLNÍ DOPRAVĚ</a:t>
            </a:r>
            <a:r>
              <a:rPr lang="cs-CZ" sz="4400" b="1" dirty="0" smtClean="0"/>
              <a:t/>
            </a:r>
            <a:br>
              <a:rPr lang="cs-CZ" sz="4400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720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sz="2600" dirty="0" smtClean="0"/>
              <a:t>USKUTEČŇUJE SE:</a:t>
            </a:r>
          </a:p>
          <a:p>
            <a:pPr algn="ctr">
              <a:buNone/>
            </a:pPr>
            <a:endParaRPr lang="cs-CZ" sz="2600" dirty="0" smtClean="0"/>
          </a:p>
          <a:p>
            <a:pPr algn="ctr">
              <a:buSzPct val="100000"/>
              <a:buFont typeface="Wingdings" pitchFamily="2" charset="2"/>
              <a:buChar char="ü"/>
            </a:pPr>
            <a:r>
              <a:rPr lang="cs-CZ" sz="2600" dirty="0" smtClean="0"/>
              <a:t>1) rozhlasovým dopravním vysíláním (celostátním regionálním)</a:t>
            </a:r>
          </a:p>
          <a:p>
            <a:pPr algn="ctr">
              <a:buSzPct val="100000"/>
              <a:buFont typeface="Wingdings" pitchFamily="2" charset="2"/>
              <a:buChar char="ü"/>
            </a:pPr>
            <a:endParaRPr lang="cs-CZ" sz="2600" dirty="0" smtClean="0"/>
          </a:p>
          <a:p>
            <a:pPr algn="ctr">
              <a:buSzPct val="100000"/>
              <a:buFont typeface="Wingdings" pitchFamily="2" charset="2"/>
              <a:buChar char="ü"/>
            </a:pPr>
            <a:r>
              <a:rPr lang="cs-CZ" sz="2600" dirty="0" smtClean="0"/>
              <a:t>2) televizními dopravními zprávami</a:t>
            </a:r>
          </a:p>
          <a:p>
            <a:pPr algn="ctr">
              <a:buSzPct val="100000"/>
              <a:buFont typeface="Wingdings" pitchFamily="2" charset="2"/>
              <a:buChar char="ü"/>
            </a:pPr>
            <a:endParaRPr lang="cs-CZ" sz="2600" dirty="0" smtClean="0"/>
          </a:p>
          <a:p>
            <a:pPr algn="ctr">
              <a:buSzPct val="100000"/>
              <a:buFont typeface="Wingdings" pitchFamily="2" charset="2"/>
              <a:buChar char="ü"/>
            </a:pPr>
            <a:r>
              <a:rPr lang="cs-CZ" sz="2600" dirty="0" smtClean="0"/>
              <a:t>3) dopravními zprávami v denním tisku a časopisech</a:t>
            </a:r>
          </a:p>
          <a:p>
            <a:pPr algn="ctr">
              <a:buSzPct val="100000"/>
              <a:buFont typeface="Wingdings" pitchFamily="2" charset="2"/>
              <a:buChar char="ü"/>
            </a:pPr>
            <a:endParaRPr lang="cs-CZ" sz="2600" dirty="0" smtClean="0"/>
          </a:p>
          <a:p>
            <a:pPr algn="ctr">
              <a:buSzPct val="100000"/>
              <a:buFont typeface="Wingdings" pitchFamily="2" charset="2"/>
              <a:buChar char="ü"/>
            </a:pPr>
            <a:r>
              <a:rPr lang="cs-CZ" sz="2600" dirty="0" smtClean="0"/>
              <a:t>4) pomocí online systému</a:t>
            </a:r>
          </a:p>
          <a:p>
            <a:pPr algn="ctr">
              <a:buSzPct val="100000"/>
              <a:buFont typeface="Wingdings" pitchFamily="2" charset="2"/>
              <a:buChar char="ü"/>
            </a:pPr>
            <a:endParaRPr lang="cs-CZ" sz="2600" dirty="0" smtClean="0"/>
          </a:p>
          <a:p>
            <a:pPr>
              <a:buSzPct val="100000"/>
              <a:buNone/>
            </a:pPr>
            <a:r>
              <a:rPr lang="cs-CZ" sz="2400" b="1" dirty="0" smtClean="0">
                <a:hlinkClick r:id="rId2" action="ppaction://hlinksldjump"/>
              </a:rPr>
              <a:t>V DOPRAVNÍCH VYSÍLÁNÍCH JSOU ÚČASTNÍKŮM DOPRAVNÍHO</a:t>
            </a:r>
          </a:p>
          <a:p>
            <a:pPr>
              <a:buSzPct val="100000"/>
              <a:buNone/>
            </a:pPr>
            <a:r>
              <a:rPr lang="cs-CZ" sz="2400" b="1" dirty="0" smtClean="0">
                <a:hlinkClick r:id="rId2" action="ppaction://hlinksldjump"/>
              </a:rPr>
              <a:t>PROVOZU POSKYTOVÁNY TYTO INFORMACE.</a:t>
            </a:r>
            <a:endParaRPr lang="cs-CZ" sz="2400" b="1" dirty="0" smtClean="0"/>
          </a:p>
          <a:p>
            <a:pPr algn="ctr">
              <a:buSzPct val="100000"/>
              <a:buFont typeface="Wingdings" pitchFamily="2" charset="2"/>
              <a:buChar char="ü"/>
            </a:pPr>
            <a:endParaRPr lang="cs-CZ" sz="2600" dirty="0" smtClean="0"/>
          </a:p>
          <a:p>
            <a:pPr algn="ctr">
              <a:buNone/>
            </a:pP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8064896" cy="529375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cs-CZ" sz="2000" b="1" dirty="0" smtClean="0">
                <a:ln>
                  <a:solidFill>
                    <a:schemeClr val="accent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STRATEGICKÉ INFORMACE</a:t>
            </a:r>
          </a:p>
          <a:p>
            <a:pPr lvl="1"/>
            <a:r>
              <a:rPr lang="cs-CZ" sz="2000" dirty="0" smtClean="0"/>
              <a:t>O situaci v zemi, kam směřuji, o cenách pohonných hmot ,o zvláštnostech v dopravních předpisech, o výši poplatků, o sjízdnosti silnic a dopravních situacích na hlavních silničních trasách.</a:t>
            </a:r>
          </a:p>
          <a:p>
            <a:r>
              <a:rPr lang="cs-CZ" sz="2000" dirty="0" smtClean="0"/>
              <a:t> </a:t>
            </a:r>
          </a:p>
          <a:p>
            <a:pPr lvl="0" algn="ctr"/>
            <a:r>
              <a:rPr lang="cs-CZ" sz="2000" b="1" dirty="0" smtClean="0">
                <a:ln>
                  <a:solidFill>
                    <a:schemeClr val="accent1"/>
                  </a:solidFill>
                </a:ln>
              </a:rPr>
              <a:t>B) TAKTICKÉ INFORMACE</a:t>
            </a:r>
          </a:p>
          <a:p>
            <a:pPr lvl="1"/>
            <a:r>
              <a:rPr lang="cs-CZ" sz="2000" dirty="0" smtClean="0"/>
              <a:t>O sjízdnosti našich silnic, o uzávěrkách silnic a doporučených objížďkách, o dopravních situacích a čekacích dobách na hraničních přechodech a o předpovědích počasí.</a:t>
            </a:r>
          </a:p>
          <a:p>
            <a:pPr lvl="1"/>
            <a:endParaRPr lang="cs-CZ" sz="2000" dirty="0" smtClean="0"/>
          </a:p>
          <a:p>
            <a:pPr lvl="0" algn="ctr"/>
            <a:r>
              <a:rPr lang="cs-CZ" sz="2000" b="1" dirty="0" smtClean="0">
                <a:ln>
                  <a:solidFill>
                    <a:schemeClr val="accent1"/>
                  </a:solidFill>
                </a:ln>
              </a:rPr>
              <a:t>C) OPERAČNÍ INFORMACE</a:t>
            </a:r>
          </a:p>
          <a:p>
            <a:pPr lvl="1"/>
            <a:r>
              <a:rPr lang="cs-CZ" sz="2000" dirty="0" smtClean="0"/>
              <a:t>O okamžitém stavu silničního provozu a o stavu silnic (náledí) vzniku nenadálých situacích (havárie).</a:t>
            </a:r>
          </a:p>
          <a:p>
            <a:r>
              <a:rPr lang="cs-CZ" sz="2000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399032"/>
          </a:xfrm>
        </p:spPr>
        <p:txBody>
          <a:bodyPr>
            <a:noAutofit/>
          </a:bodyPr>
          <a:lstStyle/>
          <a:p>
            <a:pPr lvl="0" algn="ctr"/>
            <a:r>
              <a:rPr lang="cs-CZ" sz="3600" b="1" dirty="0" smtClean="0"/>
              <a:t>3. TELEMATIKA V SILNIČNÍ VEŘEJNÉ DOPRAVĚ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72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dirty="0" smtClean="0"/>
              <a:t>MÍSTENKOVÝ SYSTÉM, KTERÝ UMOŽŇUJE: </a:t>
            </a:r>
          </a:p>
          <a:p>
            <a:pPr algn="ctr">
              <a:buNone/>
            </a:pPr>
            <a:endParaRPr lang="cs-CZ" sz="2400" dirty="0" smtClean="0"/>
          </a:p>
          <a:p>
            <a:pPr algn="ctr">
              <a:buSzPct val="101000"/>
              <a:buFont typeface="Wingdings" pitchFamily="2" charset="2"/>
              <a:buChar char="ü"/>
            </a:pPr>
            <a:r>
              <a:rPr lang="cs-CZ" sz="2400" dirty="0" smtClean="0"/>
              <a:t>a) prodej jízdenky s místenkou</a:t>
            </a:r>
          </a:p>
          <a:p>
            <a:pPr algn="ctr">
              <a:buSzPct val="101000"/>
              <a:buFont typeface="Wingdings" pitchFamily="2" charset="2"/>
              <a:buChar char="ü"/>
            </a:pPr>
            <a:endParaRPr lang="cs-CZ" sz="2400" dirty="0" smtClean="0"/>
          </a:p>
          <a:p>
            <a:pPr algn="ctr">
              <a:buSzPct val="101000"/>
              <a:buFont typeface="Wingdings" pitchFamily="2" charset="2"/>
              <a:buChar char="ü"/>
            </a:pPr>
            <a:r>
              <a:rPr lang="cs-CZ" sz="2400" dirty="0" smtClean="0"/>
              <a:t>b) poskytování podkladu pro dispečerské řízení</a:t>
            </a:r>
          </a:p>
          <a:p>
            <a:pPr algn="ctr">
              <a:buSzPct val="101000"/>
              <a:buFont typeface="Wingdings" pitchFamily="2" charset="2"/>
              <a:buChar char="ü"/>
            </a:pPr>
            <a:endParaRPr lang="cs-CZ" sz="2400" dirty="0" smtClean="0"/>
          </a:p>
          <a:p>
            <a:pPr algn="ctr">
              <a:buSzPct val="101000"/>
              <a:buFont typeface="Wingdings" pitchFamily="2" charset="2"/>
              <a:buChar char="ü"/>
            </a:pPr>
            <a:r>
              <a:rPr lang="cs-CZ" sz="2400" dirty="0" smtClean="0"/>
              <a:t>c) evidenci tržeb</a:t>
            </a:r>
          </a:p>
          <a:p>
            <a:pPr algn="ctr">
              <a:buSzPct val="101000"/>
              <a:buFont typeface="Wingdings" pitchFamily="2" charset="2"/>
              <a:buChar char="ü"/>
            </a:pPr>
            <a:endParaRPr lang="cs-CZ" sz="2400" dirty="0" smtClean="0"/>
          </a:p>
          <a:p>
            <a:pPr algn="ctr">
              <a:buSzPct val="101000"/>
              <a:buFont typeface="Wingdings" pitchFamily="2" charset="2"/>
              <a:buChar char="ü"/>
            </a:pPr>
            <a:r>
              <a:rPr lang="cs-CZ" sz="2400" dirty="0" smtClean="0"/>
              <a:t>d) statické přehledy</a:t>
            </a:r>
          </a:p>
          <a:p>
            <a:pPr algn="ctr">
              <a:buSzPct val="101000"/>
              <a:buFont typeface="Wingdings" pitchFamily="2" charset="2"/>
              <a:buChar char="ü"/>
            </a:pPr>
            <a:endParaRPr lang="cs-CZ" sz="2400" dirty="0" smtClean="0"/>
          </a:p>
          <a:p>
            <a:pPr>
              <a:buNone/>
            </a:pPr>
            <a:r>
              <a:rPr lang="cs-CZ" sz="2400" b="1" dirty="0" smtClean="0">
                <a:hlinkClick r:id="rId2" action="ppaction://hlinksldjump"/>
              </a:rPr>
              <a:t>CESTUJÍCÍ POTŘEBUJE 3 DRUHY INFORMACÍ</a:t>
            </a:r>
            <a:r>
              <a:rPr lang="cs-CZ" b="1" dirty="0" smtClean="0">
                <a:hlinkClick r:id="rId2" action="ppaction://hlinksldjump"/>
              </a:rPr>
              <a:t>.</a:t>
            </a:r>
            <a:endParaRPr lang="cs-CZ" b="1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0" y="2204864"/>
            <a:ext cx="9144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836712"/>
            <a:ext cx="7200800" cy="424731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cs-CZ" sz="2400" b="1" dirty="0" smtClean="0">
                <a:ln>
                  <a:solidFill>
                    <a:schemeClr val="accent1"/>
                  </a:solidFill>
                </a:ln>
              </a:rPr>
              <a:t>STRATEGICKÁ</a:t>
            </a:r>
          </a:p>
          <a:p>
            <a:pPr lvl="1"/>
            <a:r>
              <a:rPr lang="cs-CZ" sz="2000" dirty="0" smtClean="0"/>
              <a:t>Informace pro plánování cesty, pro srovnání a výběr hlavního druhu dopravy z hlediska cenového, časového, atd.</a:t>
            </a:r>
          </a:p>
          <a:p>
            <a:pPr lvl="1"/>
            <a:endParaRPr lang="cs-CZ" sz="2000" dirty="0" smtClean="0"/>
          </a:p>
          <a:p>
            <a:pPr lvl="0" algn="ctr"/>
            <a:r>
              <a:rPr lang="cs-CZ" sz="2400" b="1" dirty="0" smtClean="0">
                <a:ln>
                  <a:solidFill>
                    <a:schemeClr val="accent1"/>
                  </a:solidFill>
                </a:ln>
              </a:rPr>
              <a:t>TAKTICKÁ</a:t>
            </a:r>
          </a:p>
          <a:p>
            <a:pPr lvl="1"/>
            <a:r>
              <a:rPr lang="cs-CZ" sz="2000" dirty="0" smtClean="0"/>
              <a:t>Informace o návaznosti hlavního druhu dopravy s městskou nebo příměstskou hromadnou dopravou.</a:t>
            </a:r>
          </a:p>
          <a:p>
            <a:pPr lvl="1"/>
            <a:endParaRPr lang="cs-CZ" sz="2000" dirty="0" smtClean="0"/>
          </a:p>
          <a:p>
            <a:pPr lvl="0" algn="ctr"/>
            <a:r>
              <a:rPr lang="cs-CZ" sz="2400" b="1" dirty="0" smtClean="0">
                <a:ln>
                  <a:solidFill>
                    <a:schemeClr val="accent1"/>
                  </a:solidFill>
                </a:ln>
              </a:rPr>
              <a:t>OPERAČNÍ</a:t>
            </a:r>
          </a:p>
          <a:p>
            <a:pPr lvl="1"/>
            <a:r>
              <a:rPr lang="cs-CZ" sz="2000" dirty="0" smtClean="0"/>
              <a:t>Informace o konkrétních odjezdech, příjezdech, zpoždění spojů, místo přistavení.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4664"/>
            <a:ext cx="871296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INFORMAČNÍ SLUŽBY V TELEMATICE SILNIČNÍ VEŘEJNÉ DOPRAVY MŮŽEME ROZDĚLIT NA 3 ČÁSTI:</a:t>
            </a:r>
          </a:p>
          <a:p>
            <a:pPr algn="ctr"/>
            <a:endParaRPr lang="cs-CZ" sz="2400" b="1" dirty="0" smtClean="0"/>
          </a:p>
          <a:p>
            <a:pPr algn="ctr"/>
            <a:endParaRPr lang="cs-CZ" sz="2400" b="1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marL="457200" lvl="0" indent="-457200">
              <a:buClr>
                <a:schemeClr val="tx1"/>
              </a:buClr>
            </a:pPr>
            <a:r>
              <a:rPr lang="cs-CZ" sz="2800" dirty="0" smtClean="0"/>
              <a:t>      </a:t>
            </a:r>
            <a:r>
              <a:rPr lang="cs-CZ" sz="2800" b="1" dirty="0" smtClean="0">
                <a:hlinkClick r:id="rId2" action="ppaction://hlinksldjump"/>
              </a:rPr>
              <a:t>1. INFORMAČNÍ SLUŽBY V PŘEDCESTOVNÍ FÁZI</a:t>
            </a:r>
            <a:endParaRPr lang="cs-CZ" sz="2800" b="1" dirty="0" smtClean="0"/>
          </a:p>
          <a:p>
            <a:pPr marL="457200" lvl="0" indent="-457200">
              <a:buClr>
                <a:schemeClr val="tx1"/>
              </a:buClr>
              <a:buFont typeface="+mj-lt"/>
              <a:buAutoNum type="arabicPeriod"/>
            </a:pPr>
            <a:endParaRPr lang="cs-CZ" sz="2400" dirty="0" smtClean="0"/>
          </a:p>
          <a:p>
            <a:pPr marL="457200" lvl="0" indent="-457200">
              <a:buClr>
                <a:schemeClr val="tx1"/>
              </a:buClr>
            </a:pPr>
            <a:endParaRPr lang="cs-CZ" sz="2400" dirty="0" smtClean="0"/>
          </a:p>
          <a:p>
            <a:endParaRPr lang="cs-CZ" dirty="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539552" y="3933056"/>
            <a:ext cx="835292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644" y="548680"/>
            <a:ext cx="739657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V PŘEDCESTOVNÍ FÁZI POTŘEBUJE CESTUJÍCÍ NÁSLEDUJÍCÍ </a:t>
            </a:r>
          </a:p>
          <a:p>
            <a:pPr algn="ctr"/>
            <a:r>
              <a:rPr lang="cs-CZ" sz="2000" b="1" dirty="0" smtClean="0"/>
              <a:t>DRUHY INFORMACÍ</a:t>
            </a:r>
            <a:r>
              <a:rPr lang="cs-CZ" sz="2000" dirty="0" smtClean="0"/>
              <a:t>.</a:t>
            </a:r>
          </a:p>
          <a:p>
            <a:pPr algn="ctr"/>
            <a:endParaRPr lang="cs-CZ" sz="2000" dirty="0" smtClean="0"/>
          </a:p>
          <a:p>
            <a:r>
              <a:rPr lang="cs-CZ" sz="2000" b="1" dirty="0" smtClean="0"/>
              <a:t>základní informace operační </a:t>
            </a:r>
            <a:r>
              <a:rPr lang="cs-CZ" sz="2000" dirty="0" smtClean="0"/>
              <a:t>a </a:t>
            </a:r>
            <a:r>
              <a:rPr lang="cs-CZ" sz="2000" b="1" dirty="0" smtClean="0"/>
              <a:t>taktické</a:t>
            </a:r>
            <a:r>
              <a:rPr lang="cs-CZ" sz="2000" dirty="0" smtClean="0"/>
              <a:t> jsou uvedeny </a:t>
            </a:r>
          </a:p>
          <a:p>
            <a:r>
              <a:rPr lang="cs-CZ" sz="2000" dirty="0" smtClean="0"/>
              <a:t>                                   </a:t>
            </a:r>
            <a:r>
              <a:rPr lang="cs-CZ" sz="2000" b="1" dirty="0" smtClean="0"/>
              <a:t>v jízdních řádech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000" b="1" dirty="0" smtClean="0"/>
              <a:t>informační systémy </a:t>
            </a:r>
            <a:r>
              <a:rPr lang="cs-CZ" sz="2000" dirty="0" smtClean="0"/>
              <a:t>pro tuto fázi jsou většinou realizované </a:t>
            </a:r>
          </a:p>
          <a:p>
            <a:r>
              <a:rPr lang="cs-CZ" sz="2000" b="1" dirty="0" smtClean="0"/>
              <a:t>                                   ve dvou funkcích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1.   </a:t>
            </a:r>
            <a:r>
              <a:rPr lang="cs-CZ" sz="2000" b="1" dirty="0" smtClean="0"/>
              <a:t>Funkce informační </a:t>
            </a:r>
            <a:r>
              <a:rPr lang="cs-CZ" sz="2000" dirty="0" smtClean="0"/>
              <a:t>– informace o dopravním spoji </a:t>
            </a:r>
          </a:p>
          <a:p>
            <a:r>
              <a:rPr lang="cs-CZ" sz="2000" dirty="0" smtClean="0"/>
              <a:t>regionu pro různé druhy doprav, grafické znázornění spojů</a:t>
            </a:r>
          </a:p>
          <a:p>
            <a:endParaRPr lang="cs-CZ" sz="2000" dirty="0" smtClean="0"/>
          </a:p>
          <a:p>
            <a:r>
              <a:rPr lang="cs-CZ" sz="2000" dirty="0" smtClean="0"/>
              <a:t>2.    </a:t>
            </a:r>
            <a:r>
              <a:rPr lang="cs-CZ" sz="2000" b="1" dirty="0" smtClean="0"/>
              <a:t>Funkce koordinační</a:t>
            </a:r>
          </a:p>
          <a:p>
            <a:endParaRPr lang="cs-CZ" sz="2400" dirty="0"/>
          </a:p>
        </p:txBody>
      </p:sp>
      <p:sp>
        <p:nvSpPr>
          <p:cNvPr id="13" name="Šipka doprava 12"/>
          <p:cNvSpPr/>
          <p:nvPr/>
        </p:nvSpPr>
        <p:spPr>
          <a:xfrm>
            <a:off x="323528" y="1556792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323528" y="2492896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3491880" y="2996952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475656" y="5157192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1331640" y="4221088"/>
            <a:ext cx="26642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2708920"/>
            <a:ext cx="81002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Clr>
                <a:schemeClr val="tx1"/>
              </a:buClr>
            </a:pPr>
            <a:r>
              <a:rPr lang="cs-CZ" sz="3200" b="1" dirty="0" smtClean="0">
                <a:hlinkClick r:id="rId2" action="ppaction://hlinksldjump"/>
              </a:rPr>
              <a:t>2. INFORMAČNÍ SLUŽBY V CESTOVNÍ FÁZI</a:t>
            </a:r>
            <a:endParaRPr lang="cs-CZ" sz="3200" b="1" dirty="0" smtClean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539552" y="3284984"/>
            <a:ext cx="835292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1560" y="445895"/>
            <a:ext cx="770485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V cestovní fázi potřebuje cestující především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cestovní informace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, tzn.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aktualizované údaje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o příjezdech, odjezdech,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zpoždění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dopravních prostředků v místě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přístavném.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ZAHRNUJE DVĚ ČÁSTI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1. POZEMNÍ ČÁST</a:t>
            </a: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nformace obdrží cestující z informačních prostředků jako je informační tabule, staniční rozhlas, soustavy orientačních značek, piktogramů a nápisů provedení pohybu a zabezpečení pohybu cestujících.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2. PALUBNÍ ČÁST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yužívá se palubního rozhlasu např. v dálkové autobusové dopravě (i hromadné), která v předstihu informuje o následujících zastávkách, přestupech a návaznostech spojů.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2555776" y="2924944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2699792" y="4797152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924944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Clr>
                <a:schemeClr val="tx1"/>
              </a:buClr>
            </a:pPr>
            <a:r>
              <a:rPr lang="cs-CZ" sz="2400" b="1" dirty="0" smtClean="0"/>
              <a:t>3. INTEGROVANÉ SYSTÉMY VEŘEJNÉ HROMADNÉ DOPRAVY</a:t>
            </a: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539552" y="3429000"/>
            <a:ext cx="835292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r>
              <a:rPr lang="cs-CZ" dirty="0" smtClean="0"/>
              <a:t>.	Popiš telematiku v osobní dopravě?</a:t>
            </a:r>
            <a:endParaRPr lang="cs-CZ" dirty="0" smtClean="0"/>
          </a:p>
          <a:p>
            <a:r>
              <a:rPr lang="cs-CZ" dirty="0" smtClean="0"/>
              <a:t>2.	</a:t>
            </a:r>
            <a:r>
              <a:rPr lang="cs-CZ" dirty="0" smtClean="0"/>
              <a:t>Popiš telematiku v individuální 	dopravě?</a:t>
            </a:r>
            <a:endParaRPr lang="cs-CZ" dirty="0" smtClean="0"/>
          </a:p>
          <a:p>
            <a:r>
              <a:rPr lang="cs-CZ" dirty="0" smtClean="0"/>
              <a:t>3.	</a:t>
            </a:r>
            <a:r>
              <a:rPr lang="cs-CZ" dirty="0" smtClean="0"/>
              <a:t>Popiš telematiku v silniční veřejné 	dopravě?</a:t>
            </a:r>
            <a:endParaRPr lang="cs-CZ" dirty="0" smtClean="0"/>
          </a:p>
          <a:p>
            <a:r>
              <a:rPr lang="cs-CZ" dirty="0" smtClean="0"/>
              <a:t>4.	</a:t>
            </a:r>
            <a:r>
              <a:rPr lang="cs-CZ" dirty="0" smtClean="0"/>
              <a:t>Popiš informační systémy v 	</a:t>
            </a:r>
            <a:r>
              <a:rPr lang="cs-CZ" dirty="0" err="1" smtClean="0"/>
              <a:t>předcestovní</a:t>
            </a:r>
            <a:r>
              <a:rPr lang="cs-CZ" dirty="0" smtClean="0"/>
              <a:t> fázi?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83361801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750" y="2565400"/>
            <a:ext cx="7115175" cy="26257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ODIS.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Dopravní telematika.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Praha: Nakladatelství dopravy a turistiky, 2003, ISBN 80-7270-020-0.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autora.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108860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52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4FE956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FFFFFF"/>
      </a:hlink>
      <a:folHlink>
        <a:srgbClr val="4FE956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284</TotalTime>
  <Words>279</Words>
  <Application>Microsoft Office PowerPoint</Application>
  <PresentationFormat>Předvádění na obrazovce (4:3)</PresentationFormat>
  <Paragraphs>146</Paragraphs>
  <Slides>17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Talent</vt:lpstr>
      <vt:lpstr>Prezentace aplikace PowerPoint</vt:lpstr>
      <vt:lpstr>Anotace:</vt:lpstr>
      <vt:lpstr>TELEMATIKA V SILNIČNÍ DOPRAVĚ </vt:lpstr>
      <vt:lpstr>TUTO ČÁST MŮŽEME ROZDĚLIT NA SAMOSTATNÉ CELKY:</vt:lpstr>
      <vt:lpstr>1. TELEMATIKA V OSOBNÍ DOPRAVĚ </vt:lpstr>
      <vt:lpstr>Prezentace aplikace PowerPoint</vt:lpstr>
      <vt:lpstr>2. TELEMATIKA V INDIVIDUÁLNÍ DOPRAVĚ </vt:lpstr>
      <vt:lpstr>Prezentace aplikace PowerPoint</vt:lpstr>
      <vt:lpstr>3. TELEMATIKA V SILNIČNÍ VEŘEJNÉ DOPRAVĚ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TELEMATIKA V SILNIČNÍ DOPRAVĚ</dc:title>
  <dc:creator>Verunka</dc:creator>
  <cp:lastModifiedBy>skola</cp:lastModifiedBy>
  <cp:revision>6</cp:revision>
  <dcterms:created xsi:type="dcterms:W3CDTF">2013-09-25T19:33:38Z</dcterms:created>
  <dcterms:modified xsi:type="dcterms:W3CDTF">2013-10-30T18:30:00Z</dcterms:modified>
</cp:coreProperties>
</file>