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965385-8EA6-4053-8832-9F30814015E2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97C3D9-BEB4-4CBA-AE02-BAF2E8FB7F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240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5F3004C6-8B34-4175-A2A6-447088ACF29E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813199A2-5764-4F9B-8C72-205D4E5A07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5F3004C6-8B34-4175-A2A6-447088ACF29E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199A2-5764-4F9B-8C72-205D4E5A07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5F3004C6-8B34-4175-A2A6-447088ACF29E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813199A2-5764-4F9B-8C72-205D4E5A07F4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F3004C6-8B34-4175-A2A6-447088ACF29E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13199A2-5764-4F9B-8C72-205D4E5A07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5F3004C6-8B34-4175-A2A6-447088ACF29E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813199A2-5764-4F9B-8C72-205D4E5A07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004C6-8B34-4175-A2A6-447088ACF29E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199A2-5764-4F9B-8C72-205D4E5A07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F3004C6-8B34-4175-A2A6-447088ACF29E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13199A2-5764-4F9B-8C72-205D4E5A07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5F3004C6-8B34-4175-A2A6-447088ACF29E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813199A2-5764-4F9B-8C72-205D4E5A07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5F3004C6-8B34-4175-A2A6-447088ACF29E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813199A2-5764-4F9B-8C72-205D4E5A07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004C6-8B34-4175-A2A6-447088ACF29E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199A2-5764-4F9B-8C72-205D4E5A07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004C6-8B34-4175-A2A6-447088ACF29E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199A2-5764-4F9B-8C72-205D4E5A07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5F3004C6-8B34-4175-A2A6-447088ACF29E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813199A2-5764-4F9B-8C72-205D4E5A07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randomBar dir="vert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3573424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VY_32_INOVACE_14_C_05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Organizování a legislativa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Smluvní závazkové vztahy v SD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Listopad 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9098399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4. ročník studijního oboru Provoz a ekonomika dopravy, předmětu Doprava a přeprava,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internetu.</a:t>
            </a:r>
            <a:endParaRPr lang="cs-CZ" sz="2800" dirty="0" smtClean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430260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3284984"/>
            <a:ext cx="8062912" cy="1470025"/>
          </a:xfrm>
        </p:spPr>
        <p:txBody>
          <a:bodyPr>
            <a:noAutofit/>
          </a:bodyPr>
          <a:lstStyle/>
          <a:p>
            <a:pPr algn="ctr"/>
            <a:r>
              <a:rPr lang="cs-CZ" sz="4800" b="1" dirty="0" smtClean="0">
                <a:hlinkClick r:id="rId2" action="ppaction://hlinksldjump"/>
              </a:rPr>
              <a:t>SMLUVNÍ ZAJIŠTĚNÍ ZÁVAZKOVÝCH VZTAHŮ V SILNIČNÍ DOPRAVĚ</a:t>
            </a:r>
            <a:r>
              <a:rPr lang="cs-CZ" sz="4800" b="1" dirty="0" smtClean="0"/>
              <a:t/>
            </a:r>
            <a:br>
              <a:rPr lang="cs-CZ" sz="4800" b="1" dirty="0" smtClean="0"/>
            </a:br>
            <a:endParaRPr lang="cs-CZ" sz="48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5105400"/>
            <a:ext cx="8062912" cy="175260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692696"/>
            <a:ext cx="7596336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/>
              <a:t>Závazkové vztahy </a:t>
            </a:r>
            <a:r>
              <a:rPr lang="cs-CZ" sz="3200" dirty="0"/>
              <a:t>při zajišťování nákladní dopravy mohou být založeny na různých typech smluv</a:t>
            </a:r>
            <a:r>
              <a:rPr lang="cs-CZ" sz="3200" dirty="0" smtClean="0"/>
              <a:t>.</a:t>
            </a:r>
          </a:p>
          <a:p>
            <a:pPr algn="ctr"/>
            <a:endParaRPr lang="cs-CZ" sz="3200" dirty="0"/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 </a:t>
            </a:r>
            <a:r>
              <a:rPr lang="cs-CZ" sz="3200" b="1" dirty="0"/>
              <a:t>Způsoby zajištění přepravních a závazkových vztahů, které při ní vznikají, </a:t>
            </a:r>
            <a:r>
              <a:rPr lang="cs-CZ" sz="3200" b="1" dirty="0" smtClean="0"/>
              <a:t>jsou:</a:t>
            </a:r>
            <a:endParaRPr lang="cs-CZ" sz="3200" b="1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764704"/>
            <a:ext cx="8229600" cy="1399032"/>
          </a:xfrm>
        </p:spPr>
        <p:txBody>
          <a:bodyPr>
            <a:normAutofit fontScale="90000"/>
          </a:bodyPr>
          <a:lstStyle/>
          <a:p>
            <a:pPr lvl="0" algn="ctr"/>
            <a:r>
              <a:rPr lang="cs-CZ" b="1" dirty="0" smtClean="0"/>
              <a:t>1. ZÁVAZKOVÝ VZTAH MEZI ODESÍLATELEM A DOPRAVCEM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4664" y="2286000"/>
            <a:ext cx="8939336" cy="4572000"/>
          </a:xfrm>
        </p:spPr>
        <p:txBody>
          <a:bodyPr>
            <a:normAutofit/>
          </a:bodyPr>
          <a:lstStyle/>
          <a:p>
            <a:pPr lvl="0" algn="ctr">
              <a:buSzPct val="100000"/>
              <a:buFont typeface="Wingdings" pitchFamily="2" charset="2"/>
              <a:buChar char="q"/>
            </a:pPr>
            <a:r>
              <a:rPr lang="cs-CZ" sz="2400" dirty="0" smtClean="0"/>
              <a:t>jedná se o přímý vztah nejprostšího způsobu</a:t>
            </a:r>
          </a:p>
          <a:p>
            <a:pPr lvl="0" algn="ctr">
              <a:buSzPct val="100000"/>
              <a:buFont typeface="Wingdings" pitchFamily="2" charset="2"/>
              <a:buChar char="q"/>
            </a:pPr>
            <a:endParaRPr lang="cs-CZ" sz="2400" dirty="0" smtClean="0"/>
          </a:p>
          <a:p>
            <a:pPr lvl="0" algn="ctr">
              <a:buSzPct val="100000"/>
              <a:buFont typeface="Wingdings" pitchFamily="2" charset="2"/>
              <a:buChar char="q"/>
            </a:pPr>
            <a:r>
              <a:rPr lang="cs-CZ" sz="2400" dirty="0" smtClean="0"/>
              <a:t>při uzavírání smlouvy o přepravě věcí (nákladu) je odesílatel ten, kdo volí nejvhodnějšího dopravce a u něhož se předpokládají dostatečné znalosti v oblasti dopravy a orientace na přepravním trhu</a:t>
            </a:r>
          </a:p>
          <a:p>
            <a:pPr lvl="0" algn="ctr">
              <a:buSzPct val="100000"/>
              <a:buNone/>
            </a:pPr>
            <a:endParaRPr lang="cs-CZ" sz="2400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2400" b="1" dirty="0" smtClean="0">
                <a:hlinkClick r:id="rId2" action="ppaction://hlinksldjump"/>
              </a:rPr>
              <a:t>OBRÁZEK</a:t>
            </a:r>
            <a:endParaRPr lang="cs-CZ" sz="2400" b="1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412776"/>
            <a:ext cx="7292590" cy="3888432"/>
          </a:xfrm>
          <a:prstGeom prst="rect">
            <a:avLst/>
          </a:prstGeom>
          <a:ln w="76200">
            <a:solidFill>
              <a:schemeClr val="accent1"/>
            </a:solidFill>
          </a:ln>
          <a:effectLst>
            <a:softEdge rad="112500"/>
          </a:effectLst>
        </p:spPr>
      </p:pic>
      <p:cxnSp>
        <p:nvCxnSpPr>
          <p:cNvPr id="4" name="Přímá spojovací čára 3"/>
          <p:cNvCxnSpPr/>
          <p:nvPr/>
        </p:nvCxnSpPr>
        <p:spPr>
          <a:xfrm>
            <a:off x="1043608" y="1412776"/>
            <a:ext cx="0" cy="3888432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8316416" y="1412776"/>
            <a:ext cx="0" cy="388843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flipH="1">
            <a:off x="1043608" y="1412776"/>
            <a:ext cx="727280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H="1">
            <a:off x="1043608" y="5301208"/>
            <a:ext cx="727280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540568" y="620688"/>
            <a:ext cx="10091464" cy="1399032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2. ZÁVAZKOVÝ VZTAH MEZI </a:t>
            </a:r>
            <a:br>
              <a:rPr lang="cs-CZ" b="1" dirty="0" smtClean="0"/>
            </a:br>
            <a:r>
              <a:rPr lang="cs-CZ" b="1" dirty="0" smtClean="0"/>
              <a:t>ODESÍLATELEM, DOPRAVCEM A DOPRAVCEM SUBDODAVATELEM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72000"/>
          </a:xfrm>
        </p:spPr>
        <p:txBody>
          <a:bodyPr>
            <a:noAutofit/>
          </a:bodyPr>
          <a:lstStyle/>
          <a:p>
            <a:pPr lvl="0" algn="ctr">
              <a:buSzPct val="100000"/>
              <a:buFont typeface="Wingdings" pitchFamily="2" charset="2"/>
              <a:buChar char="q"/>
            </a:pPr>
            <a:r>
              <a:rPr lang="cs-CZ" sz="2400" dirty="0" smtClean="0"/>
              <a:t>tento vztah vzniká, pokud dopravce, s nímž uzavřel odesílatel přepravní smlouvu, neprovede přepravu sám, ale použije jiného dopravce</a:t>
            </a:r>
          </a:p>
          <a:p>
            <a:pPr lvl="0" algn="ctr">
              <a:buSzPct val="100000"/>
              <a:buFont typeface="Wingdings" pitchFamily="2" charset="2"/>
              <a:buChar char="q"/>
            </a:pPr>
            <a:endParaRPr lang="cs-CZ" sz="2400" dirty="0" smtClean="0"/>
          </a:p>
          <a:p>
            <a:pPr lvl="0" algn="ctr">
              <a:buSzPct val="100000"/>
              <a:buFont typeface="Wingdings" pitchFamily="2" charset="2"/>
              <a:buChar char="q"/>
            </a:pPr>
            <a:r>
              <a:rPr lang="cs-CZ" sz="2400" dirty="0" smtClean="0"/>
              <a:t>dle obchodního zákoníku k tomu nepotřebuje souhlas odesílatele</a:t>
            </a:r>
          </a:p>
          <a:p>
            <a:pPr lvl="0" algn="ctr">
              <a:buSzPct val="100000"/>
              <a:buFont typeface="Wingdings" pitchFamily="2" charset="2"/>
              <a:buChar char="q"/>
            </a:pPr>
            <a:endParaRPr lang="cs-CZ" sz="2400" dirty="0" smtClean="0"/>
          </a:p>
          <a:p>
            <a:pPr algn="ctr">
              <a:buSzPct val="100000"/>
              <a:buFont typeface="Wingdings" pitchFamily="2" charset="2"/>
              <a:buChar char="q"/>
            </a:pPr>
            <a:r>
              <a:rPr lang="cs-CZ" sz="2400" dirty="0" smtClean="0"/>
              <a:t>jsou zde uzavírány 2 na sobě nezávislé přepravní smlouvy</a:t>
            </a:r>
          </a:p>
          <a:p>
            <a:pPr algn="ctr">
              <a:buSzPct val="100000"/>
              <a:buNone/>
            </a:pPr>
            <a:endParaRPr lang="cs-CZ" sz="2400" dirty="0" smtClean="0"/>
          </a:p>
          <a:p>
            <a:pPr algn="ctr">
              <a:buSzPct val="100000"/>
              <a:buNone/>
            </a:pPr>
            <a:r>
              <a:rPr lang="cs-CZ" sz="2400" b="1" dirty="0" smtClean="0">
                <a:hlinkClick r:id="rId2" action="ppaction://hlinksldjump"/>
              </a:rPr>
              <a:t>OBRÁZEK</a:t>
            </a:r>
            <a:endParaRPr lang="cs-CZ" sz="2400" b="1" dirty="0" smtClean="0"/>
          </a:p>
          <a:p>
            <a:pPr algn="ctr">
              <a:buSzPct val="100000"/>
              <a:buNone/>
            </a:pPr>
            <a:endParaRPr lang="cs-CZ" sz="2400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2"/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340768"/>
            <a:ext cx="8208912" cy="4464496"/>
          </a:xfrm>
          <a:prstGeom prst="rect">
            <a:avLst/>
          </a:prstGeom>
          <a:ln w="57150">
            <a:solidFill>
              <a:schemeClr val="accent1"/>
            </a:solidFill>
          </a:ln>
          <a:effectLst>
            <a:softEdge rad="112500"/>
          </a:effectLst>
        </p:spPr>
      </p:pic>
      <p:cxnSp>
        <p:nvCxnSpPr>
          <p:cNvPr id="3" name="Přímá spojovací čára 2"/>
          <p:cNvCxnSpPr/>
          <p:nvPr/>
        </p:nvCxnSpPr>
        <p:spPr>
          <a:xfrm flipH="1">
            <a:off x="899592" y="1628800"/>
            <a:ext cx="741682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ovací čára 3"/>
          <p:cNvCxnSpPr/>
          <p:nvPr/>
        </p:nvCxnSpPr>
        <p:spPr>
          <a:xfrm flipH="1">
            <a:off x="899592" y="5085184"/>
            <a:ext cx="741682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899592" y="1628800"/>
            <a:ext cx="0" cy="345638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8316416" y="1628800"/>
            <a:ext cx="0" cy="3456384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399032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3. ZÁVAZKOVÝ VZTAH MEZI PŘÍKAZCEM, ZASILATELEM A DOPRAVCEM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572000"/>
          </a:xfrm>
        </p:spPr>
        <p:txBody>
          <a:bodyPr>
            <a:normAutofit lnSpcReduction="10000"/>
          </a:bodyPr>
          <a:lstStyle/>
          <a:p>
            <a:pPr lvl="0" algn="ctr">
              <a:buSzPct val="100000"/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sz="2400" dirty="0" smtClean="0"/>
              <a:t>jedná se o zajištění přepravy za pomoci obstaravatele přepravy -&gt; ZASILATEL</a:t>
            </a:r>
          </a:p>
          <a:p>
            <a:pPr lvl="0" algn="ctr">
              <a:buSzPct val="100000"/>
              <a:buFont typeface="Wingdings" pitchFamily="2" charset="2"/>
              <a:buChar char="q"/>
            </a:pPr>
            <a:endParaRPr lang="cs-CZ" sz="2400" dirty="0" smtClean="0"/>
          </a:p>
          <a:p>
            <a:pPr lvl="0" algn="ctr">
              <a:buSzPct val="100000"/>
              <a:buFont typeface="Wingdings" pitchFamily="2" charset="2"/>
              <a:buChar char="q"/>
            </a:pPr>
            <a:r>
              <a:rPr lang="cs-CZ" sz="2400" dirty="0" smtClean="0"/>
              <a:t> od předchozího se liší tím, že zasilatel dle zasilatelské smlouvy obstarává přepravu na účet příkazce</a:t>
            </a:r>
          </a:p>
          <a:p>
            <a:pPr lvl="0" algn="ctr">
              <a:buSzPct val="100000"/>
              <a:buFont typeface="Wingdings" pitchFamily="2" charset="2"/>
              <a:buChar char="q"/>
            </a:pPr>
            <a:endParaRPr lang="cs-CZ" sz="2400" dirty="0" smtClean="0"/>
          </a:p>
          <a:p>
            <a:pPr lvl="0" algn="ctr">
              <a:buSzPct val="100000"/>
              <a:buFont typeface="Wingdings" pitchFamily="2" charset="2"/>
              <a:buChar char="q"/>
            </a:pPr>
            <a:r>
              <a:rPr lang="cs-CZ" sz="2400" dirty="0" smtClean="0"/>
              <a:t>smlouva o přepravě je mezi zasílatelem a dopravcem</a:t>
            </a:r>
          </a:p>
          <a:p>
            <a:pPr lvl="0" algn="ctr">
              <a:buSzPct val="100000"/>
              <a:buFont typeface="Wingdings" pitchFamily="2" charset="2"/>
              <a:buChar char="q"/>
            </a:pPr>
            <a:endParaRPr lang="cs-CZ" sz="2400" dirty="0" smtClean="0"/>
          </a:p>
          <a:p>
            <a:pPr algn="ctr">
              <a:buSzPct val="100000"/>
              <a:buNone/>
            </a:pPr>
            <a:r>
              <a:rPr lang="cs-CZ" sz="2400" b="1" dirty="0" smtClean="0">
                <a:hlinkClick r:id="rId2" action="ppaction://hlinksldjump"/>
              </a:rPr>
              <a:t>OBRÁZEK</a:t>
            </a:r>
            <a:endParaRPr lang="cs-CZ" sz="2400" b="1" dirty="0" smtClean="0"/>
          </a:p>
          <a:p>
            <a:pPr lvl="0" algn="ctr">
              <a:buSzPct val="100000"/>
              <a:buFont typeface="Wingdings" pitchFamily="2" charset="2"/>
              <a:buChar char="q"/>
            </a:pPr>
            <a:endParaRPr lang="cs-CZ" sz="24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obrázek 2"/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484784"/>
            <a:ext cx="7848872" cy="44644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3" name="Přímá spojovací čára 2"/>
          <p:cNvCxnSpPr/>
          <p:nvPr/>
        </p:nvCxnSpPr>
        <p:spPr>
          <a:xfrm flipH="1">
            <a:off x="1187624" y="5301208"/>
            <a:ext cx="712879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flipH="1">
            <a:off x="1187624" y="1772816"/>
            <a:ext cx="712879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1187624" y="1772816"/>
            <a:ext cx="0" cy="352839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8316416" y="1772816"/>
            <a:ext cx="0" cy="352839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80528" y="620688"/>
            <a:ext cx="9587408" cy="1399032"/>
          </a:xfrm>
        </p:spPr>
        <p:txBody>
          <a:bodyPr>
            <a:noAutofit/>
          </a:bodyPr>
          <a:lstStyle/>
          <a:p>
            <a:pPr algn="ctr"/>
            <a:r>
              <a:rPr lang="cs-CZ" sz="3600" b="1" dirty="0" smtClean="0"/>
              <a:t>4. ZÁVAZKOVÝ VZTAH MEZI ODESÍLATELEM, </a:t>
            </a:r>
            <a:br>
              <a:rPr lang="cs-CZ" sz="3600" b="1" dirty="0" smtClean="0"/>
            </a:br>
            <a:r>
              <a:rPr lang="cs-CZ" sz="3600" b="1" dirty="0" smtClean="0"/>
              <a:t>ZPROSTŘEDKOVATELEM A DOPRAVCEM</a:t>
            </a:r>
            <a:r>
              <a:rPr lang="cs-CZ" sz="3600" dirty="0" smtClean="0"/>
              <a:t/>
            </a:r>
            <a:br>
              <a:rPr lang="cs-CZ" sz="3600" dirty="0" smtClean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572000"/>
          </a:xfrm>
        </p:spPr>
        <p:txBody>
          <a:bodyPr>
            <a:normAutofit lnSpcReduction="10000"/>
          </a:bodyPr>
          <a:lstStyle/>
          <a:p>
            <a:pPr lvl="0" algn="ctr">
              <a:buSzPct val="100000"/>
              <a:buFont typeface="Wingdings" pitchFamily="2" charset="2"/>
              <a:buChar char="q"/>
            </a:pPr>
            <a:r>
              <a:rPr lang="cs-CZ" sz="2400" dirty="0" smtClean="0"/>
              <a:t>odesílatel může k nalezení vhodného dopravce využít i jiného subjektu, s nímž uzavře smlouvu o zprostředkování </a:t>
            </a:r>
          </a:p>
          <a:p>
            <a:pPr lvl="0" algn="ctr">
              <a:buSzPct val="100000"/>
              <a:buFont typeface="Wingdings" pitchFamily="2" charset="2"/>
              <a:buChar char="q"/>
            </a:pPr>
            <a:endParaRPr lang="cs-CZ" sz="2400" dirty="0" smtClean="0"/>
          </a:p>
          <a:p>
            <a:pPr lvl="0" algn="ctr">
              <a:buSzPct val="100000"/>
              <a:buFont typeface="Wingdings" pitchFamily="2" charset="2"/>
              <a:buChar char="q"/>
            </a:pPr>
            <a:r>
              <a:rPr lang="cs-CZ" sz="2400" dirty="0" smtClean="0"/>
              <a:t>tento subjekt vyhledá vhodného dopravce, ale smlouvu o přepravě uzavírá odesílatel</a:t>
            </a:r>
          </a:p>
          <a:p>
            <a:pPr lvl="0" algn="ctr">
              <a:buSzPct val="100000"/>
              <a:buFont typeface="Wingdings" pitchFamily="2" charset="2"/>
              <a:buChar char="q"/>
            </a:pPr>
            <a:endParaRPr lang="cs-CZ" sz="2400" dirty="0" smtClean="0"/>
          </a:p>
          <a:p>
            <a:pPr lvl="0" algn="ctr">
              <a:buSzPct val="100000"/>
              <a:buFont typeface="Wingdings" pitchFamily="2" charset="2"/>
              <a:buChar char="q"/>
            </a:pPr>
            <a:r>
              <a:rPr lang="cs-CZ" sz="2400" dirty="0" smtClean="0"/>
              <a:t>zprostředkovatel smí tuto smlouvu uzavřít jen na základě písemného zmocnění a uzavírá ji jménem odesílatele</a:t>
            </a:r>
          </a:p>
          <a:p>
            <a:pPr lvl="0" algn="ctr">
              <a:buSzPct val="100000"/>
              <a:buFont typeface="Wingdings" pitchFamily="2" charset="2"/>
              <a:buChar char="q"/>
            </a:pPr>
            <a:endParaRPr lang="cs-CZ" sz="2400" dirty="0" smtClean="0"/>
          </a:p>
          <a:p>
            <a:pPr algn="ctr">
              <a:buSzPct val="100000"/>
              <a:buNone/>
            </a:pPr>
            <a:r>
              <a:rPr lang="cs-CZ" sz="2400" b="1" dirty="0" smtClean="0">
                <a:hlinkClick r:id="rId2" action="ppaction://hlinksldjump"/>
              </a:rPr>
              <a:t>OBRÁZEK</a:t>
            </a:r>
            <a:endParaRPr lang="cs-CZ" sz="2400" b="1" dirty="0" smtClean="0"/>
          </a:p>
          <a:p>
            <a:pPr lvl="0" algn="ctr">
              <a:buSzPct val="100000"/>
              <a:buFont typeface="Wingdings" pitchFamily="2" charset="2"/>
              <a:buChar char="q"/>
            </a:pPr>
            <a:endParaRPr lang="cs-CZ" sz="24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obrázek 3"/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412776"/>
            <a:ext cx="7416824" cy="4608512"/>
          </a:xfrm>
          <a:prstGeom prst="rect">
            <a:avLst/>
          </a:prstGeom>
          <a:noFill/>
          <a:effectLst>
            <a:outerShdw dist="107763" dir="13500000" algn="ctr" rotWithShape="0">
              <a:srgbClr val="808080">
                <a:alpha val="50000"/>
              </a:srgbClr>
            </a:outerShdw>
          </a:effectLst>
        </p:spPr>
      </p:pic>
      <p:cxnSp>
        <p:nvCxnSpPr>
          <p:cNvPr id="3" name="Přímá spojovací čára 2"/>
          <p:cNvCxnSpPr/>
          <p:nvPr/>
        </p:nvCxnSpPr>
        <p:spPr>
          <a:xfrm>
            <a:off x="1187624" y="1700808"/>
            <a:ext cx="0" cy="360040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ovací čára 3"/>
          <p:cNvCxnSpPr/>
          <p:nvPr/>
        </p:nvCxnSpPr>
        <p:spPr>
          <a:xfrm flipH="1">
            <a:off x="1187624" y="5301208"/>
            <a:ext cx="669674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7884368" y="1772816"/>
            <a:ext cx="0" cy="352839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H="1">
            <a:off x="1187624" y="1700808"/>
            <a:ext cx="669674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1.	Popiš závazkový vztah mezi odesilatelem a dopravcem?	</a:t>
            </a:r>
          </a:p>
          <a:p>
            <a:r>
              <a:rPr lang="cs-CZ" dirty="0" smtClean="0"/>
              <a:t>2.	</a:t>
            </a:r>
            <a:r>
              <a:rPr lang="cs-CZ" dirty="0"/>
              <a:t> Popiš závazkový vztah mezi odesilatelem </a:t>
            </a:r>
            <a:r>
              <a:rPr lang="cs-CZ" dirty="0" smtClean="0"/>
              <a:t>, dopravcem a dopravcem subdodavatelem?</a:t>
            </a:r>
          </a:p>
          <a:p>
            <a:r>
              <a:rPr lang="cs-CZ" dirty="0" smtClean="0"/>
              <a:t>3.	</a:t>
            </a:r>
            <a:r>
              <a:rPr lang="cs-CZ" dirty="0"/>
              <a:t> Popiš závazkový vztah mezi </a:t>
            </a:r>
            <a:r>
              <a:rPr lang="cs-CZ" dirty="0" smtClean="0"/>
              <a:t>příkazcem, dopravcem a zasilatelem?</a:t>
            </a:r>
          </a:p>
          <a:p>
            <a:r>
              <a:rPr lang="cs-CZ" dirty="0" smtClean="0"/>
              <a:t>4.	</a:t>
            </a:r>
            <a:r>
              <a:rPr lang="cs-CZ" dirty="0"/>
              <a:t> Popiš závazkový vztah mezi </a:t>
            </a:r>
            <a:r>
              <a:rPr lang="cs-CZ" dirty="0" smtClean="0"/>
              <a:t>odesilatelem, zprostředkovatelem a dopravcem?</a:t>
            </a:r>
          </a:p>
        </p:txBody>
      </p:sp>
    </p:spTree>
    <p:extLst>
      <p:ext uri="{BB962C8B-B14F-4D97-AF65-F5344CB8AC3E}">
        <p14:creationId xmlns:p14="http://schemas.microsoft.com/office/powerpoint/2010/main" val="2437540474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539750" y="2565400"/>
            <a:ext cx="7115175" cy="26257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Předpis č. 40/164 Sb. Občanský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zákoník,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Předpis č. </a:t>
            </a: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513/1991 Sb. Obchodní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zákoník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autora.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1125135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49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FF388C"/>
      </a:hlink>
      <a:folHlink>
        <a:srgbClr val="FF388C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44</TotalTime>
  <Words>299</Words>
  <Application>Microsoft Office PowerPoint</Application>
  <PresentationFormat>Předvádění na obrazovce (4:3)</PresentationFormat>
  <Paragraphs>66</Paragraphs>
  <Slides>14</Slides>
  <Notes>0</Notes>
  <HiddenSlides>4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Talent</vt:lpstr>
      <vt:lpstr>Prezentace aplikace PowerPoint</vt:lpstr>
      <vt:lpstr>Anotace:</vt:lpstr>
      <vt:lpstr>SMLUVNÍ ZAJIŠTĚNÍ ZÁVAZKOVÝCH VZTAHŮ V SILNIČNÍ DOPRAVĚ </vt:lpstr>
      <vt:lpstr>Prezentace aplikace PowerPoint</vt:lpstr>
      <vt:lpstr>1. ZÁVAZKOVÝ VZTAH MEZI ODESÍLATELEM A DOPRAVCEM </vt:lpstr>
      <vt:lpstr>Prezentace aplikace PowerPoint</vt:lpstr>
      <vt:lpstr>2. ZÁVAZKOVÝ VZTAH MEZI  ODESÍLATELEM, DOPRAVCEM A DOPRAVCEM SUBDODAVATELEM </vt:lpstr>
      <vt:lpstr>Prezentace aplikace PowerPoint</vt:lpstr>
      <vt:lpstr>3. ZÁVAZKOVÝ VZTAH MEZI PŘÍKAZCEM, ZASILATELEM A DOPRAVCEM</vt:lpstr>
      <vt:lpstr>Prezentace aplikace PowerPoint</vt:lpstr>
      <vt:lpstr>4. ZÁVAZKOVÝ VZTAH MEZI ODESÍLATELEM,  ZPROSTŘEDKOVATELEM A DOPRAVCEM </vt:lpstr>
      <vt:lpstr>Prezentace aplikace PowerPoint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SMLUVNÍ ZAJIŠTĚNÍ ZÁVAZKOVÝCH VZTAHŮ V SILNIČNÍ DOPRAVĚ</dc:title>
  <dc:creator>Verunka</dc:creator>
  <cp:lastModifiedBy>SMITKA František</cp:lastModifiedBy>
  <cp:revision>5</cp:revision>
  <dcterms:created xsi:type="dcterms:W3CDTF">2013-09-24T18:37:29Z</dcterms:created>
  <dcterms:modified xsi:type="dcterms:W3CDTF">2013-10-31T15:51:15Z</dcterms:modified>
</cp:coreProperties>
</file>