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9" r:id="rId2"/>
    <p:sldId id="270" r:id="rId3"/>
    <p:sldId id="256" r:id="rId4"/>
    <p:sldId id="264" r:id="rId5"/>
    <p:sldId id="258" r:id="rId6"/>
    <p:sldId id="265" r:id="rId7"/>
    <p:sldId id="257" r:id="rId8"/>
    <p:sldId id="259" r:id="rId9"/>
    <p:sldId id="260" r:id="rId10"/>
    <p:sldId id="268" r:id="rId11"/>
    <p:sldId id="262" r:id="rId12"/>
    <p:sldId id="266" r:id="rId13"/>
    <p:sldId id="263" r:id="rId14"/>
    <p:sldId id="267" r:id="rId15"/>
    <p:sldId id="271" r:id="rId1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477" autoAdjust="0"/>
    <p:restoredTop sz="86475" autoAdjust="0"/>
  </p:normalViewPr>
  <p:slideViewPr>
    <p:cSldViewPr>
      <p:cViewPr>
        <p:scale>
          <a:sx n="70" d="100"/>
          <a:sy n="70" d="100"/>
        </p:scale>
        <p:origin x="-2220" y="-57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55D38EF6-7AA3-47AD-8D4E-112C137F46E1}" type="datetimeFigureOut">
              <a:rPr lang="cs-CZ" smtClean="0"/>
              <a:pPr/>
              <a:t>5.11.2013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5A801A3-4CE1-434C-911E-3CB9B7683584}" type="slidenum">
              <a:rPr lang="cs-CZ" smtClean="0"/>
              <a:pPr/>
              <a:t>‹#›</a:t>
            </a:fld>
            <a:endParaRPr lang="cs-CZ"/>
          </a:p>
        </p:txBody>
      </p:sp>
    </p:spTree>
    <p:extLst>
      <p:ext uri="{BB962C8B-B14F-4D97-AF65-F5344CB8AC3E}">
        <p14:creationId xmlns:p14="http://schemas.microsoft.com/office/powerpoint/2010/main" val="2226650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5D38EF6-7AA3-47AD-8D4E-112C137F46E1}" type="datetimeFigureOut">
              <a:rPr lang="cs-CZ" smtClean="0"/>
              <a:pPr/>
              <a:t>5.11.2013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5A801A3-4CE1-434C-911E-3CB9B7683584}" type="slidenum">
              <a:rPr lang="cs-CZ" smtClean="0"/>
              <a:pPr/>
              <a:t>‹#›</a:t>
            </a:fld>
            <a:endParaRPr lang="cs-CZ"/>
          </a:p>
        </p:txBody>
      </p:sp>
    </p:spTree>
    <p:extLst>
      <p:ext uri="{BB962C8B-B14F-4D97-AF65-F5344CB8AC3E}">
        <p14:creationId xmlns:p14="http://schemas.microsoft.com/office/powerpoint/2010/main" val="31760508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55D38EF6-7AA3-47AD-8D4E-112C137F46E1}" type="datetimeFigureOut">
              <a:rPr lang="cs-CZ" smtClean="0"/>
              <a:pPr/>
              <a:t>5.11.2013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5A801A3-4CE1-434C-911E-3CB9B7683584}" type="slidenum">
              <a:rPr lang="cs-CZ" smtClean="0"/>
              <a:pPr/>
              <a:t>‹#›</a:t>
            </a:fld>
            <a:endParaRPr lang="cs-CZ"/>
          </a:p>
        </p:txBody>
      </p:sp>
    </p:spTree>
    <p:extLst>
      <p:ext uri="{BB962C8B-B14F-4D97-AF65-F5344CB8AC3E}">
        <p14:creationId xmlns:p14="http://schemas.microsoft.com/office/powerpoint/2010/main" val="20914187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55D38EF6-7AA3-47AD-8D4E-112C137F46E1}" type="datetimeFigureOut">
              <a:rPr lang="cs-CZ" smtClean="0"/>
              <a:pPr/>
              <a:t>5.11.2013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5A801A3-4CE1-434C-911E-3CB9B7683584}" type="slidenum">
              <a:rPr lang="cs-CZ" smtClean="0"/>
              <a:pPr/>
              <a:t>‹#›</a:t>
            </a:fld>
            <a:endParaRPr lang="cs-CZ"/>
          </a:p>
        </p:txBody>
      </p:sp>
    </p:spTree>
    <p:extLst>
      <p:ext uri="{BB962C8B-B14F-4D97-AF65-F5344CB8AC3E}">
        <p14:creationId xmlns:p14="http://schemas.microsoft.com/office/powerpoint/2010/main" val="41893647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55D38EF6-7AA3-47AD-8D4E-112C137F46E1}" type="datetimeFigureOut">
              <a:rPr lang="cs-CZ" smtClean="0"/>
              <a:pPr/>
              <a:t>5.11.2013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D5A801A3-4CE1-434C-911E-3CB9B7683584}" type="slidenum">
              <a:rPr lang="cs-CZ" smtClean="0"/>
              <a:pPr/>
              <a:t>‹#›</a:t>
            </a:fld>
            <a:endParaRPr lang="cs-CZ"/>
          </a:p>
        </p:txBody>
      </p:sp>
    </p:spTree>
    <p:extLst>
      <p:ext uri="{BB962C8B-B14F-4D97-AF65-F5344CB8AC3E}">
        <p14:creationId xmlns:p14="http://schemas.microsoft.com/office/powerpoint/2010/main" val="2375770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55D38EF6-7AA3-47AD-8D4E-112C137F46E1}" type="datetimeFigureOut">
              <a:rPr lang="cs-CZ" smtClean="0"/>
              <a:pPr/>
              <a:t>5.11.2013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D5A801A3-4CE1-434C-911E-3CB9B7683584}" type="slidenum">
              <a:rPr lang="cs-CZ" smtClean="0"/>
              <a:pPr/>
              <a:t>‹#›</a:t>
            </a:fld>
            <a:endParaRPr lang="cs-CZ"/>
          </a:p>
        </p:txBody>
      </p:sp>
    </p:spTree>
    <p:extLst>
      <p:ext uri="{BB962C8B-B14F-4D97-AF65-F5344CB8AC3E}">
        <p14:creationId xmlns:p14="http://schemas.microsoft.com/office/powerpoint/2010/main" val="23375049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55D38EF6-7AA3-47AD-8D4E-112C137F46E1}" type="datetimeFigureOut">
              <a:rPr lang="cs-CZ" smtClean="0"/>
              <a:pPr/>
              <a:t>5.11.2013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D5A801A3-4CE1-434C-911E-3CB9B7683584}" type="slidenum">
              <a:rPr lang="cs-CZ" smtClean="0"/>
              <a:pPr/>
              <a:t>‹#›</a:t>
            </a:fld>
            <a:endParaRPr lang="cs-CZ"/>
          </a:p>
        </p:txBody>
      </p:sp>
    </p:spTree>
    <p:extLst>
      <p:ext uri="{BB962C8B-B14F-4D97-AF65-F5344CB8AC3E}">
        <p14:creationId xmlns:p14="http://schemas.microsoft.com/office/powerpoint/2010/main" val="16575698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55D38EF6-7AA3-47AD-8D4E-112C137F46E1}" type="datetimeFigureOut">
              <a:rPr lang="cs-CZ" smtClean="0"/>
              <a:pPr/>
              <a:t>5.11.2013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5A801A3-4CE1-434C-911E-3CB9B7683584}" type="slidenum">
              <a:rPr lang="cs-CZ" smtClean="0"/>
              <a:pPr/>
              <a:t>‹#›</a:t>
            </a:fld>
            <a:endParaRPr lang="cs-CZ"/>
          </a:p>
        </p:txBody>
      </p:sp>
    </p:spTree>
    <p:extLst>
      <p:ext uri="{BB962C8B-B14F-4D97-AF65-F5344CB8AC3E}">
        <p14:creationId xmlns:p14="http://schemas.microsoft.com/office/powerpoint/2010/main" val="1943244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55D38EF6-7AA3-47AD-8D4E-112C137F46E1}" type="datetimeFigureOut">
              <a:rPr lang="cs-CZ" smtClean="0"/>
              <a:pPr/>
              <a:t>5.11.2013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D5A801A3-4CE1-434C-911E-3CB9B7683584}" type="slidenum">
              <a:rPr lang="cs-CZ" smtClean="0"/>
              <a:pPr/>
              <a:t>‹#›</a:t>
            </a:fld>
            <a:endParaRPr lang="cs-CZ"/>
          </a:p>
        </p:txBody>
      </p:sp>
    </p:spTree>
    <p:extLst>
      <p:ext uri="{BB962C8B-B14F-4D97-AF65-F5344CB8AC3E}">
        <p14:creationId xmlns:p14="http://schemas.microsoft.com/office/powerpoint/2010/main" val="40958615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5D38EF6-7AA3-47AD-8D4E-112C137F46E1}" type="datetimeFigureOut">
              <a:rPr lang="cs-CZ" smtClean="0"/>
              <a:pPr/>
              <a:t>5.11.2013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5A801A3-4CE1-434C-911E-3CB9B7683584}" type="slidenum">
              <a:rPr lang="cs-CZ" smtClean="0"/>
              <a:pPr/>
              <a:t>‹#›</a:t>
            </a:fld>
            <a:endParaRPr lang="cs-CZ"/>
          </a:p>
        </p:txBody>
      </p:sp>
    </p:spTree>
    <p:extLst>
      <p:ext uri="{BB962C8B-B14F-4D97-AF65-F5344CB8AC3E}">
        <p14:creationId xmlns:p14="http://schemas.microsoft.com/office/powerpoint/2010/main" val="178918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55D38EF6-7AA3-47AD-8D4E-112C137F46E1}" type="datetimeFigureOut">
              <a:rPr lang="cs-CZ" smtClean="0"/>
              <a:pPr/>
              <a:t>5.11.2013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D5A801A3-4CE1-434C-911E-3CB9B7683584}" type="slidenum">
              <a:rPr lang="cs-CZ" smtClean="0"/>
              <a:pPr/>
              <a:t>‹#›</a:t>
            </a:fld>
            <a:endParaRPr lang="cs-CZ"/>
          </a:p>
        </p:txBody>
      </p:sp>
    </p:spTree>
    <p:extLst>
      <p:ext uri="{BB962C8B-B14F-4D97-AF65-F5344CB8AC3E}">
        <p14:creationId xmlns:p14="http://schemas.microsoft.com/office/powerpoint/2010/main" val="1836277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D38EF6-7AA3-47AD-8D4E-112C137F46E1}" type="datetimeFigureOut">
              <a:rPr lang="cs-CZ" smtClean="0"/>
              <a:pPr/>
              <a:t>5.11.2013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A801A3-4CE1-434C-911E-3CB9B7683584}" type="slidenum">
              <a:rPr lang="cs-CZ" smtClean="0"/>
              <a:pPr/>
              <a:t>‹#›</a:t>
            </a:fld>
            <a:endParaRPr lang="cs-CZ"/>
          </a:p>
        </p:txBody>
      </p:sp>
    </p:spTree>
    <p:extLst>
      <p:ext uri="{BB962C8B-B14F-4D97-AF65-F5344CB8AC3E}">
        <p14:creationId xmlns:p14="http://schemas.microsoft.com/office/powerpoint/2010/main" val="27311930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slide" Target="slide4.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 Target="slide12.xml"/><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 Target="slide1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obrázek 1" descr="OPVK_hor_zakladni_logolink_RGB_cz.jpg"/>
          <p:cNvPicPr>
            <a:picLocks noChangeAspect="1" noChangeArrowheads="1"/>
          </p:cNvPicPr>
          <p:nvPr/>
        </p:nvPicPr>
        <p:blipFill>
          <a:blip r:embed="rId2">
            <a:lum bright="10000" contrast="16000"/>
          </a:blip>
          <a:srcRect/>
          <a:stretch>
            <a:fillRect/>
          </a:stretch>
        </p:blipFill>
        <p:spPr bwMode="auto">
          <a:xfrm>
            <a:off x="1285875" y="285750"/>
            <a:ext cx="6896100" cy="1503363"/>
          </a:xfrm>
          <a:prstGeom prst="rect">
            <a:avLst/>
          </a:prstGeom>
          <a:noFill/>
          <a:ln w="9525">
            <a:noFill/>
            <a:miter lim="800000"/>
            <a:headEnd/>
            <a:tailEnd/>
          </a:ln>
          <a:effectLst>
            <a:outerShdw sx="999" sy="999" algn="ctr" rotWithShape="0">
              <a:srgbClr val="000000"/>
            </a:outerShdw>
          </a:effectLst>
        </p:spPr>
      </p:pic>
      <p:graphicFrame>
        <p:nvGraphicFramePr>
          <p:cNvPr id="14" name="Tabulka 13"/>
          <p:cNvGraphicFramePr>
            <a:graphicFrameLocks noGrp="1"/>
          </p:cNvGraphicFramePr>
          <p:nvPr>
            <p:extLst>
              <p:ext uri="{D42A27DB-BD31-4B8C-83A1-F6EECF244321}">
                <p14:modId xmlns:p14="http://schemas.microsoft.com/office/powerpoint/2010/main" val="2197266888"/>
              </p:ext>
            </p:extLst>
          </p:nvPr>
        </p:nvGraphicFramePr>
        <p:xfrm>
          <a:off x="1000100" y="2357430"/>
          <a:ext cx="6929486" cy="3640476"/>
        </p:xfrm>
        <a:graphic>
          <a:graphicData uri="http://schemas.openxmlformats.org/drawingml/2006/table">
            <a:tbl>
              <a:tblPr firstCol="1">
                <a:effectLst>
                  <a:innerShdw blurRad="63500" dist="50800" dir="16200000">
                    <a:prstClr val="black">
                      <a:alpha val="50000"/>
                    </a:prstClr>
                  </a:innerShdw>
                </a:effectLst>
                <a:tableStyleId>{8799B23B-EC83-4686-B30A-512413B5E67A}</a:tableStyleId>
              </a:tblPr>
              <a:tblGrid>
                <a:gridCol w="2786082"/>
                <a:gridCol w="4143404"/>
              </a:tblGrid>
              <a:tr h="500066">
                <a:tc gridSpan="2">
                  <a:txBody>
                    <a:bodyPr/>
                    <a:lstStyle/>
                    <a:p>
                      <a:pPr algn="ctr"/>
                      <a:r>
                        <a:rPr lang="cs-CZ" dirty="0" smtClean="0">
                          <a:latin typeface="Times New Roman" pitchFamily="18" charset="0"/>
                          <a:cs typeface="Times New Roman" pitchFamily="18" charset="0"/>
                        </a:rPr>
                        <a:t>Střední odborná</a:t>
                      </a:r>
                      <a:r>
                        <a:rPr lang="cs-CZ" baseline="0" dirty="0" smtClean="0">
                          <a:latin typeface="Times New Roman" pitchFamily="18" charset="0"/>
                          <a:cs typeface="Times New Roman" pitchFamily="18" charset="0"/>
                        </a:rPr>
                        <a:t> škola a Střední odborné učiliště,  </a:t>
                      </a:r>
                      <a:r>
                        <a:rPr lang="cs-CZ" baseline="0" dirty="0" err="1" smtClean="0">
                          <a:latin typeface="Times New Roman" pitchFamily="18" charset="0"/>
                          <a:cs typeface="Times New Roman" pitchFamily="18" charset="0"/>
                        </a:rPr>
                        <a:t>Vocelova</a:t>
                      </a:r>
                      <a:r>
                        <a:rPr lang="cs-CZ" baseline="0" dirty="0" smtClean="0">
                          <a:latin typeface="Times New Roman" pitchFamily="18" charset="0"/>
                          <a:cs typeface="Times New Roman" pitchFamily="18" charset="0"/>
                        </a:rPr>
                        <a:t> 1338</a:t>
                      </a:r>
                    </a:p>
                    <a:p>
                      <a:pPr algn="ctr"/>
                      <a:r>
                        <a:rPr lang="cs-CZ" baseline="0" dirty="0" smtClean="0">
                          <a:latin typeface="Times New Roman" pitchFamily="18" charset="0"/>
                          <a:cs typeface="Times New Roman" pitchFamily="18" charset="0"/>
                        </a:rPr>
                        <a:t>Hradec Králové</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noFill/>
                  </a:tcPr>
                </a:tc>
                <a:tc hMerge="1">
                  <a:txBody>
                    <a:bodyPr/>
                    <a:lstStyle/>
                    <a:p>
                      <a:pPr algn="ct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r h="500066">
                <a:tc>
                  <a:txBody>
                    <a:bodyPr/>
                    <a:lstStyle/>
                    <a:p>
                      <a:r>
                        <a:rPr lang="cs-CZ" dirty="0" smtClean="0">
                          <a:latin typeface="Times New Roman" pitchFamily="18" charset="0"/>
                          <a:cs typeface="Times New Roman" pitchFamily="18" charset="0"/>
                        </a:rPr>
                        <a:t>Registrační číslo projektu:</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pPr algn="ctr"/>
                      <a:r>
                        <a:rPr lang="cs-CZ" sz="1800" kern="1200" dirty="0" smtClean="0">
                          <a:latin typeface="Times New Roman" pitchFamily="18" charset="0"/>
                          <a:cs typeface="Times New Roman" pitchFamily="18" charset="0"/>
                        </a:rPr>
                        <a:t>CZ.1.07/1.5.00/34.0245</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r h="500066">
                <a:tc>
                  <a:txBody>
                    <a:bodyPr/>
                    <a:lstStyle/>
                    <a:p>
                      <a:r>
                        <a:rPr lang="cs-CZ" dirty="0" smtClean="0">
                          <a:latin typeface="Times New Roman" pitchFamily="18" charset="0"/>
                          <a:cs typeface="Times New Roman" pitchFamily="18" charset="0"/>
                        </a:rPr>
                        <a:t>Číslo DUM:</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r>
                        <a:rPr lang="cs-CZ" sz="1800" kern="1200" dirty="0" smtClean="0">
                          <a:latin typeface="Times New Roman" pitchFamily="18" charset="0"/>
                          <a:cs typeface="Times New Roman" pitchFamily="18" charset="0"/>
                        </a:rPr>
                        <a:t>VY_32_INOVACE_14_C_10</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r h="500066">
                <a:tc>
                  <a:txBody>
                    <a:bodyPr/>
                    <a:lstStyle/>
                    <a:p>
                      <a:r>
                        <a:rPr lang="cs-CZ" dirty="0" smtClean="0">
                          <a:latin typeface="Times New Roman" pitchFamily="18" charset="0"/>
                          <a:cs typeface="Times New Roman" pitchFamily="18" charset="0"/>
                        </a:rPr>
                        <a:t>Tematická oblast:</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r>
                        <a:rPr lang="cs-CZ" dirty="0" smtClean="0">
                          <a:latin typeface="Times New Roman" pitchFamily="18" charset="0"/>
                          <a:cs typeface="Times New Roman" pitchFamily="18" charset="0"/>
                        </a:rPr>
                        <a:t>Organizování a legislativa dopravy</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r h="500066">
                <a:tc>
                  <a:txBody>
                    <a:bodyPr/>
                    <a:lstStyle/>
                    <a:p>
                      <a:r>
                        <a:rPr lang="cs-CZ" dirty="0" smtClean="0">
                          <a:latin typeface="Times New Roman" pitchFamily="18" charset="0"/>
                          <a:cs typeface="Times New Roman" pitchFamily="18" charset="0"/>
                        </a:rPr>
                        <a:t>Téma:</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r>
                        <a:rPr lang="cs-CZ" dirty="0" smtClean="0">
                          <a:latin typeface="Times New Roman" pitchFamily="18" charset="0"/>
                          <a:cs typeface="Times New Roman" pitchFamily="18" charset="0"/>
                        </a:rPr>
                        <a:t>Procvičování nařízení č. 561/2006</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r h="500066">
                <a:tc>
                  <a:txBody>
                    <a:bodyPr/>
                    <a:lstStyle/>
                    <a:p>
                      <a:r>
                        <a:rPr lang="cs-CZ" dirty="0" smtClean="0">
                          <a:latin typeface="Times New Roman" pitchFamily="18" charset="0"/>
                          <a:cs typeface="Times New Roman" pitchFamily="18" charset="0"/>
                        </a:rPr>
                        <a:t>Autor:</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r>
                        <a:rPr lang="cs-CZ" dirty="0" smtClean="0">
                          <a:latin typeface="Times New Roman" pitchFamily="18" charset="0"/>
                          <a:cs typeface="Times New Roman" pitchFamily="18" charset="0"/>
                        </a:rPr>
                        <a:t>Ing. František </a:t>
                      </a:r>
                      <a:r>
                        <a:rPr lang="cs-CZ" dirty="0" err="1" smtClean="0">
                          <a:latin typeface="Times New Roman" pitchFamily="18" charset="0"/>
                          <a:cs typeface="Times New Roman" pitchFamily="18" charset="0"/>
                        </a:rPr>
                        <a:t>Smitka</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r h="500066">
                <a:tc>
                  <a:txBody>
                    <a:bodyPr/>
                    <a:lstStyle/>
                    <a:p>
                      <a:r>
                        <a:rPr lang="cs-CZ" dirty="0" smtClean="0">
                          <a:latin typeface="Times New Roman" pitchFamily="18" charset="0"/>
                          <a:cs typeface="Times New Roman" pitchFamily="18" charset="0"/>
                        </a:rPr>
                        <a:t>Datum vytvoření:</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c>
                  <a:txBody>
                    <a:bodyPr/>
                    <a:lstStyle/>
                    <a:p>
                      <a:r>
                        <a:rPr lang="cs-CZ" dirty="0" smtClean="0">
                          <a:latin typeface="Times New Roman" pitchFamily="18" charset="0"/>
                          <a:cs typeface="Times New Roman" pitchFamily="18" charset="0"/>
                        </a:rPr>
                        <a:t>Prosinec 2012</a:t>
                      </a:r>
                      <a:endParaRPr lang="cs-CZ" dirty="0">
                        <a:latin typeface="Times New Roman" pitchFamily="18" charset="0"/>
                        <a:cs typeface="Times New Roman"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cell3D prstMaterial="dkEdge">
                      <a:bevel w="25400" h="25400" prst="angle"/>
                      <a:lightRig rig="flood" dir="t"/>
                    </a:cell3D>
                  </a:tcPr>
                </a:tc>
              </a:tr>
            </a:tbl>
          </a:graphicData>
        </a:graphic>
      </p:graphicFrame>
    </p:spTree>
    <p:extLst>
      <p:ext uri="{BB962C8B-B14F-4D97-AF65-F5344CB8AC3E}">
        <p14:creationId xmlns:p14="http://schemas.microsoft.com/office/powerpoint/2010/main" val="19590455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obrázek 1" descr="OPVK_hor_zakladni_logolink_RGB_cz.jpg"/>
          <p:cNvPicPr>
            <a:picLocks noChangeAspect="1" noChangeArrowheads="1"/>
          </p:cNvPicPr>
          <p:nvPr/>
        </p:nvPicPr>
        <p:blipFill>
          <a:blip r:embed="rId2">
            <a:lum bright="10000" contrast="16000"/>
          </a:blip>
          <a:srcRect/>
          <a:stretch>
            <a:fillRect/>
          </a:stretch>
        </p:blipFill>
        <p:spPr bwMode="auto">
          <a:xfrm>
            <a:off x="1116013" y="404813"/>
            <a:ext cx="6896100" cy="1503362"/>
          </a:xfrm>
          <a:prstGeom prst="rect">
            <a:avLst/>
          </a:prstGeom>
          <a:noFill/>
          <a:ln w="9525">
            <a:noFill/>
            <a:miter lim="800000"/>
            <a:headEnd/>
            <a:tailEnd/>
          </a:ln>
          <a:effectLst>
            <a:outerShdw sx="999" sy="999" algn="ctr" rotWithShape="0">
              <a:srgbClr val="000000"/>
            </a:outerShdw>
          </a:effectLst>
        </p:spPr>
      </p:pic>
      <p:sp>
        <p:nvSpPr>
          <p:cNvPr id="3075" name="Nadpis 3"/>
          <p:cNvSpPr>
            <a:spLocks noGrp="1"/>
          </p:cNvSpPr>
          <p:nvPr>
            <p:ph type="title"/>
          </p:nvPr>
        </p:nvSpPr>
        <p:spPr>
          <a:xfrm>
            <a:off x="357188" y="2071688"/>
            <a:ext cx="6872287" cy="571500"/>
          </a:xfrm>
        </p:spPr>
        <p:txBody>
          <a:bodyPr>
            <a:normAutofit fontScale="90000"/>
          </a:bodyPr>
          <a:lstStyle/>
          <a:p>
            <a:pPr algn="l" eaLnBrk="1" hangingPunct="1"/>
            <a:r>
              <a:rPr lang="cs-CZ" altLang="cs-CZ" smtClean="0">
                <a:latin typeface="Times New Roman" pitchFamily="18" charset="0"/>
                <a:cs typeface="Times New Roman" pitchFamily="18" charset="0"/>
              </a:rPr>
              <a:t>Anotace:</a:t>
            </a:r>
          </a:p>
        </p:txBody>
      </p:sp>
      <p:sp>
        <p:nvSpPr>
          <p:cNvPr id="3076" name="Zástupný symbol pro obsah 4"/>
          <p:cNvSpPr>
            <a:spLocks noGrp="1"/>
          </p:cNvSpPr>
          <p:nvPr>
            <p:ph idx="1"/>
          </p:nvPr>
        </p:nvSpPr>
        <p:spPr>
          <a:xfrm>
            <a:off x="285750" y="2857500"/>
            <a:ext cx="8389938" cy="3163888"/>
          </a:xfrm>
        </p:spPr>
        <p:txBody>
          <a:bodyPr>
            <a:normAutofit lnSpcReduction="10000"/>
          </a:bodyPr>
          <a:lstStyle/>
          <a:p>
            <a:pPr eaLnBrk="1" hangingPunct="1">
              <a:buFont typeface="Arial" charset="0"/>
              <a:buNone/>
            </a:pPr>
            <a:r>
              <a:rPr lang="cs-CZ" sz="1800" dirty="0" smtClean="0">
                <a:latin typeface="Times New Roman" pitchFamily="18" charset="0"/>
                <a:cs typeface="Times New Roman" pitchFamily="18" charset="0"/>
              </a:rPr>
              <a:t>Materiál je určen pro 3. ročník studijního oboru Provoz a ekonomika dopravy, předmětu Doprava a přeprava, inovuje výuku použitím multimediálních pomůcek – prezentace s názornými obrázky doplněných textem podporujícím výklad učitele</a:t>
            </a:r>
          </a:p>
          <a:p>
            <a:pPr eaLnBrk="1" hangingPunct="1">
              <a:buFont typeface="Arial" charset="0"/>
              <a:buNone/>
            </a:pPr>
            <a:endParaRPr lang="cs-CZ" altLang="cs-CZ" sz="1800" dirty="0" smtClean="0">
              <a:latin typeface="Times New Roman" pitchFamily="18" charset="0"/>
              <a:cs typeface="Times New Roman" pitchFamily="18" charset="0"/>
            </a:endParaRPr>
          </a:p>
          <a:p>
            <a:pPr eaLnBrk="1" hangingPunct="1">
              <a:buFont typeface="Arial" charset="0"/>
              <a:buNone/>
            </a:pPr>
            <a:r>
              <a:rPr lang="cs-CZ" altLang="cs-CZ" sz="4400" dirty="0" smtClean="0">
                <a:latin typeface="Times New Roman" pitchFamily="18" charset="0"/>
                <a:cs typeface="Times New Roman" pitchFamily="18" charset="0"/>
              </a:rPr>
              <a:t>Metodický pokyn</a:t>
            </a:r>
          </a:p>
          <a:p>
            <a:pPr eaLnBrk="1" hangingPunct="1">
              <a:buFont typeface="Arial" charset="0"/>
              <a:buNone/>
            </a:pPr>
            <a:r>
              <a:rPr lang="cs-CZ" sz="1800" dirty="0" smtClean="0">
                <a:latin typeface="Times New Roman" pitchFamily="18" charset="0"/>
                <a:cs typeface="Times New Roman" pitchFamily="18" charset="0"/>
              </a:rPr>
              <a:t>Materiál používá učitel při výkladu – pro větší názornost a atraktivnost výuky a zároveň jej mohou využívat žáci pro domácí přípravu na výuku.</a:t>
            </a:r>
          </a:p>
          <a:p>
            <a:pPr eaLnBrk="1" hangingPunct="1">
              <a:buFont typeface="Arial" charset="0"/>
              <a:buNone/>
            </a:pPr>
            <a:r>
              <a:rPr lang="cs-CZ" sz="1800" dirty="0" smtClean="0">
                <a:latin typeface="Times New Roman" pitchFamily="18" charset="0"/>
                <a:cs typeface="Times New Roman" pitchFamily="18" charset="0"/>
              </a:rPr>
              <a:t>Pro možnost plného využití materiálu je potřebné být připojen k internetu . K práci je vhodná interaktivní tabule.</a:t>
            </a:r>
            <a:endParaRPr lang="cs-CZ" sz="2800" dirty="0" smtClean="0">
              <a:latin typeface="Arial" charset="0"/>
              <a:cs typeface="Arial" charset="0"/>
            </a:endParaRPr>
          </a:p>
          <a:p>
            <a:pPr eaLnBrk="1" hangingPunct="1">
              <a:buFont typeface="Arial" charset="0"/>
              <a:buNone/>
            </a:pPr>
            <a:endParaRPr lang="cs-CZ" altLang="cs-CZ" sz="28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32864850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dirty="0" smtClean="0"/>
              <a:t/>
            </a:r>
            <a:br>
              <a:rPr lang="cs-CZ" dirty="0" smtClean="0"/>
            </a:br>
            <a:r>
              <a:rPr lang="cs-CZ" b="1" dirty="0" smtClean="0"/>
              <a:t>1</a:t>
            </a:r>
            <a:r>
              <a:rPr lang="cs-CZ" dirty="0" smtClean="0"/>
              <a:t>. Rozvržení </a:t>
            </a:r>
            <a:r>
              <a:rPr lang="cs-CZ" dirty="0"/>
              <a:t>pracovního režimu </a:t>
            </a:r>
            <a:r>
              <a:rPr lang="cs-CZ" dirty="0" smtClean="0"/>
              <a:t>je </a:t>
            </a:r>
            <a:r>
              <a:rPr lang="cs-CZ" dirty="0"/>
              <a:t>následovné:</a:t>
            </a:r>
            <a:br>
              <a:rPr lang="cs-CZ" dirty="0"/>
            </a:br>
            <a:endParaRPr lang="cs-CZ" dirty="0"/>
          </a:p>
        </p:txBody>
      </p:sp>
      <p:sp>
        <p:nvSpPr>
          <p:cNvPr id="13" name="Zástupný symbol pro obsah 12"/>
          <p:cNvSpPr>
            <a:spLocks noGrp="1"/>
          </p:cNvSpPr>
          <p:nvPr>
            <p:ph idx="1"/>
          </p:nvPr>
        </p:nvSpPr>
        <p:spPr>
          <a:xfrm>
            <a:off x="395536" y="1916832"/>
            <a:ext cx="8229600" cy="4525963"/>
          </a:xfrm>
        </p:spPr>
        <p:txBody>
          <a:bodyPr>
            <a:normAutofit lnSpcReduction="10000"/>
          </a:bodyPr>
          <a:lstStyle/>
          <a:p>
            <a:pPr marL="0" indent="0">
              <a:buNone/>
            </a:pPr>
            <a:r>
              <a:rPr lang="cs-CZ" sz="2800" dirty="0" smtClean="0"/>
              <a:t>DDŘ</a:t>
            </a:r>
          </a:p>
          <a:p>
            <a:pPr marL="0" indent="0">
              <a:buNone/>
            </a:pPr>
            <a:r>
              <a:rPr lang="cs-CZ" sz="2800" dirty="0" smtClean="0"/>
              <a:t>BP</a:t>
            </a:r>
          </a:p>
          <a:p>
            <a:pPr marL="0" indent="0">
              <a:buNone/>
            </a:pPr>
            <a:endParaRPr lang="cs-CZ" dirty="0" smtClean="0"/>
          </a:p>
          <a:p>
            <a:pPr marL="0" indent="0">
              <a:buNone/>
            </a:pPr>
            <a:endParaRPr lang="cs-CZ" dirty="0" smtClean="0"/>
          </a:p>
          <a:p>
            <a:pPr marL="0" indent="0">
              <a:buNone/>
            </a:pPr>
            <a:endParaRPr lang="cs-CZ" dirty="0" smtClean="0"/>
          </a:p>
          <a:p>
            <a:pPr marL="0" indent="0">
              <a:buNone/>
            </a:pPr>
            <a:endParaRPr lang="cs-CZ" dirty="0" smtClean="0"/>
          </a:p>
          <a:p>
            <a:pPr marL="0" indent="0">
              <a:buNone/>
            </a:pPr>
            <a:r>
              <a:rPr lang="cs-CZ" dirty="0" smtClean="0"/>
              <a:t>Je vše provedeno správně?		ANO		NE</a:t>
            </a:r>
          </a:p>
          <a:p>
            <a:pPr marL="0" indent="0">
              <a:buNone/>
            </a:pPr>
            <a:r>
              <a:rPr lang="cs-CZ" dirty="0" smtClean="0"/>
              <a:t>                                                  </a:t>
            </a:r>
            <a:r>
              <a:rPr lang="cs-CZ" dirty="0" smtClean="0">
                <a:hlinkClick r:id="rId2" action="ppaction://hlinksldjump"/>
              </a:rPr>
              <a:t>SPRÁVNÁ ODPOVĚĎ</a:t>
            </a:r>
            <a:endParaRPr lang="cs-CZ" dirty="0" smtClean="0"/>
          </a:p>
          <a:p>
            <a:pPr marL="0" indent="0">
              <a:buNone/>
            </a:pPr>
            <a:endParaRPr lang="cs-CZ" dirty="0" smtClean="0">
              <a:hlinkClick r:id="rId3" action="ppaction://hlinksldjump"/>
            </a:endParaRPr>
          </a:p>
          <a:p>
            <a:pPr marL="0" indent="0">
              <a:buNone/>
            </a:pPr>
            <a:endParaRPr lang="cs-CZ" dirty="0"/>
          </a:p>
        </p:txBody>
      </p:sp>
      <p:grpSp>
        <p:nvGrpSpPr>
          <p:cNvPr id="21" name="Skupina 20"/>
          <p:cNvGrpSpPr/>
          <p:nvPr/>
        </p:nvGrpSpPr>
        <p:grpSpPr>
          <a:xfrm>
            <a:off x="1619672" y="2132856"/>
            <a:ext cx="6995080" cy="773430"/>
            <a:chOff x="1619672" y="1742007"/>
            <a:chExt cx="6995080" cy="773430"/>
          </a:xfrm>
        </p:grpSpPr>
        <p:sp>
          <p:nvSpPr>
            <p:cNvPr id="4" name="TextovéPole 3"/>
            <p:cNvSpPr txBox="1"/>
            <p:nvPr/>
          </p:nvSpPr>
          <p:spPr>
            <a:xfrm>
              <a:off x="1619672" y="1743840"/>
              <a:ext cx="1656184"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a:t>4</a:t>
              </a:r>
              <a:r>
                <a:rPr lang="cs-CZ" b="1" dirty="0" smtClean="0"/>
                <a:t>,5h</a:t>
              </a:r>
              <a:endParaRPr lang="cs-CZ" b="1" dirty="0"/>
            </a:p>
          </p:txBody>
        </p:sp>
        <p:sp>
          <p:nvSpPr>
            <p:cNvPr id="7" name="TextovéPole 6"/>
            <p:cNvSpPr txBox="1"/>
            <p:nvPr/>
          </p:nvSpPr>
          <p:spPr>
            <a:xfrm>
              <a:off x="4516225" y="1784054"/>
              <a:ext cx="864096"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a:t>2</a:t>
              </a:r>
              <a:r>
                <a:rPr lang="cs-CZ" b="1" dirty="0" smtClean="0"/>
                <a:t>,5h</a:t>
              </a:r>
              <a:endParaRPr lang="cs-CZ" b="1" dirty="0"/>
            </a:p>
          </p:txBody>
        </p:sp>
        <p:sp>
          <p:nvSpPr>
            <p:cNvPr id="8" name="TextovéPole 7"/>
            <p:cNvSpPr txBox="1"/>
            <p:nvPr/>
          </p:nvSpPr>
          <p:spPr>
            <a:xfrm>
              <a:off x="6208413" y="1742007"/>
              <a:ext cx="684076"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a:t>2</a:t>
              </a:r>
              <a:r>
                <a:rPr lang="cs-CZ" b="1" dirty="0" smtClean="0"/>
                <a:t>,5h</a:t>
              </a:r>
              <a:endParaRPr lang="cs-CZ" b="1" dirty="0"/>
            </a:p>
          </p:txBody>
        </p:sp>
        <p:sp>
          <p:nvSpPr>
            <p:cNvPr id="9" name="TextovéPole 8"/>
            <p:cNvSpPr txBox="1"/>
            <p:nvPr/>
          </p:nvSpPr>
          <p:spPr>
            <a:xfrm>
              <a:off x="5380321" y="2146105"/>
              <a:ext cx="828092" cy="369332"/>
            </a:xfrm>
            <a:prstGeom prst="rect">
              <a:avLst/>
            </a:prstGeom>
            <a:solidFill>
              <a:srgbClr val="FF0000"/>
            </a:solidFill>
            <a:ln>
              <a:solidFill>
                <a:srgbClr val="FF0000"/>
              </a:solidFill>
            </a:ln>
          </p:spPr>
          <p:txBody>
            <a:bodyPr wrap="square" rtlCol="0">
              <a:spAutoFit/>
            </a:bodyPr>
            <a:lstStyle/>
            <a:p>
              <a:pPr algn="ctr"/>
              <a:r>
                <a:rPr lang="cs-CZ" b="1" dirty="0" smtClean="0"/>
                <a:t>15min</a:t>
              </a:r>
              <a:endParaRPr lang="cs-CZ" b="1" dirty="0"/>
            </a:p>
          </p:txBody>
        </p:sp>
        <p:sp>
          <p:nvSpPr>
            <p:cNvPr id="17" name="TextovéPole 16"/>
            <p:cNvSpPr txBox="1"/>
            <p:nvPr/>
          </p:nvSpPr>
          <p:spPr>
            <a:xfrm>
              <a:off x="3275856" y="2146105"/>
              <a:ext cx="1224136" cy="369332"/>
            </a:xfrm>
            <a:prstGeom prst="rect">
              <a:avLst/>
            </a:prstGeom>
            <a:solidFill>
              <a:srgbClr val="FF0000"/>
            </a:solidFill>
            <a:ln>
              <a:solidFill>
                <a:srgbClr val="FF0000"/>
              </a:solidFill>
            </a:ln>
          </p:spPr>
          <p:txBody>
            <a:bodyPr wrap="square" rtlCol="0">
              <a:spAutoFit/>
            </a:bodyPr>
            <a:lstStyle/>
            <a:p>
              <a:pPr algn="ctr"/>
              <a:r>
                <a:rPr lang="cs-CZ" b="1" dirty="0" smtClean="0"/>
                <a:t>45min</a:t>
              </a:r>
              <a:endParaRPr lang="cs-CZ" b="1" dirty="0"/>
            </a:p>
          </p:txBody>
        </p:sp>
        <p:sp>
          <p:nvSpPr>
            <p:cNvPr id="18" name="TextovéPole 17"/>
            <p:cNvSpPr txBox="1"/>
            <p:nvPr/>
          </p:nvSpPr>
          <p:spPr>
            <a:xfrm>
              <a:off x="6886560" y="2118379"/>
              <a:ext cx="1044116" cy="369332"/>
            </a:xfrm>
            <a:prstGeom prst="rect">
              <a:avLst/>
            </a:prstGeom>
            <a:solidFill>
              <a:srgbClr val="FF0000"/>
            </a:solidFill>
            <a:ln>
              <a:solidFill>
                <a:srgbClr val="FF0000"/>
              </a:solidFill>
            </a:ln>
          </p:spPr>
          <p:txBody>
            <a:bodyPr wrap="square" rtlCol="0">
              <a:spAutoFit/>
            </a:bodyPr>
            <a:lstStyle/>
            <a:p>
              <a:pPr algn="ctr"/>
              <a:r>
                <a:rPr lang="cs-CZ" b="1" dirty="0" smtClean="0"/>
                <a:t>30min</a:t>
              </a:r>
              <a:endParaRPr lang="cs-CZ" b="1" dirty="0"/>
            </a:p>
          </p:txBody>
        </p:sp>
        <p:sp>
          <p:nvSpPr>
            <p:cNvPr id="20" name="TextovéPole 19"/>
            <p:cNvSpPr txBox="1"/>
            <p:nvPr/>
          </p:nvSpPr>
          <p:spPr>
            <a:xfrm>
              <a:off x="7930676" y="1742007"/>
              <a:ext cx="684076"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0,5h</a:t>
              </a:r>
              <a:endParaRPr lang="cs-CZ" b="1" dirty="0"/>
            </a:p>
          </p:txBody>
        </p:sp>
      </p:grpSp>
      <p:cxnSp>
        <p:nvCxnSpPr>
          <p:cNvPr id="33" name="Přímá spojovací čára 32"/>
          <p:cNvCxnSpPr/>
          <p:nvPr/>
        </p:nvCxnSpPr>
        <p:spPr>
          <a:xfrm>
            <a:off x="7452320" y="5013176"/>
            <a:ext cx="144016" cy="14401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Přímá spojovací čára 34"/>
          <p:cNvCxnSpPr/>
          <p:nvPr/>
        </p:nvCxnSpPr>
        <p:spPr>
          <a:xfrm flipV="1">
            <a:off x="7596336" y="4797152"/>
            <a:ext cx="72008" cy="36004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7729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2"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ppt_x</p:attrName>
                                        </p:attrNameLst>
                                      </p:cBhvr>
                                      <p:tavLst>
                                        <p:tav tm="0">
                                          <p:val>
                                            <p:strVal val="#ppt_x+#ppt_w/2"/>
                                          </p:val>
                                        </p:tav>
                                        <p:tav tm="100000">
                                          <p:val>
                                            <p:strVal val="#ppt_x"/>
                                          </p:val>
                                        </p:tav>
                                      </p:tavLst>
                                    </p:anim>
                                    <p:anim calcmode="lin" valueType="num">
                                      <p:cBhvr>
                                        <p:cTn id="8" dur="500" fill="hold"/>
                                        <p:tgtEl>
                                          <p:spTgt spid="33"/>
                                        </p:tgtEl>
                                        <p:attrNameLst>
                                          <p:attrName>ppt_y</p:attrName>
                                        </p:attrNameLst>
                                      </p:cBhvr>
                                      <p:tavLst>
                                        <p:tav tm="0">
                                          <p:val>
                                            <p:strVal val="#ppt_y"/>
                                          </p:val>
                                        </p:tav>
                                        <p:tav tm="100000">
                                          <p:val>
                                            <p:strVal val="#ppt_y"/>
                                          </p:val>
                                        </p:tav>
                                      </p:tavLst>
                                    </p:anim>
                                    <p:anim calcmode="lin" valueType="num">
                                      <p:cBhvr>
                                        <p:cTn id="9" dur="500" fill="hold"/>
                                        <p:tgtEl>
                                          <p:spTgt spid="33"/>
                                        </p:tgtEl>
                                        <p:attrNameLst>
                                          <p:attrName>ppt_w</p:attrName>
                                        </p:attrNameLst>
                                      </p:cBhvr>
                                      <p:tavLst>
                                        <p:tav tm="0">
                                          <p:val>
                                            <p:fltVal val="0"/>
                                          </p:val>
                                        </p:tav>
                                        <p:tav tm="100000">
                                          <p:val>
                                            <p:strVal val="#ppt_w"/>
                                          </p:val>
                                        </p:tav>
                                      </p:tavLst>
                                    </p:anim>
                                    <p:anim calcmode="lin" valueType="num">
                                      <p:cBhvr>
                                        <p:cTn id="10" dur="500" fill="hold"/>
                                        <p:tgtEl>
                                          <p:spTgt spid="33"/>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p:cTn id="13" dur="500" fill="hold"/>
                                        <p:tgtEl>
                                          <p:spTgt spid="35"/>
                                        </p:tgtEl>
                                        <p:attrNameLst>
                                          <p:attrName>ppt_x</p:attrName>
                                        </p:attrNameLst>
                                      </p:cBhvr>
                                      <p:tavLst>
                                        <p:tav tm="0">
                                          <p:val>
                                            <p:strVal val="#ppt_x+#ppt_w/2"/>
                                          </p:val>
                                        </p:tav>
                                        <p:tav tm="100000">
                                          <p:val>
                                            <p:strVal val="#ppt_x"/>
                                          </p:val>
                                        </p:tav>
                                      </p:tavLst>
                                    </p:anim>
                                    <p:anim calcmode="lin" valueType="num">
                                      <p:cBhvr>
                                        <p:cTn id="14" dur="500" fill="hold"/>
                                        <p:tgtEl>
                                          <p:spTgt spid="35"/>
                                        </p:tgtEl>
                                        <p:attrNameLst>
                                          <p:attrName>ppt_y</p:attrName>
                                        </p:attrNameLst>
                                      </p:cBhvr>
                                      <p:tavLst>
                                        <p:tav tm="0">
                                          <p:val>
                                            <p:strVal val="#ppt_y"/>
                                          </p:val>
                                        </p:tav>
                                        <p:tav tm="100000">
                                          <p:val>
                                            <p:strVal val="#ppt_y"/>
                                          </p:val>
                                        </p:tav>
                                      </p:tavLst>
                                    </p:anim>
                                    <p:anim calcmode="lin" valueType="num">
                                      <p:cBhvr>
                                        <p:cTn id="15" dur="500" fill="hold"/>
                                        <p:tgtEl>
                                          <p:spTgt spid="35"/>
                                        </p:tgtEl>
                                        <p:attrNameLst>
                                          <p:attrName>ppt_w</p:attrName>
                                        </p:attrNameLst>
                                      </p:cBhvr>
                                      <p:tavLst>
                                        <p:tav tm="0">
                                          <p:val>
                                            <p:fltVal val="0"/>
                                          </p:val>
                                        </p:tav>
                                        <p:tav tm="100000">
                                          <p:val>
                                            <p:strVal val="#ppt_w"/>
                                          </p:val>
                                        </p:tav>
                                      </p:tavLst>
                                    </p:anim>
                                    <p:anim calcmode="lin" valueType="num">
                                      <p:cBhvr>
                                        <p:cTn id="16" dur="500" fill="hold"/>
                                        <p:tgtEl>
                                          <p:spTgt spid="35"/>
                                        </p:tgtEl>
                                        <p:attrNameLst>
                                          <p:attrName>ppt_h</p:attrName>
                                        </p:attrNameLst>
                                      </p:cBhvr>
                                      <p:tavLst>
                                        <p:tav tm="0">
                                          <p:val>
                                            <p:strVal val="#ppt_h"/>
                                          </p:val>
                                        </p:tav>
                                        <p:tav tm="100000">
                                          <p:val>
                                            <p:strVal val="#ppt_h"/>
                                          </p:val>
                                        </p:tav>
                                      </p:tavLst>
                                    </p:anim>
                                  </p:childTnLst>
                                </p:cTn>
                              </p:par>
                              <p:par>
                                <p:cTn id="17" presetID="16" presetClass="entr" presetSubtype="21" fill="hold" nodeType="withEffect">
                                  <p:stCondLst>
                                    <p:cond delay="0"/>
                                  </p:stCondLst>
                                  <p:childTnLst>
                                    <p:set>
                                      <p:cBhvr>
                                        <p:cTn id="18" dur="1" fill="hold">
                                          <p:stCondLst>
                                            <p:cond delay="0"/>
                                          </p:stCondLst>
                                        </p:cTn>
                                        <p:tgtEl>
                                          <p:spTgt spid="13">
                                            <p:txEl>
                                              <p:pRg st="7" end="7"/>
                                            </p:txEl>
                                          </p:spTgt>
                                        </p:tgtEl>
                                        <p:attrNameLst>
                                          <p:attrName>style.visibility</p:attrName>
                                        </p:attrNameLst>
                                      </p:cBhvr>
                                      <p:to>
                                        <p:strVal val="visible"/>
                                      </p:to>
                                    </p:set>
                                    <p:animEffect transition="in" filter="barn(inVertical)">
                                      <p:cBhvr>
                                        <p:cTn id="19" dur="500"/>
                                        <p:tgtEl>
                                          <p:spTgt spid="1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 name="Zástupný symbol pro obsah 12"/>
          <p:cNvSpPr>
            <a:spLocks noGrp="1"/>
          </p:cNvSpPr>
          <p:nvPr>
            <p:ph idx="1"/>
          </p:nvPr>
        </p:nvSpPr>
        <p:spPr>
          <a:xfrm>
            <a:off x="401425" y="1631171"/>
            <a:ext cx="8229600" cy="4525963"/>
          </a:xfrm>
        </p:spPr>
        <p:txBody>
          <a:bodyPr/>
          <a:lstStyle/>
          <a:p>
            <a:pPr marL="0" indent="0">
              <a:buNone/>
            </a:pPr>
            <a:r>
              <a:rPr lang="cs-CZ" sz="2800" dirty="0" smtClean="0"/>
              <a:t>DDŘ</a:t>
            </a:r>
          </a:p>
          <a:p>
            <a:pPr marL="0" indent="0">
              <a:buNone/>
            </a:pPr>
            <a:r>
              <a:rPr lang="cs-CZ" sz="2800" dirty="0" smtClean="0"/>
              <a:t>BP</a:t>
            </a:r>
          </a:p>
          <a:p>
            <a:pPr marL="0" indent="0">
              <a:buNone/>
            </a:pPr>
            <a:endParaRPr lang="cs-CZ" dirty="0" smtClean="0"/>
          </a:p>
          <a:p>
            <a:pPr marL="0" indent="0">
              <a:buNone/>
            </a:pPr>
            <a:r>
              <a:rPr lang="cs-CZ" dirty="0" smtClean="0"/>
              <a:t>SPRÁVNÁ ODPOVĚĎ    	</a:t>
            </a:r>
          </a:p>
          <a:p>
            <a:pPr marL="0" indent="0">
              <a:buNone/>
            </a:pPr>
            <a:endParaRPr lang="cs-CZ" dirty="0" smtClean="0"/>
          </a:p>
          <a:p>
            <a:pPr marL="0" indent="0">
              <a:buNone/>
            </a:pPr>
            <a:r>
              <a:rPr lang="cs-CZ" sz="2800" dirty="0" smtClean="0"/>
              <a:t>DDŘ</a:t>
            </a:r>
          </a:p>
          <a:p>
            <a:pPr marL="0" indent="0">
              <a:buNone/>
            </a:pPr>
            <a:r>
              <a:rPr lang="cs-CZ" sz="2800" dirty="0" smtClean="0"/>
              <a:t>BP</a:t>
            </a:r>
          </a:p>
          <a:p>
            <a:pPr marL="0" indent="0">
              <a:buNone/>
            </a:pPr>
            <a:endParaRPr lang="cs-CZ" dirty="0"/>
          </a:p>
        </p:txBody>
      </p:sp>
      <p:grpSp>
        <p:nvGrpSpPr>
          <p:cNvPr id="3" name="Skupina 20"/>
          <p:cNvGrpSpPr/>
          <p:nvPr/>
        </p:nvGrpSpPr>
        <p:grpSpPr>
          <a:xfrm>
            <a:off x="1619672" y="1742007"/>
            <a:ext cx="6995080" cy="773430"/>
            <a:chOff x="1619672" y="1742007"/>
            <a:chExt cx="6995080" cy="773430"/>
          </a:xfrm>
        </p:grpSpPr>
        <p:sp>
          <p:nvSpPr>
            <p:cNvPr id="4" name="TextovéPole 3"/>
            <p:cNvSpPr txBox="1"/>
            <p:nvPr/>
          </p:nvSpPr>
          <p:spPr>
            <a:xfrm>
              <a:off x="1619672" y="1743840"/>
              <a:ext cx="1656184"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a:t>4</a:t>
              </a:r>
              <a:r>
                <a:rPr lang="cs-CZ" b="1" dirty="0" smtClean="0"/>
                <a:t>,5h</a:t>
              </a:r>
              <a:endParaRPr lang="cs-CZ" b="1" dirty="0"/>
            </a:p>
          </p:txBody>
        </p:sp>
        <p:sp>
          <p:nvSpPr>
            <p:cNvPr id="7" name="TextovéPole 6"/>
            <p:cNvSpPr txBox="1"/>
            <p:nvPr/>
          </p:nvSpPr>
          <p:spPr>
            <a:xfrm>
              <a:off x="4516225" y="1784054"/>
              <a:ext cx="864096"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a:t>2</a:t>
              </a:r>
              <a:r>
                <a:rPr lang="cs-CZ" b="1" dirty="0" smtClean="0"/>
                <a:t>,5h</a:t>
              </a:r>
              <a:endParaRPr lang="cs-CZ" b="1" dirty="0"/>
            </a:p>
          </p:txBody>
        </p:sp>
        <p:sp>
          <p:nvSpPr>
            <p:cNvPr id="8" name="TextovéPole 7"/>
            <p:cNvSpPr txBox="1"/>
            <p:nvPr/>
          </p:nvSpPr>
          <p:spPr>
            <a:xfrm>
              <a:off x="6208413" y="1742007"/>
              <a:ext cx="684076"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a:t>2</a:t>
              </a:r>
              <a:r>
                <a:rPr lang="cs-CZ" b="1" dirty="0" smtClean="0"/>
                <a:t>,5h</a:t>
              </a:r>
              <a:endParaRPr lang="cs-CZ" b="1" dirty="0"/>
            </a:p>
          </p:txBody>
        </p:sp>
        <p:sp>
          <p:nvSpPr>
            <p:cNvPr id="9" name="TextovéPole 8"/>
            <p:cNvSpPr txBox="1"/>
            <p:nvPr/>
          </p:nvSpPr>
          <p:spPr>
            <a:xfrm>
              <a:off x="5380321" y="2146105"/>
              <a:ext cx="828092" cy="369332"/>
            </a:xfrm>
            <a:prstGeom prst="rect">
              <a:avLst/>
            </a:prstGeom>
            <a:solidFill>
              <a:srgbClr val="FF0000"/>
            </a:solidFill>
            <a:ln>
              <a:solidFill>
                <a:srgbClr val="FF0000"/>
              </a:solidFill>
            </a:ln>
          </p:spPr>
          <p:txBody>
            <a:bodyPr wrap="square" rtlCol="0">
              <a:spAutoFit/>
            </a:bodyPr>
            <a:lstStyle/>
            <a:p>
              <a:pPr algn="ctr"/>
              <a:r>
                <a:rPr lang="cs-CZ" b="1" dirty="0" smtClean="0"/>
                <a:t>15min</a:t>
              </a:r>
              <a:endParaRPr lang="cs-CZ" b="1" dirty="0"/>
            </a:p>
          </p:txBody>
        </p:sp>
        <p:sp>
          <p:nvSpPr>
            <p:cNvPr id="17" name="TextovéPole 16"/>
            <p:cNvSpPr txBox="1"/>
            <p:nvPr/>
          </p:nvSpPr>
          <p:spPr>
            <a:xfrm>
              <a:off x="3275856" y="2146105"/>
              <a:ext cx="1224136" cy="369332"/>
            </a:xfrm>
            <a:prstGeom prst="rect">
              <a:avLst/>
            </a:prstGeom>
            <a:solidFill>
              <a:srgbClr val="FF0000"/>
            </a:solidFill>
            <a:ln>
              <a:solidFill>
                <a:srgbClr val="FF0000"/>
              </a:solidFill>
            </a:ln>
          </p:spPr>
          <p:txBody>
            <a:bodyPr wrap="square" rtlCol="0">
              <a:spAutoFit/>
            </a:bodyPr>
            <a:lstStyle/>
            <a:p>
              <a:pPr algn="ctr"/>
              <a:r>
                <a:rPr lang="cs-CZ" b="1" dirty="0" smtClean="0"/>
                <a:t>45min</a:t>
              </a:r>
              <a:endParaRPr lang="cs-CZ" b="1" dirty="0"/>
            </a:p>
          </p:txBody>
        </p:sp>
        <p:sp>
          <p:nvSpPr>
            <p:cNvPr id="18" name="TextovéPole 17"/>
            <p:cNvSpPr txBox="1"/>
            <p:nvPr/>
          </p:nvSpPr>
          <p:spPr>
            <a:xfrm>
              <a:off x="6886560" y="2118379"/>
              <a:ext cx="1044116" cy="369332"/>
            </a:xfrm>
            <a:prstGeom prst="rect">
              <a:avLst/>
            </a:prstGeom>
            <a:solidFill>
              <a:srgbClr val="FF0000"/>
            </a:solidFill>
            <a:ln>
              <a:solidFill>
                <a:srgbClr val="FF0000"/>
              </a:solidFill>
            </a:ln>
          </p:spPr>
          <p:txBody>
            <a:bodyPr wrap="square" rtlCol="0">
              <a:spAutoFit/>
            </a:bodyPr>
            <a:lstStyle/>
            <a:p>
              <a:pPr algn="ctr"/>
              <a:r>
                <a:rPr lang="cs-CZ" b="1" dirty="0" smtClean="0"/>
                <a:t>30min</a:t>
              </a:r>
              <a:endParaRPr lang="cs-CZ" b="1" dirty="0"/>
            </a:p>
          </p:txBody>
        </p:sp>
        <p:sp>
          <p:nvSpPr>
            <p:cNvPr id="20" name="TextovéPole 19"/>
            <p:cNvSpPr txBox="1"/>
            <p:nvPr/>
          </p:nvSpPr>
          <p:spPr>
            <a:xfrm>
              <a:off x="7930676" y="1742007"/>
              <a:ext cx="684076"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0,5h</a:t>
              </a:r>
              <a:endParaRPr lang="cs-CZ" b="1" dirty="0"/>
            </a:p>
          </p:txBody>
        </p:sp>
      </p:grpSp>
      <p:grpSp>
        <p:nvGrpSpPr>
          <p:cNvPr id="5" name="Skupina 21"/>
          <p:cNvGrpSpPr/>
          <p:nvPr/>
        </p:nvGrpSpPr>
        <p:grpSpPr>
          <a:xfrm>
            <a:off x="1637649" y="4521104"/>
            <a:ext cx="6995080" cy="773430"/>
            <a:chOff x="1619672" y="1742007"/>
            <a:chExt cx="6995080" cy="773430"/>
          </a:xfrm>
        </p:grpSpPr>
        <p:sp>
          <p:nvSpPr>
            <p:cNvPr id="23" name="TextovéPole 22"/>
            <p:cNvSpPr txBox="1"/>
            <p:nvPr/>
          </p:nvSpPr>
          <p:spPr>
            <a:xfrm>
              <a:off x="1619672" y="1743840"/>
              <a:ext cx="1656184"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a:t>4</a:t>
              </a:r>
              <a:r>
                <a:rPr lang="cs-CZ" b="1" dirty="0" smtClean="0"/>
                <a:t>,5h</a:t>
              </a:r>
              <a:endParaRPr lang="cs-CZ" b="1" dirty="0"/>
            </a:p>
          </p:txBody>
        </p:sp>
        <p:sp>
          <p:nvSpPr>
            <p:cNvPr id="24" name="TextovéPole 23"/>
            <p:cNvSpPr txBox="1"/>
            <p:nvPr/>
          </p:nvSpPr>
          <p:spPr>
            <a:xfrm>
              <a:off x="4516225" y="1784054"/>
              <a:ext cx="864096"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a:t>2</a:t>
              </a:r>
              <a:r>
                <a:rPr lang="cs-CZ" b="1" dirty="0" smtClean="0"/>
                <a:t>,5h</a:t>
              </a:r>
              <a:endParaRPr lang="cs-CZ" b="1" dirty="0"/>
            </a:p>
          </p:txBody>
        </p:sp>
        <p:sp>
          <p:nvSpPr>
            <p:cNvPr id="25" name="TextovéPole 24"/>
            <p:cNvSpPr txBox="1"/>
            <p:nvPr/>
          </p:nvSpPr>
          <p:spPr>
            <a:xfrm>
              <a:off x="6208413" y="1742007"/>
              <a:ext cx="684076"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solidFill>
                    <a:srgbClr val="FFFF00"/>
                  </a:solidFill>
                </a:rPr>
                <a:t>1,5h</a:t>
              </a:r>
              <a:endParaRPr lang="cs-CZ" b="1" dirty="0">
                <a:solidFill>
                  <a:srgbClr val="FFFF00"/>
                </a:solidFill>
              </a:endParaRPr>
            </a:p>
          </p:txBody>
        </p:sp>
        <p:sp>
          <p:nvSpPr>
            <p:cNvPr id="26" name="TextovéPole 25"/>
            <p:cNvSpPr txBox="1"/>
            <p:nvPr/>
          </p:nvSpPr>
          <p:spPr>
            <a:xfrm>
              <a:off x="5380321" y="2146105"/>
              <a:ext cx="828092" cy="369332"/>
            </a:xfrm>
            <a:prstGeom prst="rect">
              <a:avLst/>
            </a:prstGeom>
            <a:solidFill>
              <a:srgbClr val="FF0000"/>
            </a:solidFill>
            <a:ln>
              <a:solidFill>
                <a:srgbClr val="FF0000"/>
              </a:solidFill>
            </a:ln>
          </p:spPr>
          <p:txBody>
            <a:bodyPr wrap="square" rtlCol="0">
              <a:spAutoFit/>
            </a:bodyPr>
            <a:lstStyle/>
            <a:p>
              <a:pPr algn="ctr"/>
              <a:r>
                <a:rPr lang="cs-CZ" b="1" dirty="0" smtClean="0"/>
                <a:t>15min</a:t>
              </a:r>
              <a:endParaRPr lang="cs-CZ" b="1" dirty="0"/>
            </a:p>
          </p:txBody>
        </p:sp>
        <p:sp>
          <p:nvSpPr>
            <p:cNvPr id="27" name="TextovéPole 26"/>
            <p:cNvSpPr txBox="1"/>
            <p:nvPr/>
          </p:nvSpPr>
          <p:spPr>
            <a:xfrm>
              <a:off x="3275856" y="2146105"/>
              <a:ext cx="1224136" cy="369332"/>
            </a:xfrm>
            <a:prstGeom prst="rect">
              <a:avLst/>
            </a:prstGeom>
            <a:solidFill>
              <a:srgbClr val="FF0000"/>
            </a:solidFill>
            <a:ln>
              <a:solidFill>
                <a:srgbClr val="FF0000"/>
              </a:solidFill>
            </a:ln>
          </p:spPr>
          <p:txBody>
            <a:bodyPr wrap="square" rtlCol="0">
              <a:spAutoFit/>
            </a:bodyPr>
            <a:lstStyle/>
            <a:p>
              <a:pPr algn="ctr"/>
              <a:r>
                <a:rPr lang="cs-CZ" b="1" dirty="0" smtClean="0"/>
                <a:t>45min</a:t>
              </a:r>
              <a:endParaRPr lang="cs-CZ" b="1" dirty="0"/>
            </a:p>
          </p:txBody>
        </p:sp>
        <p:sp>
          <p:nvSpPr>
            <p:cNvPr id="28" name="TextovéPole 27"/>
            <p:cNvSpPr txBox="1"/>
            <p:nvPr/>
          </p:nvSpPr>
          <p:spPr>
            <a:xfrm>
              <a:off x="6886560" y="2118379"/>
              <a:ext cx="1044116" cy="369332"/>
            </a:xfrm>
            <a:prstGeom prst="rect">
              <a:avLst/>
            </a:prstGeom>
            <a:solidFill>
              <a:srgbClr val="FF0000"/>
            </a:solidFill>
            <a:ln>
              <a:solidFill>
                <a:srgbClr val="FF0000"/>
              </a:solidFill>
            </a:ln>
          </p:spPr>
          <p:txBody>
            <a:bodyPr wrap="square" rtlCol="0">
              <a:spAutoFit/>
            </a:bodyPr>
            <a:lstStyle/>
            <a:p>
              <a:pPr algn="ctr"/>
              <a:r>
                <a:rPr lang="cs-CZ" b="1" dirty="0" smtClean="0"/>
                <a:t>30min</a:t>
              </a:r>
              <a:endParaRPr lang="cs-CZ" b="1" dirty="0"/>
            </a:p>
          </p:txBody>
        </p:sp>
        <p:sp>
          <p:nvSpPr>
            <p:cNvPr id="29" name="TextovéPole 28"/>
            <p:cNvSpPr txBox="1"/>
            <p:nvPr/>
          </p:nvSpPr>
          <p:spPr>
            <a:xfrm>
              <a:off x="7930676" y="1742007"/>
              <a:ext cx="684076"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a:solidFill>
                    <a:srgbClr val="FFFF00"/>
                  </a:solidFill>
                </a:rPr>
                <a:t>1</a:t>
              </a:r>
              <a:r>
                <a:rPr lang="cs-CZ" b="1" dirty="0" smtClean="0">
                  <a:solidFill>
                    <a:srgbClr val="FFFF00"/>
                  </a:solidFill>
                </a:rPr>
                <a:t>h</a:t>
              </a:r>
              <a:endParaRPr lang="cs-CZ" b="1" dirty="0">
                <a:solidFill>
                  <a:srgbClr val="FFFF00"/>
                </a:solidFill>
              </a:endParaRPr>
            </a:p>
          </p:txBody>
        </p:sp>
      </p:grpSp>
    </p:spTree>
    <p:extLst>
      <p:ext uri="{BB962C8B-B14F-4D97-AF65-F5344CB8AC3E}">
        <p14:creationId xmlns:p14="http://schemas.microsoft.com/office/powerpoint/2010/main" val="5277293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642194"/>
          </a:xfrm>
        </p:spPr>
        <p:txBody>
          <a:bodyPr>
            <a:normAutofit fontScale="90000"/>
          </a:bodyPr>
          <a:lstStyle/>
          <a:p>
            <a:pPr algn="l"/>
            <a:r>
              <a:rPr lang="cs-CZ" dirty="0" smtClean="0"/>
              <a:t/>
            </a:r>
            <a:br>
              <a:rPr lang="cs-CZ" dirty="0" smtClean="0"/>
            </a:br>
            <a:r>
              <a:rPr lang="cs-CZ" b="1" dirty="0" smtClean="0"/>
              <a:t>2</a:t>
            </a:r>
            <a:r>
              <a:rPr lang="cs-CZ" dirty="0" smtClean="0"/>
              <a:t>. </a:t>
            </a:r>
            <a:r>
              <a:rPr lang="cs-CZ" sz="3100" dirty="0" smtClean="0"/>
              <a:t>Řidič </a:t>
            </a:r>
            <a:r>
              <a:rPr lang="cs-CZ" sz="3100" dirty="0"/>
              <a:t>provedl rozvoz zboží 4 zákazníkům. Rozvrhl si svůj denní režim podle následující grafu. Bezpečnostní přestávku spojil s přestávkou na jídlo</a:t>
            </a:r>
            <a:r>
              <a:rPr lang="cs-CZ" sz="2800" dirty="0"/>
              <a:t>.</a:t>
            </a:r>
            <a:br>
              <a:rPr lang="cs-CZ" sz="2800" dirty="0"/>
            </a:br>
            <a:endParaRPr lang="cs-CZ" sz="3100" dirty="0"/>
          </a:p>
        </p:txBody>
      </p:sp>
      <p:sp>
        <p:nvSpPr>
          <p:cNvPr id="13" name="Zástupný symbol pro obsah 12"/>
          <p:cNvSpPr>
            <a:spLocks noGrp="1"/>
          </p:cNvSpPr>
          <p:nvPr>
            <p:ph idx="1"/>
          </p:nvPr>
        </p:nvSpPr>
        <p:spPr>
          <a:xfrm>
            <a:off x="63687" y="2167640"/>
            <a:ext cx="8229600" cy="4525963"/>
          </a:xfrm>
        </p:spPr>
        <p:txBody>
          <a:bodyPr>
            <a:normAutofit/>
          </a:bodyPr>
          <a:lstStyle/>
          <a:p>
            <a:pPr marL="0" indent="0">
              <a:buNone/>
            </a:pPr>
            <a:r>
              <a:rPr lang="cs-CZ" sz="2400" dirty="0" smtClean="0"/>
              <a:t>DDŘ</a:t>
            </a:r>
          </a:p>
          <a:p>
            <a:pPr marL="0" indent="0">
              <a:buNone/>
            </a:pPr>
            <a:r>
              <a:rPr lang="cs-CZ" sz="2400" dirty="0" smtClean="0"/>
              <a:t>JP</a:t>
            </a:r>
          </a:p>
          <a:p>
            <a:pPr marL="0" indent="0">
              <a:buNone/>
            </a:pPr>
            <a:r>
              <a:rPr lang="cs-CZ" sz="2400" dirty="0" smtClean="0"/>
              <a:t>BP</a:t>
            </a:r>
          </a:p>
          <a:p>
            <a:pPr marL="0" indent="0">
              <a:buNone/>
            </a:pPr>
            <a:endParaRPr lang="cs-CZ" dirty="0" smtClean="0"/>
          </a:p>
          <a:p>
            <a:pPr marL="0" indent="0">
              <a:buNone/>
            </a:pPr>
            <a:r>
              <a:rPr lang="cs-CZ" sz="2800" dirty="0"/>
              <a:t>Rozvrhl si svůj pracovní režim </a:t>
            </a:r>
            <a:r>
              <a:rPr lang="cs-CZ" sz="2800" dirty="0" smtClean="0"/>
              <a:t>správně</a:t>
            </a:r>
            <a:r>
              <a:rPr lang="cs-CZ" dirty="0" smtClean="0"/>
              <a:t>?</a:t>
            </a:r>
            <a:r>
              <a:rPr lang="cs-CZ" dirty="0"/>
              <a:t> </a:t>
            </a:r>
            <a:r>
              <a:rPr lang="cs-CZ" dirty="0" smtClean="0"/>
              <a:t>    ANO	NE</a:t>
            </a:r>
          </a:p>
          <a:p>
            <a:pPr marL="0" indent="0">
              <a:buNone/>
            </a:pPr>
            <a:r>
              <a:rPr lang="cs-CZ" dirty="0" smtClean="0"/>
              <a:t> 					</a:t>
            </a:r>
            <a:r>
              <a:rPr lang="cs-CZ" dirty="0" smtClean="0">
                <a:hlinkClick r:id="rId2" action="ppaction://hlinksldjump"/>
              </a:rPr>
              <a:t>SPRÁVNÁ </a:t>
            </a:r>
            <a:r>
              <a:rPr lang="cs-CZ" dirty="0">
                <a:hlinkClick r:id="rId2" action="ppaction://hlinksldjump"/>
              </a:rPr>
              <a:t>ODPOVĚĎ</a:t>
            </a:r>
            <a:endParaRPr lang="cs-CZ" dirty="0" smtClean="0"/>
          </a:p>
          <a:p>
            <a:pPr marL="0" indent="0">
              <a:buNone/>
            </a:pPr>
            <a:endParaRPr lang="cs-CZ" dirty="0"/>
          </a:p>
        </p:txBody>
      </p:sp>
      <p:grpSp>
        <p:nvGrpSpPr>
          <p:cNvPr id="3" name="Skupina 2"/>
          <p:cNvGrpSpPr/>
          <p:nvPr/>
        </p:nvGrpSpPr>
        <p:grpSpPr>
          <a:xfrm>
            <a:off x="755576" y="2207274"/>
            <a:ext cx="8222119" cy="1172289"/>
            <a:chOff x="1331640" y="2194899"/>
            <a:chExt cx="8610809" cy="1172289"/>
          </a:xfrm>
        </p:grpSpPr>
        <p:sp>
          <p:nvSpPr>
            <p:cNvPr id="4" name="TextovéPole 3"/>
            <p:cNvSpPr txBox="1"/>
            <p:nvPr/>
          </p:nvSpPr>
          <p:spPr>
            <a:xfrm>
              <a:off x="1331640" y="2204864"/>
              <a:ext cx="792088"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1,5h</a:t>
              </a:r>
              <a:endParaRPr lang="cs-CZ" b="1" dirty="0"/>
            </a:p>
          </p:txBody>
        </p:sp>
        <p:sp>
          <p:nvSpPr>
            <p:cNvPr id="7" name="TextovéPole 6"/>
            <p:cNvSpPr txBox="1"/>
            <p:nvPr/>
          </p:nvSpPr>
          <p:spPr>
            <a:xfrm>
              <a:off x="2990706" y="2214567"/>
              <a:ext cx="661267"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2h</a:t>
              </a:r>
              <a:endParaRPr lang="cs-CZ" b="1" dirty="0"/>
            </a:p>
          </p:txBody>
        </p:sp>
        <p:sp>
          <p:nvSpPr>
            <p:cNvPr id="8" name="TextovéPole 7"/>
            <p:cNvSpPr txBox="1"/>
            <p:nvPr/>
          </p:nvSpPr>
          <p:spPr>
            <a:xfrm>
              <a:off x="7666255" y="2194899"/>
              <a:ext cx="684076"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2h</a:t>
              </a:r>
              <a:endParaRPr lang="cs-CZ" b="1" dirty="0"/>
            </a:p>
          </p:txBody>
        </p:sp>
        <p:sp>
          <p:nvSpPr>
            <p:cNvPr id="9" name="TextovéPole 8"/>
            <p:cNvSpPr txBox="1"/>
            <p:nvPr/>
          </p:nvSpPr>
          <p:spPr>
            <a:xfrm>
              <a:off x="3651973" y="2594429"/>
              <a:ext cx="828092" cy="369332"/>
            </a:xfrm>
            <a:prstGeom prst="rect">
              <a:avLst/>
            </a:prstGeom>
            <a:solidFill>
              <a:srgbClr val="00B050"/>
            </a:solidFill>
            <a:ln>
              <a:solidFill>
                <a:srgbClr val="00B050"/>
              </a:solidFill>
            </a:ln>
          </p:spPr>
          <p:txBody>
            <a:bodyPr wrap="square" rtlCol="0">
              <a:spAutoFit/>
            </a:bodyPr>
            <a:lstStyle/>
            <a:p>
              <a:pPr algn="ctr"/>
              <a:r>
                <a:rPr lang="cs-CZ" b="1" dirty="0" smtClean="0"/>
                <a:t>15min</a:t>
              </a:r>
              <a:endParaRPr lang="cs-CZ" b="1" dirty="0"/>
            </a:p>
          </p:txBody>
        </p:sp>
        <p:sp>
          <p:nvSpPr>
            <p:cNvPr id="17" name="TextovéPole 16"/>
            <p:cNvSpPr txBox="1"/>
            <p:nvPr/>
          </p:nvSpPr>
          <p:spPr>
            <a:xfrm>
              <a:off x="5194086" y="2997856"/>
              <a:ext cx="945580" cy="369332"/>
            </a:xfrm>
            <a:prstGeom prst="rect">
              <a:avLst/>
            </a:prstGeom>
            <a:solidFill>
              <a:srgbClr val="FF0000"/>
            </a:solidFill>
            <a:ln>
              <a:solidFill>
                <a:srgbClr val="FF0000"/>
              </a:solidFill>
            </a:ln>
          </p:spPr>
          <p:txBody>
            <a:bodyPr wrap="square" rtlCol="0">
              <a:spAutoFit/>
            </a:bodyPr>
            <a:lstStyle/>
            <a:p>
              <a:pPr algn="ctr"/>
              <a:r>
                <a:rPr lang="cs-CZ" b="1" dirty="0" smtClean="0"/>
                <a:t>45min</a:t>
              </a:r>
              <a:endParaRPr lang="cs-CZ" b="1" dirty="0"/>
            </a:p>
          </p:txBody>
        </p:sp>
        <p:sp>
          <p:nvSpPr>
            <p:cNvPr id="18" name="TextovéPole 17"/>
            <p:cNvSpPr txBox="1"/>
            <p:nvPr/>
          </p:nvSpPr>
          <p:spPr>
            <a:xfrm>
              <a:off x="8350331" y="2605256"/>
              <a:ext cx="858037" cy="369332"/>
            </a:xfrm>
            <a:prstGeom prst="rect">
              <a:avLst/>
            </a:prstGeom>
            <a:solidFill>
              <a:srgbClr val="00B050"/>
            </a:solidFill>
            <a:ln>
              <a:solidFill>
                <a:srgbClr val="00B050"/>
              </a:solidFill>
            </a:ln>
          </p:spPr>
          <p:txBody>
            <a:bodyPr wrap="square" rtlCol="0">
              <a:spAutoFit/>
            </a:bodyPr>
            <a:lstStyle/>
            <a:p>
              <a:pPr algn="ctr"/>
              <a:r>
                <a:rPr lang="cs-CZ" b="1" dirty="0" smtClean="0"/>
                <a:t>15min</a:t>
              </a:r>
              <a:endParaRPr lang="cs-CZ" b="1" dirty="0"/>
            </a:p>
          </p:txBody>
        </p:sp>
        <p:sp>
          <p:nvSpPr>
            <p:cNvPr id="20" name="TextovéPole 19"/>
            <p:cNvSpPr txBox="1"/>
            <p:nvPr/>
          </p:nvSpPr>
          <p:spPr>
            <a:xfrm>
              <a:off x="6141705" y="2245827"/>
              <a:ext cx="706298"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0,5h</a:t>
              </a:r>
              <a:endParaRPr lang="cs-CZ" b="1" dirty="0"/>
            </a:p>
          </p:txBody>
        </p:sp>
        <p:sp>
          <p:nvSpPr>
            <p:cNvPr id="30" name="TextovéPole 29"/>
            <p:cNvSpPr txBox="1"/>
            <p:nvPr/>
          </p:nvSpPr>
          <p:spPr>
            <a:xfrm>
              <a:off x="4480065" y="2225097"/>
              <a:ext cx="714021"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1,5h</a:t>
              </a:r>
              <a:endParaRPr lang="cs-CZ" b="1" dirty="0"/>
            </a:p>
          </p:txBody>
        </p:sp>
        <p:sp>
          <p:nvSpPr>
            <p:cNvPr id="31" name="TextovéPole 30"/>
            <p:cNvSpPr txBox="1"/>
            <p:nvPr/>
          </p:nvSpPr>
          <p:spPr>
            <a:xfrm>
              <a:off x="6848004" y="2615159"/>
              <a:ext cx="818252" cy="369332"/>
            </a:xfrm>
            <a:prstGeom prst="rect">
              <a:avLst/>
            </a:prstGeom>
            <a:solidFill>
              <a:srgbClr val="00B050"/>
            </a:solidFill>
            <a:ln>
              <a:solidFill>
                <a:srgbClr val="00B050"/>
              </a:solidFill>
            </a:ln>
          </p:spPr>
          <p:txBody>
            <a:bodyPr wrap="square" rtlCol="0">
              <a:spAutoFit/>
            </a:bodyPr>
            <a:lstStyle/>
            <a:p>
              <a:pPr algn="ctr"/>
              <a:r>
                <a:rPr lang="cs-CZ" b="1" dirty="0" smtClean="0"/>
                <a:t>15min</a:t>
              </a:r>
              <a:endParaRPr lang="cs-CZ" b="1" dirty="0"/>
            </a:p>
          </p:txBody>
        </p:sp>
        <p:sp>
          <p:nvSpPr>
            <p:cNvPr id="32" name="TextovéPole 31"/>
            <p:cNvSpPr txBox="1"/>
            <p:nvPr/>
          </p:nvSpPr>
          <p:spPr>
            <a:xfrm>
              <a:off x="2126739" y="2594429"/>
              <a:ext cx="863967" cy="369332"/>
            </a:xfrm>
            <a:prstGeom prst="rect">
              <a:avLst/>
            </a:prstGeom>
            <a:solidFill>
              <a:srgbClr val="00B050"/>
            </a:solidFill>
            <a:ln>
              <a:solidFill>
                <a:srgbClr val="00B050"/>
              </a:solidFill>
            </a:ln>
          </p:spPr>
          <p:txBody>
            <a:bodyPr wrap="square" rtlCol="0">
              <a:spAutoFit/>
            </a:bodyPr>
            <a:lstStyle/>
            <a:p>
              <a:pPr algn="ctr"/>
              <a:r>
                <a:rPr lang="cs-CZ" b="1" dirty="0" smtClean="0"/>
                <a:t>30min</a:t>
              </a:r>
              <a:endParaRPr lang="cs-CZ" b="1" dirty="0"/>
            </a:p>
          </p:txBody>
        </p:sp>
        <p:sp>
          <p:nvSpPr>
            <p:cNvPr id="33" name="TextovéPole 32"/>
            <p:cNvSpPr txBox="1"/>
            <p:nvPr/>
          </p:nvSpPr>
          <p:spPr>
            <a:xfrm>
              <a:off x="9208368" y="2194899"/>
              <a:ext cx="734081"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1h</a:t>
              </a:r>
              <a:endParaRPr lang="cs-CZ" b="1" dirty="0"/>
            </a:p>
          </p:txBody>
        </p:sp>
      </p:grpSp>
      <p:cxnSp>
        <p:nvCxnSpPr>
          <p:cNvPr id="28" name="Přímá spojovací čára 27"/>
          <p:cNvCxnSpPr/>
          <p:nvPr/>
        </p:nvCxnSpPr>
        <p:spPr>
          <a:xfrm flipV="1">
            <a:off x="7308304" y="4149080"/>
            <a:ext cx="72008" cy="36004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Přímá spojovací čára 28"/>
          <p:cNvCxnSpPr/>
          <p:nvPr/>
        </p:nvCxnSpPr>
        <p:spPr>
          <a:xfrm>
            <a:off x="7164288" y="4365104"/>
            <a:ext cx="144016" cy="14401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7323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2"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ppt_x</p:attrName>
                                        </p:attrNameLst>
                                      </p:cBhvr>
                                      <p:tavLst>
                                        <p:tav tm="0">
                                          <p:val>
                                            <p:strVal val="#ppt_x+#ppt_w/2"/>
                                          </p:val>
                                        </p:tav>
                                        <p:tav tm="100000">
                                          <p:val>
                                            <p:strVal val="#ppt_x"/>
                                          </p:val>
                                        </p:tav>
                                      </p:tavLst>
                                    </p:anim>
                                    <p:anim calcmode="lin" valueType="num">
                                      <p:cBhvr>
                                        <p:cTn id="8" dur="500" fill="hold"/>
                                        <p:tgtEl>
                                          <p:spTgt spid="28"/>
                                        </p:tgtEl>
                                        <p:attrNameLst>
                                          <p:attrName>ppt_y</p:attrName>
                                        </p:attrNameLst>
                                      </p:cBhvr>
                                      <p:tavLst>
                                        <p:tav tm="0">
                                          <p:val>
                                            <p:strVal val="#ppt_y"/>
                                          </p:val>
                                        </p:tav>
                                        <p:tav tm="100000">
                                          <p:val>
                                            <p:strVal val="#ppt_y"/>
                                          </p:val>
                                        </p:tav>
                                      </p:tavLst>
                                    </p:anim>
                                    <p:anim calcmode="lin" valueType="num">
                                      <p:cBhvr>
                                        <p:cTn id="9" dur="500" fill="hold"/>
                                        <p:tgtEl>
                                          <p:spTgt spid="28"/>
                                        </p:tgtEl>
                                        <p:attrNameLst>
                                          <p:attrName>ppt_w</p:attrName>
                                        </p:attrNameLst>
                                      </p:cBhvr>
                                      <p:tavLst>
                                        <p:tav tm="0">
                                          <p:val>
                                            <p:fltVal val="0"/>
                                          </p:val>
                                        </p:tav>
                                        <p:tav tm="100000">
                                          <p:val>
                                            <p:strVal val="#ppt_w"/>
                                          </p:val>
                                        </p:tav>
                                      </p:tavLst>
                                    </p:anim>
                                    <p:anim calcmode="lin" valueType="num">
                                      <p:cBhvr>
                                        <p:cTn id="10" dur="500" fill="hold"/>
                                        <p:tgtEl>
                                          <p:spTgt spid="28"/>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p:cTn id="13" dur="500" fill="hold"/>
                                        <p:tgtEl>
                                          <p:spTgt spid="29"/>
                                        </p:tgtEl>
                                        <p:attrNameLst>
                                          <p:attrName>ppt_x</p:attrName>
                                        </p:attrNameLst>
                                      </p:cBhvr>
                                      <p:tavLst>
                                        <p:tav tm="0">
                                          <p:val>
                                            <p:strVal val="#ppt_x+#ppt_w/2"/>
                                          </p:val>
                                        </p:tav>
                                        <p:tav tm="100000">
                                          <p:val>
                                            <p:strVal val="#ppt_x"/>
                                          </p:val>
                                        </p:tav>
                                      </p:tavLst>
                                    </p:anim>
                                    <p:anim calcmode="lin" valueType="num">
                                      <p:cBhvr>
                                        <p:cTn id="14" dur="500" fill="hold"/>
                                        <p:tgtEl>
                                          <p:spTgt spid="29"/>
                                        </p:tgtEl>
                                        <p:attrNameLst>
                                          <p:attrName>ppt_y</p:attrName>
                                        </p:attrNameLst>
                                      </p:cBhvr>
                                      <p:tavLst>
                                        <p:tav tm="0">
                                          <p:val>
                                            <p:strVal val="#ppt_y"/>
                                          </p:val>
                                        </p:tav>
                                        <p:tav tm="100000">
                                          <p:val>
                                            <p:strVal val="#ppt_y"/>
                                          </p:val>
                                        </p:tav>
                                      </p:tavLst>
                                    </p:anim>
                                    <p:anim calcmode="lin" valueType="num">
                                      <p:cBhvr>
                                        <p:cTn id="15" dur="500" fill="hold"/>
                                        <p:tgtEl>
                                          <p:spTgt spid="29"/>
                                        </p:tgtEl>
                                        <p:attrNameLst>
                                          <p:attrName>ppt_w</p:attrName>
                                        </p:attrNameLst>
                                      </p:cBhvr>
                                      <p:tavLst>
                                        <p:tav tm="0">
                                          <p:val>
                                            <p:fltVal val="0"/>
                                          </p:val>
                                        </p:tav>
                                        <p:tav tm="100000">
                                          <p:val>
                                            <p:strVal val="#ppt_w"/>
                                          </p:val>
                                        </p:tav>
                                      </p:tavLst>
                                    </p:anim>
                                    <p:anim calcmode="lin" valueType="num">
                                      <p:cBhvr>
                                        <p:cTn id="16" dur="500" fill="hold"/>
                                        <p:tgtEl>
                                          <p:spTgt spid="29"/>
                                        </p:tgtEl>
                                        <p:attrNameLst>
                                          <p:attrName>ppt_h</p:attrName>
                                        </p:attrNameLst>
                                      </p:cBhvr>
                                      <p:tavLst>
                                        <p:tav tm="0">
                                          <p:val>
                                            <p:strVal val="#ppt_h"/>
                                          </p:val>
                                        </p:tav>
                                        <p:tav tm="100000">
                                          <p:val>
                                            <p:strVal val="#ppt_h"/>
                                          </p:val>
                                        </p:tav>
                                      </p:tavLst>
                                    </p:anim>
                                  </p:childTnLst>
                                </p:cTn>
                              </p:par>
                              <p:par>
                                <p:cTn id="17" presetID="16" presetClass="entr" presetSubtype="21" fill="hold" nodeType="withEffect">
                                  <p:stCondLst>
                                    <p:cond delay="0"/>
                                  </p:stCondLst>
                                  <p:childTnLst>
                                    <p:set>
                                      <p:cBhvr>
                                        <p:cTn id="18" dur="1" fill="hold">
                                          <p:stCondLst>
                                            <p:cond delay="0"/>
                                          </p:stCondLst>
                                        </p:cTn>
                                        <p:tgtEl>
                                          <p:spTgt spid="13">
                                            <p:txEl>
                                              <p:pRg st="5" end="5"/>
                                            </p:txEl>
                                          </p:spTgt>
                                        </p:tgtEl>
                                        <p:attrNameLst>
                                          <p:attrName>style.visibility</p:attrName>
                                        </p:attrNameLst>
                                      </p:cBhvr>
                                      <p:to>
                                        <p:strVal val="visible"/>
                                      </p:to>
                                    </p:set>
                                    <p:animEffect transition="in" filter="barn(inVertical)">
                                      <p:cBhvr>
                                        <p:cTn id="19" dur="500"/>
                                        <p:tgtEl>
                                          <p:spTgt spid="1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 name="Zástupný symbol pro obsah 12"/>
          <p:cNvSpPr>
            <a:spLocks noGrp="1"/>
          </p:cNvSpPr>
          <p:nvPr>
            <p:ph idx="1"/>
          </p:nvPr>
        </p:nvSpPr>
        <p:spPr>
          <a:xfrm>
            <a:off x="184393" y="1422594"/>
            <a:ext cx="8229600" cy="4525963"/>
          </a:xfrm>
        </p:spPr>
        <p:txBody>
          <a:bodyPr>
            <a:normAutofit/>
          </a:bodyPr>
          <a:lstStyle/>
          <a:p>
            <a:pPr marL="0" indent="0">
              <a:buNone/>
            </a:pPr>
            <a:r>
              <a:rPr lang="cs-CZ" sz="2400" dirty="0" smtClean="0"/>
              <a:t>DDŘ</a:t>
            </a:r>
          </a:p>
          <a:p>
            <a:pPr marL="0" indent="0">
              <a:buNone/>
            </a:pPr>
            <a:r>
              <a:rPr lang="cs-CZ" sz="2400" dirty="0" smtClean="0"/>
              <a:t>JP</a:t>
            </a:r>
          </a:p>
          <a:p>
            <a:pPr marL="0" indent="0">
              <a:buNone/>
            </a:pPr>
            <a:r>
              <a:rPr lang="cs-CZ" sz="2400" dirty="0" smtClean="0"/>
              <a:t>BP</a:t>
            </a:r>
          </a:p>
          <a:p>
            <a:pPr marL="0" indent="0">
              <a:buNone/>
            </a:pPr>
            <a:endParaRPr lang="cs-CZ" dirty="0" smtClean="0"/>
          </a:p>
          <a:p>
            <a:pPr marL="0" indent="0">
              <a:buNone/>
            </a:pPr>
            <a:r>
              <a:rPr lang="cs-CZ" dirty="0" smtClean="0"/>
              <a:t>SPRÁVNÁ ODPOVĚĎ 	</a:t>
            </a:r>
          </a:p>
          <a:p>
            <a:pPr marL="0" indent="0">
              <a:buNone/>
            </a:pPr>
            <a:endParaRPr lang="cs-CZ" sz="2400" dirty="0" smtClean="0"/>
          </a:p>
          <a:p>
            <a:pPr marL="0" indent="0">
              <a:buNone/>
            </a:pPr>
            <a:r>
              <a:rPr lang="cs-CZ" sz="2400" dirty="0" smtClean="0"/>
              <a:t>DDŘ</a:t>
            </a:r>
          </a:p>
          <a:p>
            <a:pPr marL="0" indent="0">
              <a:buNone/>
            </a:pPr>
            <a:r>
              <a:rPr lang="cs-CZ" sz="2400" dirty="0" smtClean="0"/>
              <a:t>JP</a:t>
            </a:r>
          </a:p>
          <a:p>
            <a:pPr marL="0" indent="0">
              <a:buNone/>
            </a:pPr>
            <a:r>
              <a:rPr lang="cs-CZ" sz="2400" dirty="0" smtClean="0"/>
              <a:t>BP</a:t>
            </a:r>
          </a:p>
          <a:p>
            <a:pPr marL="0" indent="0">
              <a:buNone/>
            </a:pPr>
            <a:endParaRPr lang="cs-CZ" dirty="0" smtClean="0"/>
          </a:p>
          <a:p>
            <a:pPr marL="0" indent="0">
              <a:buNone/>
            </a:pPr>
            <a:endParaRPr lang="cs-CZ" dirty="0"/>
          </a:p>
        </p:txBody>
      </p:sp>
      <p:grpSp>
        <p:nvGrpSpPr>
          <p:cNvPr id="3" name="Skupina 2"/>
          <p:cNvGrpSpPr/>
          <p:nvPr/>
        </p:nvGrpSpPr>
        <p:grpSpPr>
          <a:xfrm>
            <a:off x="892819" y="1455245"/>
            <a:ext cx="8222119" cy="1172289"/>
            <a:chOff x="1331640" y="2194899"/>
            <a:chExt cx="8610809" cy="1172289"/>
          </a:xfrm>
        </p:grpSpPr>
        <p:sp>
          <p:nvSpPr>
            <p:cNvPr id="4" name="TextovéPole 3"/>
            <p:cNvSpPr txBox="1"/>
            <p:nvPr/>
          </p:nvSpPr>
          <p:spPr>
            <a:xfrm>
              <a:off x="1331640" y="2204864"/>
              <a:ext cx="792088"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1,5h</a:t>
              </a:r>
              <a:endParaRPr lang="cs-CZ" b="1" dirty="0"/>
            </a:p>
          </p:txBody>
        </p:sp>
        <p:sp>
          <p:nvSpPr>
            <p:cNvPr id="7" name="TextovéPole 6"/>
            <p:cNvSpPr txBox="1"/>
            <p:nvPr/>
          </p:nvSpPr>
          <p:spPr>
            <a:xfrm>
              <a:off x="2990706" y="2214567"/>
              <a:ext cx="661267"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2h</a:t>
              </a:r>
              <a:endParaRPr lang="cs-CZ" b="1" dirty="0"/>
            </a:p>
          </p:txBody>
        </p:sp>
        <p:sp>
          <p:nvSpPr>
            <p:cNvPr id="8" name="TextovéPole 7"/>
            <p:cNvSpPr txBox="1"/>
            <p:nvPr/>
          </p:nvSpPr>
          <p:spPr>
            <a:xfrm>
              <a:off x="7666255" y="2194899"/>
              <a:ext cx="684076"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2h</a:t>
              </a:r>
              <a:endParaRPr lang="cs-CZ" b="1" dirty="0"/>
            </a:p>
          </p:txBody>
        </p:sp>
        <p:sp>
          <p:nvSpPr>
            <p:cNvPr id="9" name="TextovéPole 8"/>
            <p:cNvSpPr txBox="1"/>
            <p:nvPr/>
          </p:nvSpPr>
          <p:spPr>
            <a:xfrm>
              <a:off x="3651973" y="2594429"/>
              <a:ext cx="828092" cy="369332"/>
            </a:xfrm>
            <a:prstGeom prst="rect">
              <a:avLst/>
            </a:prstGeom>
            <a:solidFill>
              <a:srgbClr val="00B050"/>
            </a:solidFill>
            <a:ln>
              <a:solidFill>
                <a:srgbClr val="00B050"/>
              </a:solidFill>
            </a:ln>
          </p:spPr>
          <p:txBody>
            <a:bodyPr wrap="square" rtlCol="0">
              <a:spAutoFit/>
            </a:bodyPr>
            <a:lstStyle/>
            <a:p>
              <a:pPr algn="ctr"/>
              <a:r>
                <a:rPr lang="cs-CZ" b="1" dirty="0" smtClean="0"/>
                <a:t>15min</a:t>
              </a:r>
              <a:endParaRPr lang="cs-CZ" b="1" dirty="0"/>
            </a:p>
          </p:txBody>
        </p:sp>
        <p:sp>
          <p:nvSpPr>
            <p:cNvPr id="17" name="TextovéPole 16"/>
            <p:cNvSpPr txBox="1"/>
            <p:nvPr/>
          </p:nvSpPr>
          <p:spPr>
            <a:xfrm>
              <a:off x="5194086" y="2997856"/>
              <a:ext cx="945580" cy="369332"/>
            </a:xfrm>
            <a:prstGeom prst="rect">
              <a:avLst/>
            </a:prstGeom>
            <a:solidFill>
              <a:srgbClr val="FF0000"/>
            </a:solidFill>
            <a:ln>
              <a:solidFill>
                <a:srgbClr val="FF0000"/>
              </a:solidFill>
            </a:ln>
          </p:spPr>
          <p:txBody>
            <a:bodyPr wrap="square" rtlCol="0">
              <a:spAutoFit/>
            </a:bodyPr>
            <a:lstStyle/>
            <a:p>
              <a:pPr algn="ctr"/>
              <a:r>
                <a:rPr lang="cs-CZ" b="1" dirty="0" smtClean="0"/>
                <a:t>45min</a:t>
              </a:r>
              <a:endParaRPr lang="cs-CZ" b="1" dirty="0"/>
            </a:p>
          </p:txBody>
        </p:sp>
        <p:sp>
          <p:nvSpPr>
            <p:cNvPr id="18" name="TextovéPole 17"/>
            <p:cNvSpPr txBox="1"/>
            <p:nvPr/>
          </p:nvSpPr>
          <p:spPr>
            <a:xfrm>
              <a:off x="8350331" y="2605256"/>
              <a:ext cx="858037" cy="369332"/>
            </a:xfrm>
            <a:prstGeom prst="rect">
              <a:avLst/>
            </a:prstGeom>
            <a:solidFill>
              <a:srgbClr val="00B050"/>
            </a:solidFill>
            <a:ln>
              <a:solidFill>
                <a:srgbClr val="00B050"/>
              </a:solidFill>
            </a:ln>
          </p:spPr>
          <p:txBody>
            <a:bodyPr wrap="square" rtlCol="0">
              <a:spAutoFit/>
            </a:bodyPr>
            <a:lstStyle/>
            <a:p>
              <a:pPr algn="ctr"/>
              <a:r>
                <a:rPr lang="cs-CZ" b="1" dirty="0" smtClean="0"/>
                <a:t>15min</a:t>
              </a:r>
              <a:endParaRPr lang="cs-CZ" b="1" dirty="0"/>
            </a:p>
          </p:txBody>
        </p:sp>
        <p:sp>
          <p:nvSpPr>
            <p:cNvPr id="20" name="TextovéPole 19"/>
            <p:cNvSpPr txBox="1"/>
            <p:nvPr/>
          </p:nvSpPr>
          <p:spPr>
            <a:xfrm>
              <a:off x="6141705" y="2245827"/>
              <a:ext cx="706298"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0,5h</a:t>
              </a:r>
              <a:endParaRPr lang="cs-CZ" b="1" dirty="0"/>
            </a:p>
          </p:txBody>
        </p:sp>
        <p:sp>
          <p:nvSpPr>
            <p:cNvPr id="30" name="TextovéPole 29"/>
            <p:cNvSpPr txBox="1"/>
            <p:nvPr/>
          </p:nvSpPr>
          <p:spPr>
            <a:xfrm>
              <a:off x="4480065" y="2225097"/>
              <a:ext cx="714021"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1,5h</a:t>
              </a:r>
              <a:endParaRPr lang="cs-CZ" b="1" dirty="0"/>
            </a:p>
          </p:txBody>
        </p:sp>
        <p:sp>
          <p:nvSpPr>
            <p:cNvPr id="31" name="TextovéPole 30"/>
            <p:cNvSpPr txBox="1"/>
            <p:nvPr/>
          </p:nvSpPr>
          <p:spPr>
            <a:xfrm>
              <a:off x="6848004" y="2615159"/>
              <a:ext cx="818252" cy="369332"/>
            </a:xfrm>
            <a:prstGeom prst="rect">
              <a:avLst/>
            </a:prstGeom>
            <a:solidFill>
              <a:srgbClr val="00B050"/>
            </a:solidFill>
            <a:ln>
              <a:solidFill>
                <a:srgbClr val="00B050"/>
              </a:solidFill>
            </a:ln>
          </p:spPr>
          <p:txBody>
            <a:bodyPr wrap="square" rtlCol="0">
              <a:spAutoFit/>
            </a:bodyPr>
            <a:lstStyle/>
            <a:p>
              <a:pPr algn="ctr"/>
              <a:r>
                <a:rPr lang="cs-CZ" b="1" dirty="0" smtClean="0"/>
                <a:t>15min</a:t>
              </a:r>
              <a:endParaRPr lang="cs-CZ" b="1" dirty="0"/>
            </a:p>
          </p:txBody>
        </p:sp>
        <p:sp>
          <p:nvSpPr>
            <p:cNvPr id="32" name="TextovéPole 31"/>
            <p:cNvSpPr txBox="1"/>
            <p:nvPr/>
          </p:nvSpPr>
          <p:spPr>
            <a:xfrm>
              <a:off x="2126739" y="2594429"/>
              <a:ext cx="863967" cy="369332"/>
            </a:xfrm>
            <a:prstGeom prst="rect">
              <a:avLst/>
            </a:prstGeom>
            <a:solidFill>
              <a:srgbClr val="00B050"/>
            </a:solidFill>
            <a:ln>
              <a:solidFill>
                <a:srgbClr val="00B050"/>
              </a:solidFill>
            </a:ln>
          </p:spPr>
          <p:txBody>
            <a:bodyPr wrap="square" rtlCol="0">
              <a:spAutoFit/>
            </a:bodyPr>
            <a:lstStyle/>
            <a:p>
              <a:pPr algn="ctr"/>
              <a:r>
                <a:rPr lang="cs-CZ" b="1" dirty="0" smtClean="0"/>
                <a:t>30min</a:t>
              </a:r>
              <a:endParaRPr lang="cs-CZ" b="1" dirty="0"/>
            </a:p>
          </p:txBody>
        </p:sp>
        <p:sp>
          <p:nvSpPr>
            <p:cNvPr id="33" name="TextovéPole 32"/>
            <p:cNvSpPr txBox="1"/>
            <p:nvPr/>
          </p:nvSpPr>
          <p:spPr>
            <a:xfrm>
              <a:off x="9208368" y="2194899"/>
              <a:ext cx="734081"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1h</a:t>
              </a:r>
              <a:endParaRPr lang="cs-CZ" b="1" dirty="0"/>
            </a:p>
          </p:txBody>
        </p:sp>
      </p:grpSp>
      <p:grpSp>
        <p:nvGrpSpPr>
          <p:cNvPr id="5" name="Skupina 34"/>
          <p:cNvGrpSpPr/>
          <p:nvPr/>
        </p:nvGrpSpPr>
        <p:grpSpPr>
          <a:xfrm>
            <a:off x="865523" y="4350845"/>
            <a:ext cx="8222119" cy="1172289"/>
            <a:chOff x="1331640" y="2194899"/>
            <a:chExt cx="8610809" cy="1172289"/>
          </a:xfrm>
        </p:grpSpPr>
        <p:sp>
          <p:nvSpPr>
            <p:cNvPr id="36" name="TextovéPole 35"/>
            <p:cNvSpPr txBox="1"/>
            <p:nvPr/>
          </p:nvSpPr>
          <p:spPr>
            <a:xfrm>
              <a:off x="1331640" y="2204864"/>
              <a:ext cx="792088"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1,5h</a:t>
              </a:r>
              <a:endParaRPr lang="cs-CZ" b="1" dirty="0"/>
            </a:p>
          </p:txBody>
        </p:sp>
        <p:sp>
          <p:nvSpPr>
            <p:cNvPr id="37" name="TextovéPole 36"/>
            <p:cNvSpPr txBox="1"/>
            <p:nvPr/>
          </p:nvSpPr>
          <p:spPr>
            <a:xfrm>
              <a:off x="2990706" y="2214567"/>
              <a:ext cx="661267"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2h</a:t>
              </a:r>
              <a:endParaRPr lang="cs-CZ" b="1" dirty="0"/>
            </a:p>
          </p:txBody>
        </p:sp>
        <p:sp>
          <p:nvSpPr>
            <p:cNvPr id="38" name="TextovéPole 37"/>
            <p:cNvSpPr txBox="1"/>
            <p:nvPr/>
          </p:nvSpPr>
          <p:spPr>
            <a:xfrm>
              <a:off x="7666255" y="2194899"/>
              <a:ext cx="684076"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2h</a:t>
              </a:r>
              <a:endParaRPr lang="cs-CZ" b="1" dirty="0"/>
            </a:p>
          </p:txBody>
        </p:sp>
        <p:sp>
          <p:nvSpPr>
            <p:cNvPr id="39" name="TextovéPole 38"/>
            <p:cNvSpPr txBox="1"/>
            <p:nvPr/>
          </p:nvSpPr>
          <p:spPr>
            <a:xfrm>
              <a:off x="3651973" y="2594429"/>
              <a:ext cx="828092" cy="369332"/>
            </a:xfrm>
            <a:prstGeom prst="rect">
              <a:avLst/>
            </a:prstGeom>
            <a:solidFill>
              <a:srgbClr val="00B050"/>
            </a:solidFill>
            <a:ln>
              <a:solidFill>
                <a:srgbClr val="00B050"/>
              </a:solidFill>
            </a:ln>
          </p:spPr>
          <p:txBody>
            <a:bodyPr wrap="square" rtlCol="0">
              <a:spAutoFit/>
            </a:bodyPr>
            <a:lstStyle/>
            <a:p>
              <a:pPr algn="ctr"/>
              <a:r>
                <a:rPr lang="cs-CZ" b="1" dirty="0" smtClean="0"/>
                <a:t>15min</a:t>
              </a:r>
              <a:endParaRPr lang="cs-CZ" b="1" dirty="0"/>
            </a:p>
          </p:txBody>
        </p:sp>
        <p:sp>
          <p:nvSpPr>
            <p:cNvPr id="40" name="TextovéPole 39"/>
            <p:cNvSpPr txBox="1"/>
            <p:nvPr/>
          </p:nvSpPr>
          <p:spPr>
            <a:xfrm>
              <a:off x="5194086" y="2997856"/>
              <a:ext cx="945580" cy="369332"/>
            </a:xfrm>
            <a:prstGeom prst="rect">
              <a:avLst/>
            </a:prstGeom>
            <a:solidFill>
              <a:srgbClr val="FF0000"/>
            </a:solidFill>
            <a:ln>
              <a:solidFill>
                <a:srgbClr val="FF0000"/>
              </a:solidFill>
            </a:ln>
          </p:spPr>
          <p:txBody>
            <a:bodyPr wrap="square" rtlCol="0">
              <a:spAutoFit/>
            </a:bodyPr>
            <a:lstStyle/>
            <a:p>
              <a:pPr algn="ctr"/>
              <a:r>
                <a:rPr lang="cs-CZ" b="1" dirty="0" smtClean="0"/>
                <a:t>45min</a:t>
              </a:r>
              <a:endParaRPr lang="cs-CZ" b="1" dirty="0"/>
            </a:p>
          </p:txBody>
        </p:sp>
        <p:sp>
          <p:nvSpPr>
            <p:cNvPr id="41" name="TextovéPole 40"/>
            <p:cNvSpPr txBox="1"/>
            <p:nvPr/>
          </p:nvSpPr>
          <p:spPr>
            <a:xfrm>
              <a:off x="8350331" y="2605256"/>
              <a:ext cx="858037" cy="369332"/>
            </a:xfrm>
            <a:prstGeom prst="rect">
              <a:avLst/>
            </a:prstGeom>
            <a:solidFill>
              <a:srgbClr val="00B050"/>
            </a:solidFill>
            <a:ln>
              <a:solidFill>
                <a:srgbClr val="00B050"/>
              </a:solidFill>
            </a:ln>
          </p:spPr>
          <p:txBody>
            <a:bodyPr wrap="square" rtlCol="0">
              <a:spAutoFit/>
            </a:bodyPr>
            <a:lstStyle/>
            <a:p>
              <a:pPr algn="ctr"/>
              <a:r>
                <a:rPr lang="cs-CZ" b="1" dirty="0" smtClean="0"/>
                <a:t>15min</a:t>
              </a:r>
              <a:endParaRPr lang="cs-CZ" b="1" dirty="0"/>
            </a:p>
          </p:txBody>
        </p:sp>
        <p:sp>
          <p:nvSpPr>
            <p:cNvPr id="42" name="TextovéPole 41"/>
            <p:cNvSpPr txBox="1"/>
            <p:nvPr/>
          </p:nvSpPr>
          <p:spPr>
            <a:xfrm>
              <a:off x="6141705" y="2245827"/>
              <a:ext cx="706298"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a:solidFill>
                    <a:srgbClr val="FFFF00"/>
                  </a:solidFill>
                </a:rPr>
                <a:t>1</a:t>
              </a:r>
              <a:r>
                <a:rPr lang="cs-CZ" b="1" dirty="0" smtClean="0">
                  <a:solidFill>
                    <a:srgbClr val="FFFF00"/>
                  </a:solidFill>
                </a:rPr>
                <a:t>,5h</a:t>
              </a:r>
              <a:endParaRPr lang="cs-CZ" b="1" dirty="0">
                <a:solidFill>
                  <a:srgbClr val="FFFF00"/>
                </a:solidFill>
              </a:endParaRPr>
            </a:p>
          </p:txBody>
        </p:sp>
        <p:sp>
          <p:nvSpPr>
            <p:cNvPr id="43" name="TextovéPole 42"/>
            <p:cNvSpPr txBox="1"/>
            <p:nvPr/>
          </p:nvSpPr>
          <p:spPr>
            <a:xfrm>
              <a:off x="4480065" y="2225097"/>
              <a:ext cx="714021"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solidFill>
                    <a:srgbClr val="FFFF00"/>
                  </a:solidFill>
                </a:rPr>
                <a:t>1h</a:t>
              </a:r>
              <a:endParaRPr lang="cs-CZ" b="1" dirty="0">
                <a:solidFill>
                  <a:srgbClr val="FFFF00"/>
                </a:solidFill>
              </a:endParaRPr>
            </a:p>
          </p:txBody>
        </p:sp>
        <p:sp>
          <p:nvSpPr>
            <p:cNvPr id="44" name="TextovéPole 43"/>
            <p:cNvSpPr txBox="1"/>
            <p:nvPr/>
          </p:nvSpPr>
          <p:spPr>
            <a:xfrm>
              <a:off x="6848004" y="2615159"/>
              <a:ext cx="818252" cy="369332"/>
            </a:xfrm>
            <a:prstGeom prst="rect">
              <a:avLst/>
            </a:prstGeom>
            <a:solidFill>
              <a:srgbClr val="00B050"/>
            </a:solidFill>
            <a:ln>
              <a:solidFill>
                <a:srgbClr val="00B050"/>
              </a:solidFill>
            </a:ln>
          </p:spPr>
          <p:txBody>
            <a:bodyPr wrap="square" rtlCol="0">
              <a:spAutoFit/>
            </a:bodyPr>
            <a:lstStyle/>
            <a:p>
              <a:pPr algn="ctr"/>
              <a:r>
                <a:rPr lang="cs-CZ" b="1" dirty="0" smtClean="0"/>
                <a:t>15min</a:t>
              </a:r>
              <a:endParaRPr lang="cs-CZ" b="1" dirty="0"/>
            </a:p>
          </p:txBody>
        </p:sp>
        <p:sp>
          <p:nvSpPr>
            <p:cNvPr id="45" name="TextovéPole 44"/>
            <p:cNvSpPr txBox="1"/>
            <p:nvPr/>
          </p:nvSpPr>
          <p:spPr>
            <a:xfrm>
              <a:off x="2126739" y="2594429"/>
              <a:ext cx="863967" cy="369332"/>
            </a:xfrm>
            <a:prstGeom prst="rect">
              <a:avLst/>
            </a:prstGeom>
            <a:solidFill>
              <a:srgbClr val="00B050"/>
            </a:solidFill>
            <a:ln>
              <a:solidFill>
                <a:srgbClr val="00B050"/>
              </a:solidFill>
            </a:ln>
          </p:spPr>
          <p:txBody>
            <a:bodyPr wrap="square" rtlCol="0">
              <a:spAutoFit/>
            </a:bodyPr>
            <a:lstStyle/>
            <a:p>
              <a:pPr algn="ctr"/>
              <a:r>
                <a:rPr lang="cs-CZ" b="1" dirty="0" smtClean="0"/>
                <a:t>30min</a:t>
              </a:r>
              <a:endParaRPr lang="cs-CZ" b="1" dirty="0"/>
            </a:p>
          </p:txBody>
        </p:sp>
        <p:sp>
          <p:nvSpPr>
            <p:cNvPr id="46" name="TextovéPole 45"/>
            <p:cNvSpPr txBox="1"/>
            <p:nvPr/>
          </p:nvSpPr>
          <p:spPr>
            <a:xfrm>
              <a:off x="9208368" y="2194899"/>
              <a:ext cx="734081"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1h</a:t>
              </a:r>
              <a:endParaRPr lang="cs-CZ" b="1" dirty="0"/>
            </a:p>
          </p:txBody>
        </p:sp>
      </p:grpSp>
    </p:spTree>
    <p:extLst>
      <p:ext uri="{BB962C8B-B14F-4D97-AF65-F5344CB8AC3E}">
        <p14:creationId xmlns:p14="http://schemas.microsoft.com/office/powerpoint/2010/main" val="13073231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1596" y="260648"/>
            <a:ext cx="8229600" cy="2288869"/>
          </a:xfrm>
        </p:spPr>
        <p:txBody>
          <a:bodyPr>
            <a:normAutofit fontScale="90000"/>
          </a:bodyPr>
          <a:lstStyle/>
          <a:p>
            <a:pPr algn="l"/>
            <a:r>
              <a:rPr lang="cs-CZ" sz="3600" b="1" dirty="0" smtClean="0"/>
              <a:t>3</a:t>
            </a:r>
            <a:r>
              <a:rPr lang="cs-CZ" sz="3600" dirty="0" smtClean="0"/>
              <a:t>. </a:t>
            </a:r>
            <a:r>
              <a:rPr lang="cs-CZ" sz="3100" dirty="0" smtClean="0"/>
              <a:t>Řidič </a:t>
            </a:r>
            <a:r>
              <a:rPr lang="cs-CZ" sz="3100" dirty="0"/>
              <a:t>přepravuje náklad z místa A do místa B. Z místa A vyjel v 6,00 hod. a po 3 hodinách řízení měl 15 minutovou bezpečnostní přestávku, po dalším řízení 1 hod měl 30 minut přestávku, poté řídil další 1 hodinu a udělal přestávku 30 minut. Poté řídil 4 hodiny</a:t>
            </a:r>
            <a:r>
              <a:rPr lang="cs-CZ" sz="1600" dirty="0"/>
              <a:t>.</a:t>
            </a:r>
            <a:br>
              <a:rPr lang="cs-CZ" sz="1600" dirty="0"/>
            </a:br>
            <a:endParaRPr lang="cs-CZ" sz="1800" dirty="0"/>
          </a:p>
        </p:txBody>
      </p:sp>
      <p:sp>
        <p:nvSpPr>
          <p:cNvPr id="13" name="Zástupný symbol pro obsah 12"/>
          <p:cNvSpPr>
            <a:spLocks noGrp="1"/>
          </p:cNvSpPr>
          <p:nvPr>
            <p:ph idx="1"/>
          </p:nvPr>
        </p:nvSpPr>
        <p:spPr>
          <a:xfrm>
            <a:off x="395536" y="3341052"/>
            <a:ext cx="8229600" cy="2453457"/>
          </a:xfrm>
        </p:spPr>
        <p:txBody>
          <a:bodyPr/>
          <a:lstStyle/>
          <a:p>
            <a:pPr marL="0" indent="0">
              <a:buNone/>
            </a:pPr>
            <a:r>
              <a:rPr lang="cs-CZ" sz="2800" dirty="0" smtClean="0"/>
              <a:t>DDŘ</a:t>
            </a:r>
          </a:p>
          <a:p>
            <a:pPr marL="0" indent="0">
              <a:buNone/>
            </a:pPr>
            <a:r>
              <a:rPr lang="cs-CZ" sz="2800" dirty="0" smtClean="0"/>
              <a:t>BP</a:t>
            </a:r>
          </a:p>
          <a:p>
            <a:pPr marL="0" indent="0">
              <a:buNone/>
            </a:pPr>
            <a:r>
              <a:rPr lang="cs-CZ" dirty="0"/>
              <a:t>Dodržel řidič správné rozložení přestávek?</a:t>
            </a:r>
            <a:r>
              <a:rPr lang="cs-CZ" dirty="0" smtClean="0"/>
              <a:t>						          ANO		NE</a:t>
            </a:r>
          </a:p>
          <a:p>
            <a:pPr marL="0" indent="0">
              <a:buNone/>
            </a:pPr>
            <a:endParaRPr lang="cs-CZ" dirty="0" smtClean="0"/>
          </a:p>
          <a:p>
            <a:pPr marL="0" indent="0">
              <a:buNone/>
            </a:pPr>
            <a:endParaRPr lang="cs-CZ" sz="2800" dirty="0" smtClean="0"/>
          </a:p>
          <a:p>
            <a:pPr marL="0" indent="0">
              <a:buNone/>
            </a:pPr>
            <a:endParaRPr lang="cs-CZ" sz="2800" dirty="0" smtClean="0"/>
          </a:p>
          <a:p>
            <a:pPr marL="0" indent="0">
              <a:buNone/>
            </a:pPr>
            <a:endParaRPr lang="cs-CZ" dirty="0"/>
          </a:p>
        </p:txBody>
      </p:sp>
      <p:grpSp>
        <p:nvGrpSpPr>
          <p:cNvPr id="21" name="Skupina 20"/>
          <p:cNvGrpSpPr/>
          <p:nvPr/>
        </p:nvGrpSpPr>
        <p:grpSpPr>
          <a:xfrm>
            <a:off x="1475656" y="3429000"/>
            <a:ext cx="6773089" cy="772679"/>
            <a:chOff x="1619672" y="1736884"/>
            <a:chExt cx="6773089" cy="772679"/>
          </a:xfrm>
        </p:grpSpPr>
        <p:sp>
          <p:nvSpPr>
            <p:cNvPr id="4" name="TextovéPole 3"/>
            <p:cNvSpPr txBox="1"/>
            <p:nvPr/>
          </p:nvSpPr>
          <p:spPr>
            <a:xfrm>
              <a:off x="1619672" y="1743840"/>
              <a:ext cx="1015249"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a:t>3</a:t>
              </a:r>
              <a:r>
                <a:rPr lang="cs-CZ" b="1" dirty="0" smtClean="0"/>
                <a:t>h</a:t>
              </a:r>
              <a:endParaRPr lang="cs-CZ" b="1" dirty="0"/>
            </a:p>
          </p:txBody>
        </p:sp>
        <p:sp>
          <p:nvSpPr>
            <p:cNvPr id="7" name="TextovéPole 6"/>
            <p:cNvSpPr txBox="1"/>
            <p:nvPr/>
          </p:nvSpPr>
          <p:spPr>
            <a:xfrm>
              <a:off x="3509920" y="1736884"/>
              <a:ext cx="710984"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a:t>1</a:t>
              </a:r>
              <a:r>
                <a:rPr lang="cs-CZ" b="1" dirty="0" smtClean="0"/>
                <a:t>h</a:t>
              </a:r>
              <a:endParaRPr lang="cs-CZ" b="1" dirty="0"/>
            </a:p>
          </p:txBody>
        </p:sp>
        <p:sp>
          <p:nvSpPr>
            <p:cNvPr id="8" name="TextovéPole 7"/>
            <p:cNvSpPr txBox="1"/>
            <p:nvPr/>
          </p:nvSpPr>
          <p:spPr>
            <a:xfrm>
              <a:off x="5253328" y="1765776"/>
              <a:ext cx="684076"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a:t>1</a:t>
              </a:r>
              <a:r>
                <a:rPr lang="cs-CZ" b="1" dirty="0" smtClean="0"/>
                <a:t>h</a:t>
              </a:r>
              <a:endParaRPr lang="cs-CZ" b="1" dirty="0"/>
            </a:p>
          </p:txBody>
        </p:sp>
        <p:sp>
          <p:nvSpPr>
            <p:cNvPr id="9" name="TextovéPole 8"/>
            <p:cNvSpPr txBox="1"/>
            <p:nvPr/>
          </p:nvSpPr>
          <p:spPr>
            <a:xfrm>
              <a:off x="4220904" y="2140231"/>
              <a:ext cx="999016" cy="369332"/>
            </a:xfrm>
            <a:prstGeom prst="rect">
              <a:avLst/>
            </a:prstGeom>
            <a:solidFill>
              <a:srgbClr val="FF0000"/>
            </a:solidFill>
            <a:ln>
              <a:solidFill>
                <a:srgbClr val="FF0000"/>
              </a:solidFill>
            </a:ln>
          </p:spPr>
          <p:txBody>
            <a:bodyPr wrap="square" rtlCol="0">
              <a:spAutoFit/>
            </a:bodyPr>
            <a:lstStyle/>
            <a:p>
              <a:pPr algn="ctr"/>
              <a:r>
                <a:rPr lang="cs-CZ" b="1" dirty="0" smtClean="0"/>
                <a:t>30min</a:t>
              </a:r>
              <a:endParaRPr lang="cs-CZ" b="1" dirty="0"/>
            </a:p>
          </p:txBody>
        </p:sp>
        <p:sp>
          <p:nvSpPr>
            <p:cNvPr id="17" name="TextovéPole 16"/>
            <p:cNvSpPr txBox="1"/>
            <p:nvPr/>
          </p:nvSpPr>
          <p:spPr>
            <a:xfrm>
              <a:off x="2634921" y="2111339"/>
              <a:ext cx="871233" cy="369332"/>
            </a:xfrm>
            <a:prstGeom prst="rect">
              <a:avLst/>
            </a:prstGeom>
            <a:solidFill>
              <a:srgbClr val="FF0000"/>
            </a:solidFill>
            <a:ln>
              <a:solidFill>
                <a:srgbClr val="FF0000"/>
              </a:solidFill>
            </a:ln>
          </p:spPr>
          <p:txBody>
            <a:bodyPr wrap="square" rtlCol="0">
              <a:spAutoFit/>
            </a:bodyPr>
            <a:lstStyle/>
            <a:p>
              <a:pPr algn="ctr"/>
              <a:r>
                <a:rPr lang="cs-CZ" b="1" dirty="0" smtClean="0"/>
                <a:t>15min</a:t>
              </a:r>
              <a:endParaRPr lang="cs-CZ" b="1" dirty="0"/>
            </a:p>
          </p:txBody>
        </p:sp>
        <p:sp>
          <p:nvSpPr>
            <p:cNvPr id="18" name="TextovéPole 17"/>
            <p:cNvSpPr txBox="1"/>
            <p:nvPr/>
          </p:nvSpPr>
          <p:spPr>
            <a:xfrm>
              <a:off x="5937404" y="2131233"/>
              <a:ext cx="938852" cy="369332"/>
            </a:xfrm>
            <a:prstGeom prst="rect">
              <a:avLst/>
            </a:prstGeom>
            <a:solidFill>
              <a:srgbClr val="FF0000"/>
            </a:solidFill>
            <a:ln>
              <a:solidFill>
                <a:srgbClr val="FF0000"/>
              </a:solidFill>
            </a:ln>
          </p:spPr>
          <p:txBody>
            <a:bodyPr wrap="square" rtlCol="0">
              <a:spAutoFit/>
            </a:bodyPr>
            <a:lstStyle/>
            <a:p>
              <a:pPr algn="ctr"/>
              <a:r>
                <a:rPr lang="cs-CZ" b="1" dirty="0" smtClean="0"/>
                <a:t>30min</a:t>
              </a:r>
              <a:endParaRPr lang="cs-CZ" b="1" dirty="0"/>
            </a:p>
          </p:txBody>
        </p:sp>
        <p:sp>
          <p:nvSpPr>
            <p:cNvPr id="20" name="TextovéPole 19"/>
            <p:cNvSpPr txBox="1"/>
            <p:nvPr/>
          </p:nvSpPr>
          <p:spPr>
            <a:xfrm>
              <a:off x="6876256" y="1742007"/>
              <a:ext cx="1516505"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a:t>4</a:t>
              </a:r>
              <a:r>
                <a:rPr lang="cs-CZ" b="1" dirty="0" smtClean="0"/>
                <a:t>h</a:t>
              </a:r>
              <a:endParaRPr lang="cs-CZ" b="1" dirty="0"/>
            </a:p>
          </p:txBody>
        </p:sp>
      </p:grpSp>
      <p:cxnSp>
        <p:nvCxnSpPr>
          <p:cNvPr id="12" name="Přímá spojovací čára 11"/>
          <p:cNvCxnSpPr/>
          <p:nvPr/>
        </p:nvCxnSpPr>
        <p:spPr>
          <a:xfrm>
            <a:off x="5580112" y="5085184"/>
            <a:ext cx="144016" cy="14401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Přímá spojovací čára 13"/>
          <p:cNvCxnSpPr/>
          <p:nvPr/>
        </p:nvCxnSpPr>
        <p:spPr>
          <a:xfrm flipV="1">
            <a:off x="5724128" y="4869160"/>
            <a:ext cx="72008" cy="36004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4482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2"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ppt_x</p:attrName>
                                        </p:attrNameLst>
                                      </p:cBhvr>
                                      <p:tavLst>
                                        <p:tav tm="0">
                                          <p:val>
                                            <p:strVal val="#ppt_x+#ppt_w/2"/>
                                          </p:val>
                                        </p:tav>
                                        <p:tav tm="100000">
                                          <p:val>
                                            <p:strVal val="#ppt_x"/>
                                          </p:val>
                                        </p:tav>
                                      </p:tavLst>
                                    </p:anim>
                                    <p:anim calcmode="lin" valueType="num">
                                      <p:cBhvr>
                                        <p:cTn id="8" dur="500" fill="hold"/>
                                        <p:tgtEl>
                                          <p:spTgt spid="12"/>
                                        </p:tgtEl>
                                        <p:attrNameLst>
                                          <p:attrName>ppt_y</p:attrName>
                                        </p:attrNameLst>
                                      </p:cBhvr>
                                      <p:tavLst>
                                        <p:tav tm="0">
                                          <p:val>
                                            <p:strVal val="#ppt_y"/>
                                          </p:val>
                                        </p:tav>
                                        <p:tav tm="100000">
                                          <p:val>
                                            <p:strVal val="#ppt_y"/>
                                          </p:val>
                                        </p:tav>
                                      </p:tavLst>
                                    </p:anim>
                                    <p:anim calcmode="lin" valueType="num">
                                      <p:cBhvr>
                                        <p:cTn id="9" dur="500" fill="hold"/>
                                        <p:tgtEl>
                                          <p:spTgt spid="12"/>
                                        </p:tgtEl>
                                        <p:attrNameLst>
                                          <p:attrName>ppt_w</p:attrName>
                                        </p:attrNameLst>
                                      </p:cBhvr>
                                      <p:tavLst>
                                        <p:tav tm="0">
                                          <p:val>
                                            <p:fltVal val="0"/>
                                          </p:val>
                                        </p:tav>
                                        <p:tav tm="100000">
                                          <p:val>
                                            <p:strVal val="#ppt_w"/>
                                          </p:val>
                                        </p:tav>
                                      </p:tavLst>
                                    </p:anim>
                                    <p:anim calcmode="lin" valueType="num">
                                      <p:cBhvr>
                                        <p:cTn id="10" dur="500" fill="hold"/>
                                        <p:tgtEl>
                                          <p:spTgt spid="12"/>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ppt_x</p:attrName>
                                        </p:attrNameLst>
                                      </p:cBhvr>
                                      <p:tavLst>
                                        <p:tav tm="0">
                                          <p:val>
                                            <p:strVal val="#ppt_x+#ppt_w/2"/>
                                          </p:val>
                                        </p:tav>
                                        <p:tav tm="100000">
                                          <p:val>
                                            <p:strVal val="#ppt_x"/>
                                          </p:val>
                                        </p:tav>
                                      </p:tavLst>
                                    </p:anim>
                                    <p:anim calcmode="lin" valueType="num">
                                      <p:cBhvr>
                                        <p:cTn id="14" dur="500" fill="hold"/>
                                        <p:tgtEl>
                                          <p:spTgt spid="14"/>
                                        </p:tgtEl>
                                        <p:attrNameLst>
                                          <p:attrName>ppt_y</p:attrName>
                                        </p:attrNameLst>
                                      </p:cBhvr>
                                      <p:tavLst>
                                        <p:tav tm="0">
                                          <p:val>
                                            <p:strVal val="#ppt_y"/>
                                          </p:val>
                                        </p:tav>
                                        <p:tav tm="100000">
                                          <p:val>
                                            <p:strVal val="#ppt_y"/>
                                          </p:val>
                                        </p:tav>
                                      </p:tavLst>
                                    </p:anim>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1596" y="332656"/>
            <a:ext cx="8229600" cy="2000837"/>
          </a:xfrm>
        </p:spPr>
        <p:txBody>
          <a:bodyPr>
            <a:normAutofit fontScale="90000"/>
          </a:bodyPr>
          <a:lstStyle/>
          <a:p>
            <a:pPr algn="l"/>
            <a:r>
              <a:rPr lang="cs-CZ" sz="2800" dirty="0" smtClean="0"/>
              <a:t/>
            </a:r>
            <a:br>
              <a:rPr lang="cs-CZ" sz="2800" dirty="0" smtClean="0"/>
            </a:br>
            <a:r>
              <a:rPr lang="cs-CZ" sz="3600" b="1" dirty="0" smtClean="0"/>
              <a:t>4</a:t>
            </a:r>
            <a:r>
              <a:rPr lang="cs-CZ" sz="2800" b="1" dirty="0" smtClean="0"/>
              <a:t>. </a:t>
            </a:r>
            <a:r>
              <a:rPr lang="cs-CZ" sz="2800" dirty="0" smtClean="0"/>
              <a:t>Přepravu </a:t>
            </a:r>
            <a:r>
              <a:rPr lang="cs-CZ" sz="2800" dirty="0"/>
              <a:t>řidič zahájil po denním odpočinku. Jeho pracovní den byl následující: 3,5 hodiny řídil, poté měl 45 minut BP, řídil další 1hod. a poté měl 15min BP, poté řídil 2,5 hodiny a potom 30 minut BP. Protože chtěl řídit denně 10 hodin, musel den zakončit 3hodiny jízdou</a:t>
            </a:r>
            <a:br>
              <a:rPr lang="cs-CZ" sz="2800" dirty="0"/>
            </a:br>
            <a:r>
              <a:rPr lang="cs-CZ" sz="1600" dirty="0" smtClean="0"/>
              <a:t>.</a:t>
            </a:r>
            <a:r>
              <a:rPr lang="cs-CZ" sz="1600" dirty="0"/>
              <a:t/>
            </a:r>
            <a:br>
              <a:rPr lang="cs-CZ" sz="1600" dirty="0"/>
            </a:br>
            <a:endParaRPr lang="cs-CZ" sz="1800" dirty="0"/>
          </a:p>
        </p:txBody>
      </p:sp>
      <p:sp>
        <p:nvSpPr>
          <p:cNvPr id="13" name="Zástupný symbol pro obsah 12"/>
          <p:cNvSpPr>
            <a:spLocks noGrp="1"/>
          </p:cNvSpPr>
          <p:nvPr>
            <p:ph idx="1"/>
          </p:nvPr>
        </p:nvSpPr>
        <p:spPr>
          <a:xfrm>
            <a:off x="418181" y="2997106"/>
            <a:ext cx="8229600" cy="2453457"/>
          </a:xfrm>
        </p:spPr>
        <p:txBody>
          <a:bodyPr>
            <a:normAutofit fontScale="92500" lnSpcReduction="10000"/>
          </a:bodyPr>
          <a:lstStyle/>
          <a:p>
            <a:pPr marL="0" indent="0">
              <a:buNone/>
            </a:pPr>
            <a:r>
              <a:rPr lang="cs-CZ" sz="2800" dirty="0" smtClean="0"/>
              <a:t>DDŘ</a:t>
            </a:r>
          </a:p>
          <a:p>
            <a:pPr marL="0" indent="0">
              <a:buNone/>
            </a:pPr>
            <a:r>
              <a:rPr lang="cs-CZ" sz="2800" dirty="0" smtClean="0"/>
              <a:t>BP</a:t>
            </a:r>
          </a:p>
          <a:p>
            <a:pPr marL="0" indent="0">
              <a:buNone/>
            </a:pPr>
            <a:endParaRPr lang="cs-CZ" dirty="0" smtClean="0"/>
          </a:p>
          <a:p>
            <a:pPr marL="0" indent="0">
              <a:buNone/>
            </a:pPr>
            <a:r>
              <a:rPr lang="cs-CZ" dirty="0"/>
              <a:t>Rozvrhl si svůj pracovní režim správně</a:t>
            </a:r>
            <a:r>
              <a:rPr lang="cs-CZ" dirty="0" smtClean="0"/>
              <a:t>?							ANO		NE</a:t>
            </a:r>
          </a:p>
          <a:p>
            <a:pPr marL="0" indent="0">
              <a:buNone/>
            </a:pPr>
            <a:endParaRPr lang="cs-CZ" dirty="0" smtClean="0"/>
          </a:p>
          <a:p>
            <a:pPr marL="0" indent="0">
              <a:buNone/>
            </a:pPr>
            <a:endParaRPr lang="cs-CZ" sz="2800" dirty="0" smtClean="0"/>
          </a:p>
          <a:p>
            <a:pPr marL="0" indent="0">
              <a:buNone/>
            </a:pPr>
            <a:endParaRPr lang="cs-CZ" sz="2800" dirty="0" smtClean="0"/>
          </a:p>
          <a:p>
            <a:pPr marL="0" indent="0">
              <a:buNone/>
            </a:pPr>
            <a:endParaRPr lang="cs-CZ" dirty="0"/>
          </a:p>
        </p:txBody>
      </p:sp>
      <p:grpSp>
        <p:nvGrpSpPr>
          <p:cNvPr id="21" name="Skupina 20"/>
          <p:cNvGrpSpPr/>
          <p:nvPr/>
        </p:nvGrpSpPr>
        <p:grpSpPr>
          <a:xfrm>
            <a:off x="1475656" y="3082837"/>
            <a:ext cx="7205137" cy="794835"/>
            <a:chOff x="1619672" y="1736884"/>
            <a:chExt cx="7205137" cy="794835"/>
          </a:xfrm>
        </p:grpSpPr>
        <p:sp>
          <p:nvSpPr>
            <p:cNvPr id="4" name="TextovéPole 3"/>
            <p:cNvSpPr txBox="1"/>
            <p:nvPr/>
          </p:nvSpPr>
          <p:spPr>
            <a:xfrm>
              <a:off x="1619672" y="1743840"/>
              <a:ext cx="1015249"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3,5h</a:t>
              </a:r>
              <a:endParaRPr lang="cs-CZ" b="1" dirty="0"/>
            </a:p>
          </p:txBody>
        </p:sp>
        <p:sp>
          <p:nvSpPr>
            <p:cNvPr id="7" name="TextovéPole 6"/>
            <p:cNvSpPr txBox="1"/>
            <p:nvPr/>
          </p:nvSpPr>
          <p:spPr>
            <a:xfrm>
              <a:off x="4038153" y="1765776"/>
              <a:ext cx="710984"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a:t>1</a:t>
              </a:r>
              <a:r>
                <a:rPr lang="cs-CZ" b="1" dirty="0" smtClean="0"/>
                <a:t>h</a:t>
              </a:r>
              <a:endParaRPr lang="cs-CZ" b="1" dirty="0"/>
            </a:p>
          </p:txBody>
        </p:sp>
        <p:sp>
          <p:nvSpPr>
            <p:cNvPr id="8" name="TextovéPole 7"/>
            <p:cNvSpPr txBox="1"/>
            <p:nvPr/>
          </p:nvSpPr>
          <p:spPr>
            <a:xfrm>
              <a:off x="5763414" y="1765776"/>
              <a:ext cx="902848"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2,5h</a:t>
              </a:r>
              <a:endParaRPr lang="cs-CZ" b="1" dirty="0"/>
            </a:p>
          </p:txBody>
        </p:sp>
        <p:sp>
          <p:nvSpPr>
            <p:cNvPr id="9" name="TextovéPole 8"/>
            <p:cNvSpPr txBox="1"/>
            <p:nvPr/>
          </p:nvSpPr>
          <p:spPr>
            <a:xfrm>
              <a:off x="4749137" y="2140231"/>
              <a:ext cx="999016" cy="369332"/>
            </a:xfrm>
            <a:prstGeom prst="rect">
              <a:avLst/>
            </a:prstGeom>
            <a:solidFill>
              <a:srgbClr val="FF0000"/>
            </a:solidFill>
            <a:ln>
              <a:solidFill>
                <a:srgbClr val="FF0000"/>
              </a:solidFill>
            </a:ln>
          </p:spPr>
          <p:txBody>
            <a:bodyPr wrap="square" rtlCol="0">
              <a:spAutoFit/>
            </a:bodyPr>
            <a:lstStyle/>
            <a:p>
              <a:pPr algn="ctr"/>
              <a:r>
                <a:rPr lang="cs-CZ" b="1" dirty="0" smtClean="0"/>
                <a:t>15min</a:t>
              </a:r>
              <a:endParaRPr lang="cs-CZ" b="1" dirty="0"/>
            </a:p>
          </p:txBody>
        </p:sp>
        <p:sp>
          <p:nvSpPr>
            <p:cNvPr id="17" name="TextovéPole 16"/>
            <p:cNvSpPr txBox="1"/>
            <p:nvPr/>
          </p:nvSpPr>
          <p:spPr>
            <a:xfrm>
              <a:off x="2634921" y="2111339"/>
              <a:ext cx="1403232" cy="369332"/>
            </a:xfrm>
            <a:prstGeom prst="rect">
              <a:avLst/>
            </a:prstGeom>
            <a:solidFill>
              <a:srgbClr val="FF0000"/>
            </a:solidFill>
            <a:ln>
              <a:solidFill>
                <a:srgbClr val="FF0000"/>
              </a:solidFill>
            </a:ln>
          </p:spPr>
          <p:txBody>
            <a:bodyPr wrap="square" rtlCol="0">
              <a:spAutoFit/>
            </a:bodyPr>
            <a:lstStyle/>
            <a:p>
              <a:pPr algn="ctr"/>
              <a:r>
                <a:rPr lang="cs-CZ" b="1" dirty="0"/>
                <a:t>4</a:t>
              </a:r>
              <a:r>
                <a:rPr lang="cs-CZ" b="1" dirty="0" smtClean="0"/>
                <a:t>5min</a:t>
              </a:r>
              <a:endParaRPr lang="cs-CZ" b="1" dirty="0"/>
            </a:p>
          </p:txBody>
        </p:sp>
        <p:sp>
          <p:nvSpPr>
            <p:cNvPr id="18" name="TextovéPole 17"/>
            <p:cNvSpPr txBox="1"/>
            <p:nvPr/>
          </p:nvSpPr>
          <p:spPr>
            <a:xfrm>
              <a:off x="6666262" y="2162387"/>
              <a:ext cx="938852" cy="369332"/>
            </a:xfrm>
            <a:prstGeom prst="rect">
              <a:avLst/>
            </a:prstGeom>
            <a:solidFill>
              <a:srgbClr val="FF0000"/>
            </a:solidFill>
            <a:ln>
              <a:solidFill>
                <a:srgbClr val="FF0000"/>
              </a:solidFill>
            </a:ln>
          </p:spPr>
          <p:txBody>
            <a:bodyPr wrap="square" rtlCol="0">
              <a:spAutoFit/>
            </a:bodyPr>
            <a:lstStyle/>
            <a:p>
              <a:pPr algn="ctr"/>
              <a:r>
                <a:rPr lang="cs-CZ" b="1" dirty="0" smtClean="0"/>
                <a:t>30min</a:t>
              </a:r>
              <a:endParaRPr lang="cs-CZ" b="1" dirty="0"/>
            </a:p>
          </p:txBody>
        </p:sp>
        <p:sp>
          <p:nvSpPr>
            <p:cNvPr id="20" name="TextovéPole 19"/>
            <p:cNvSpPr txBox="1"/>
            <p:nvPr/>
          </p:nvSpPr>
          <p:spPr>
            <a:xfrm>
              <a:off x="7596336" y="1736884"/>
              <a:ext cx="1228473" cy="369332"/>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3h</a:t>
              </a:r>
              <a:endParaRPr lang="cs-CZ" b="1" dirty="0"/>
            </a:p>
          </p:txBody>
        </p:sp>
      </p:grpSp>
      <p:cxnSp>
        <p:nvCxnSpPr>
          <p:cNvPr id="12" name="Přímá spojovací čára 11"/>
          <p:cNvCxnSpPr/>
          <p:nvPr/>
        </p:nvCxnSpPr>
        <p:spPr>
          <a:xfrm flipV="1">
            <a:off x="4932040" y="4869160"/>
            <a:ext cx="72008" cy="36004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Přímá spojovací čára 13"/>
          <p:cNvCxnSpPr/>
          <p:nvPr/>
        </p:nvCxnSpPr>
        <p:spPr>
          <a:xfrm>
            <a:off x="4788024" y="5085184"/>
            <a:ext cx="144016" cy="14401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9423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2"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ppt_x</p:attrName>
                                        </p:attrNameLst>
                                      </p:cBhvr>
                                      <p:tavLst>
                                        <p:tav tm="0">
                                          <p:val>
                                            <p:strVal val="#ppt_x+#ppt_w/2"/>
                                          </p:val>
                                        </p:tav>
                                        <p:tav tm="100000">
                                          <p:val>
                                            <p:strVal val="#ppt_x"/>
                                          </p:val>
                                        </p:tav>
                                      </p:tavLst>
                                    </p:anim>
                                    <p:anim calcmode="lin" valueType="num">
                                      <p:cBhvr>
                                        <p:cTn id="8" dur="500" fill="hold"/>
                                        <p:tgtEl>
                                          <p:spTgt spid="12"/>
                                        </p:tgtEl>
                                        <p:attrNameLst>
                                          <p:attrName>ppt_y</p:attrName>
                                        </p:attrNameLst>
                                      </p:cBhvr>
                                      <p:tavLst>
                                        <p:tav tm="0">
                                          <p:val>
                                            <p:strVal val="#ppt_y"/>
                                          </p:val>
                                        </p:tav>
                                        <p:tav tm="100000">
                                          <p:val>
                                            <p:strVal val="#ppt_y"/>
                                          </p:val>
                                        </p:tav>
                                      </p:tavLst>
                                    </p:anim>
                                    <p:anim calcmode="lin" valueType="num">
                                      <p:cBhvr>
                                        <p:cTn id="9" dur="500" fill="hold"/>
                                        <p:tgtEl>
                                          <p:spTgt spid="12"/>
                                        </p:tgtEl>
                                        <p:attrNameLst>
                                          <p:attrName>ppt_w</p:attrName>
                                        </p:attrNameLst>
                                      </p:cBhvr>
                                      <p:tavLst>
                                        <p:tav tm="0">
                                          <p:val>
                                            <p:fltVal val="0"/>
                                          </p:val>
                                        </p:tav>
                                        <p:tav tm="100000">
                                          <p:val>
                                            <p:strVal val="#ppt_w"/>
                                          </p:val>
                                        </p:tav>
                                      </p:tavLst>
                                    </p:anim>
                                    <p:anim calcmode="lin" valueType="num">
                                      <p:cBhvr>
                                        <p:cTn id="10" dur="500" fill="hold"/>
                                        <p:tgtEl>
                                          <p:spTgt spid="12"/>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500" fill="hold"/>
                                        <p:tgtEl>
                                          <p:spTgt spid="14"/>
                                        </p:tgtEl>
                                        <p:attrNameLst>
                                          <p:attrName>ppt_x</p:attrName>
                                        </p:attrNameLst>
                                      </p:cBhvr>
                                      <p:tavLst>
                                        <p:tav tm="0">
                                          <p:val>
                                            <p:strVal val="#ppt_x+#ppt_w/2"/>
                                          </p:val>
                                        </p:tav>
                                        <p:tav tm="100000">
                                          <p:val>
                                            <p:strVal val="#ppt_x"/>
                                          </p:val>
                                        </p:tav>
                                      </p:tavLst>
                                    </p:anim>
                                    <p:anim calcmode="lin" valueType="num">
                                      <p:cBhvr>
                                        <p:cTn id="14" dur="500" fill="hold"/>
                                        <p:tgtEl>
                                          <p:spTgt spid="14"/>
                                        </p:tgtEl>
                                        <p:attrNameLst>
                                          <p:attrName>ppt_y</p:attrName>
                                        </p:attrNameLst>
                                      </p:cBhvr>
                                      <p:tavLst>
                                        <p:tav tm="0">
                                          <p:val>
                                            <p:strVal val="#ppt_y"/>
                                          </p:val>
                                        </p:tav>
                                        <p:tav tm="100000">
                                          <p:val>
                                            <p:strVal val="#ppt_y"/>
                                          </p:val>
                                        </p:tav>
                                      </p:tavLst>
                                    </p:anim>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18864" y="188640"/>
            <a:ext cx="8229600" cy="2664296"/>
          </a:xfrm>
        </p:spPr>
        <p:txBody>
          <a:bodyPr>
            <a:normAutofit fontScale="90000"/>
          </a:bodyPr>
          <a:lstStyle/>
          <a:p>
            <a:pPr algn="l"/>
            <a:r>
              <a:rPr lang="cs-CZ" sz="2700" dirty="0" smtClean="0"/>
              <a:t/>
            </a:r>
            <a:br>
              <a:rPr lang="cs-CZ" sz="2700" dirty="0" smtClean="0"/>
            </a:br>
            <a:r>
              <a:rPr lang="cs-CZ" sz="3600" b="1" dirty="0" smtClean="0"/>
              <a:t>5. </a:t>
            </a:r>
            <a:r>
              <a:rPr lang="cs-CZ" sz="2700" dirty="0" smtClean="0"/>
              <a:t>Přeprava </a:t>
            </a:r>
            <a:r>
              <a:rPr lang="cs-CZ" sz="2700" dirty="0"/>
              <a:t>je prováděna jako kombinovaná se železnicí. Řidič po příjezdu k nakládce vozu by měl zařadit běžnou denní dobu odpočinku. Řidič čeká na přistavení železničního vozu 1,5 hodiny ve vozidle, které má vybavené lehátkem. Po příjezdu 15 minut najíždí na železniční vůz. Cesta vlakem trvá 9 hodin, řidič ji tráví v lůžkovém voze. Poté z vlaku sjíždí také 15 minut. Ihned po sjetí z železničního vozu provádí další jízdu 4,5 hodiny</a:t>
            </a:r>
            <a:r>
              <a:rPr lang="cs-CZ" sz="2800" dirty="0" smtClean="0"/>
              <a:t>.</a:t>
            </a:r>
            <a:r>
              <a:rPr lang="cs-CZ" sz="2800" dirty="0"/>
              <a:t/>
            </a:r>
            <a:br>
              <a:rPr lang="cs-CZ" sz="2800" dirty="0"/>
            </a:br>
            <a:endParaRPr lang="cs-CZ" sz="3100" dirty="0"/>
          </a:p>
        </p:txBody>
      </p:sp>
      <p:sp>
        <p:nvSpPr>
          <p:cNvPr id="13" name="Zástupný symbol pro obsah 12"/>
          <p:cNvSpPr>
            <a:spLocks noGrp="1"/>
          </p:cNvSpPr>
          <p:nvPr>
            <p:ph idx="1"/>
          </p:nvPr>
        </p:nvSpPr>
        <p:spPr>
          <a:xfrm>
            <a:off x="63686" y="2996866"/>
            <a:ext cx="9080314" cy="3696737"/>
          </a:xfrm>
        </p:spPr>
        <p:txBody>
          <a:bodyPr>
            <a:normAutofit/>
          </a:bodyPr>
          <a:lstStyle/>
          <a:p>
            <a:pPr marL="0" indent="0">
              <a:buNone/>
            </a:pPr>
            <a:r>
              <a:rPr lang="cs-CZ" sz="2400" dirty="0" smtClean="0"/>
              <a:t>DDŘ</a:t>
            </a:r>
          </a:p>
          <a:p>
            <a:pPr marL="0" indent="0">
              <a:buNone/>
            </a:pPr>
            <a:r>
              <a:rPr lang="cs-CZ" sz="2400" dirty="0" smtClean="0"/>
              <a:t>JP</a:t>
            </a:r>
          </a:p>
          <a:p>
            <a:pPr marL="0" indent="0">
              <a:buNone/>
            </a:pPr>
            <a:r>
              <a:rPr lang="cs-CZ" sz="2400" dirty="0" smtClean="0"/>
              <a:t>DDO</a:t>
            </a:r>
          </a:p>
          <a:p>
            <a:pPr marL="0" indent="0">
              <a:buNone/>
            </a:pPr>
            <a:endParaRPr lang="cs-CZ" dirty="0" smtClean="0"/>
          </a:p>
          <a:p>
            <a:pPr marL="0" indent="0">
              <a:buNone/>
            </a:pPr>
            <a:r>
              <a:rPr lang="cs-CZ" sz="2800" dirty="0"/>
              <a:t>Rozvrhl si svůj pracovní režim </a:t>
            </a:r>
            <a:r>
              <a:rPr lang="cs-CZ" sz="2800" dirty="0" smtClean="0"/>
              <a:t>správně</a:t>
            </a:r>
            <a:r>
              <a:rPr lang="cs-CZ" dirty="0" smtClean="0"/>
              <a:t>?</a:t>
            </a:r>
            <a:r>
              <a:rPr lang="cs-CZ" dirty="0"/>
              <a:t> </a:t>
            </a:r>
            <a:r>
              <a:rPr lang="cs-CZ" dirty="0" smtClean="0"/>
              <a:t>    ANO	NE</a:t>
            </a:r>
            <a:endParaRPr lang="cs-CZ" sz="2400" dirty="0" smtClean="0"/>
          </a:p>
          <a:p>
            <a:pPr marL="0" indent="0">
              <a:buNone/>
            </a:pPr>
            <a:r>
              <a:rPr lang="cs-CZ" dirty="0" smtClean="0"/>
              <a:t>					    </a:t>
            </a:r>
            <a:r>
              <a:rPr lang="cs-CZ" dirty="0" smtClean="0">
                <a:hlinkClick r:id="rId2" action="ppaction://hlinksldjump"/>
              </a:rPr>
              <a:t>SPRÁVNÁ </a:t>
            </a:r>
            <a:r>
              <a:rPr lang="cs-CZ" dirty="0">
                <a:hlinkClick r:id="rId2" action="ppaction://hlinksldjump"/>
              </a:rPr>
              <a:t>ODPOVĚĎ</a:t>
            </a:r>
            <a:endParaRPr lang="cs-CZ" dirty="0" smtClean="0"/>
          </a:p>
          <a:p>
            <a:pPr marL="0" indent="0">
              <a:buNone/>
            </a:pPr>
            <a:endParaRPr lang="cs-CZ" dirty="0"/>
          </a:p>
        </p:txBody>
      </p:sp>
      <p:grpSp>
        <p:nvGrpSpPr>
          <p:cNvPr id="5" name="Skupina 4"/>
          <p:cNvGrpSpPr/>
          <p:nvPr/>
        </p:nvGrpSpPr>
        <p:grpSpPr>
          <a:xfrm>
            <a:off x="885467" y="3031128"/>
            <a:ext cx="7574965" cy="1068424"/>
            <a:chOff x="885467" y="3031128"/>
            <a:chExt cx="6573833" cy="1068424"/>
          </a:xfrm>
        </p:grpSpPr>
        <p:grpSp>
          <p:nvGrpSpPr>
            <p:cNvPr id="3" name="Skupina 2"/>
            <p:cNvGrpSpPr/>
            <p:nvPr/>
          </p:nvGrpSpPr>
          <p:grpSpPr>
            <a:xfrm>
              <a:off x="1561368" y="3031128"/>
              <a:ext cx="5897932" cy="1068424"/>
              <a:chOff x="2175291" y="2253455"/>
              <a:chExt cx="6175040" cy="1137670"/>
            </a:xfrm>
          </p:grpSpPr>
          <p:sp>
            <p:nvSpPr>
              <p:cNvPr id="8" name="TextovéPole 7"/>
              <p:cNvSpPr txBox="1"/>
              <p:nvPr/>
            </p:nvSpPr>
            <p:spPr>
              <a:xfrm>
                <a:off x="6961008" y="2253455"/>
                <a:ext cx="1389323" cy="393269"/>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4,5h</a:t>
                </a:r>
                <a:endParaRPr lang="cs-CZ" b="1" dirty="0"/>
              </a:p>
            </p:txBody>
          </p:sp>
          <p:sp>
            <p:nvSpPr>
              <p:cNvPr id="9" name="TextovéPole 8"/>
              <p:cNvSpPr txBox="1"/>
              <p:nvPr/>
            </p:nvSpPr>
            <p:spPr>
              <a:xfrm>
                <a:off x="2175291" y="2594429"/>
                <a:ext cx="828092" cy="369332"/>
              </a:xfrm>
              <a:prstGeom prst="rect">
                <a:avLst/>
              </a:prstGeom>
              <a:solidFill>
                <a:srgbClr val="00B050"/>
              </a:solidFill>
              <a:ln>
                <a:solidFill>
                  <a:srgbClr val="00B050"/>
                </a:solidFill>
              </a:ln>
            </p:spPr>
            <p:txBody>
              <a:bodyPr wrap="square" rtlCol="0">
                <a:spAutoFit/>
              </a:bodyPr>
              <a:lstStyle/>
              <a:p>
                <a:pPr algn="ctr"/>
                <a:r>
                  <a:rPr lang="cs-CZ" b="1" dirty="0" smtClean="0"/>
                  <a:t>15min</a:t>
                </a:r>
                <a:endParaRPr lang="cs-CZ" b="1" dirty="0"/>
              </a:p>
            </p:txBody>
          </p:sp>
          <p:sp>
            <p:nvSpPr>
              <p:cNvPr id="17" name="TextovéPole 16"/>
              <p:cNvSpPr txBox="1"/>
              <p:nvPr/>
            </p:nvSpPr>
            <p:spPr>
              <a:xfrm>
                <a:off x="3003383" y="2997856"/>
                <a:ext cx="3136283" cy="393269"/>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t>9h</a:t>
                </a:r>
                <a:endParaRPr lang="cs-CZ" b="1" dirty="0"/>
              </a:p>
            </p:txBody>
          </p:sp>
          <p:sp>
            <p:nvSpPr>
              <p:cNvPr id="31" name="TextovéPole 30"/>
              <p:cNvSpPr txBox="1"/>
              <p:nvPr/>
            </p:nvSpPr>
            <p:spPr>
              <a:xfrm>
                <a:off x="6142756" y="2628524"/>
                <a:ext cx="818252" cy="369332"/>
              </a:xfrm>
              <a:prstGeom prst="rect">
                <a:avLst/>
              </a:prstGeom>
              <a:solidFill>
                <a:srgbClr val="00B050"/>
              </a:solidFill>
              <a:ln>
                <a:solidFill>
                  <a:srgbClr val="00B050"/>
                </a:solidFill>
              </a:ln>
            </p:spPr>
            <p:txBody>
              <a:bodyPr wrap="square" rtlCol="0">
                <a:spAutoFit/>
              </a:bodyPr>
              <a:lstStyle/>
              <a:p>
                <a:pPr algn="ctr"/>
                <a:r>
                  <a:rPr lang="cs-CZ" b="1" dirty="0" smtClean="0"/>
                  <a:t>15min</a:t>
                </a:r>
                <a:endParaRPr lang="cs-CZ" b="1" dirty="0"/>
              </a:p>
            </p:txBody>
          </p:sp>
        </p:grpSp>
        <p:sp>
          <p:nvSpPr>
            <p:cNvPr id="28" name="TextovéPole 27"/>
            <p:cNvSpPr txBox="1"/>
            <p:nvPr/>
          </p:nvSpPr>
          <p:spPr>
            <a:xfrm>
              <a:off x="885467" y="3717668"/>
              <a:ext cx="631592" cy="369332"/>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t>1,5h</a:t>
              </a:r>
              <a:endParaRPr lang="cs-CZ" b="1" dirty="0"/>
            </a:p>
          </p:txBody>
        </p:sp>
      </p:grpSp>
      <p:cxnSp>
        <p:nvCxnSpPr>
          <p:cNvPr id="19" name="Přímá spojovací čára 18"/>
          <p:cNvCxnSpPr/>
          <p:nvPr/>
        </p:nvCxnSpPr>
        <p:spPr>
          <a:xfrm>
            <a:off x="7164288" y="5229200"/>
            <a:ext cx="144016" cy="14401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Přímá spojovací čára 19"/>
          <p:cNvCxnSpPr/>
          <p:nvPr/>
        </p:nvCxnSpPr>
        <p:spPr>
          <a:xfrm flipV="1">
            <a:off x="7308304" y="5013176"/>
            <a:ext cx="72008" cy="36004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2100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2"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ppt_x</p:attrName>
                                        </p:attrNameLst>
                                      </p:cBhvr>
                                      <p:tavLst>
                                        <p:tav tm="0">
                                          <p:val>
                                            <p:strVal val="#ppt_x+#ppt_w/2"/>
                                          </p:val>
                                        </p:tav>
                                        <p:tav tm="100000">
                                          <p:val>
                                            <p:strVal val="#ppt_x"/>
                                          </p:val>
                                        </p:tav>
                                      </p:tavLst>
                                    </p:anim>
                                    <p:anim calcmode="lin" valueType="num">
                                      <p:cBhvr>
                                        <p:cTn id="8" dur="500" fill="hold"/>
                                        <p:tgtEl>
                                          <p:spTgt spid="19"/>
                                        </p:tgtEl>
                                        <p:attrNameLst>
                                          <p:attrName>ppt_y</p:attrName>
                                        </p:attrNameLst>
                                      </p:cBhvr>
                                      <p:tavLst>
                                        <p:tav tm="0">
                                          <p:val>
                                            <p:strVal val="#ppt_y"/>
                                          </p:val>
                                        </p:tav>
                                        <p:tav tm="100000">
                                          <p:val>
                                            <p:strVal val="#ppt_y"/>
                                          </p:val>
                                        </p:tav>
                                      </p:tavLst>
                                    </p:anim>
                                    <p:anim calcmode="lin" valueType="num">
                                      <p:cBhvr>
                                        <p:cTn id="9" dur="500" fill="hold"/>
                                        <p:tgtEl>
                                          <p:spTgt spid="19"/>
                                        </p:tgtEl>
                                        <p:attrNameLst>
                                          <p:attrName>ppt_w</p:attrName>
                                        </p:attrNameLst>
                                      </p:cBhvr>
                                      <p:tavLst>
                                        <p:tav tm="0">
                                          <p:val>
                                            <p:fltVal val="0"/>
                                          </p:val>
                                        </p:tav>
                                        <p:tav tm="100000">
                                          <p:val>
                                            <p:strVal val="#ppt_w"/>
                                          </p:val>
                                        </p:tav>
                                      </p:tavLst>
                                    </p:anim>
                                    <p:anim calcmode="lin" valueType="num">
                                      <p:cBhvr>
                                        <p:cTn id="10" dur="500" fill="hold"/>
                                        <p:tgtEl>
                                          <p:spTgt spid="19"/>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ppt_x</p:attrName>
                                        </p:attrNameLst>
                                      </p:cBhvr>
                                      <p:tavLst>
                                        <p:tav tm="0">
                                          <p:val>
                                            <p:strVal val="#ppt_x+#ppt_w/2"/>
                                          </p:val>
                                        </p:tav>
                                        <p:tav tm="100000">
                                          <p:val>
                                            <p:strVal val="#ppt_x"/>
                                          </p:val>
                                        </p:tav>
                                      </p:tavLst>
                                    </p:anim>
                                    <p:anim calcmode="lin" valueType="num">
                                      <p:cBhvr>
                                        <p:cTn id="14" dur="500" fill="hold"/>
                                        <p:tgtEl>
                                          <p:spTgt spid="20"/>
                                        </p:tgtEl>
                                        <p:attrNameLst>
                                          <p:attrName>ppt_y</p:attrName>
                                        </p:attrNameLst>
                                      </p:cBhvr>
                                      <p:tavLst>
                                        <p:tav tm="0">
                                          <p:val>
                                            <p:strVal val="#ppt_y"/>
                                          </p:val>
                                        </p:tav>
                                        <p:tav tm="100000">
                                          <p:val>
                                            <p:strVal val="#ppt_y"/>
                                          </p:val>
                                        </p:tav>
                                      </p:tavLst>
                                    </p:anim>
                                    <p:anim calcmode="lin" valueType="num">
                                      <p:cBhvr>
                                        <p:cTn id="15" dur="500" fill="hold"/>
                                        <p:tgtEl>
                                          <p:spTgt spid="20"/>
                                        </p:tgtEl>
                                        <p:attrNameLst>
                                          <p:attrName>ppt_w</p:attrName>
                                        </p:attrNameLst>
                                      </p:cBhvr>
                                      <p:tavLst>
                                        <p:tav tm="0">
                                          <p:val>
                                            <p:fltVal val="0"/>
                                          </p:val>
                                        </p:tav>
                                        <p:tav tm="100000">
                                          <p:val>
                                            <p:strVal val="#ppt_w"/>
                                          </p:val>
                                        </p:tav>
                                      </p:tavLst>
                                    </p:anim>
                                    <p:anim calcmode="lin" valueType="num">
                                      <p:cBhvr>
                                        <p:cTn id="16" dur="500" fill="hold"/>
                                        <p:tgtEl>
                                          <p:spTgt spid="20"/>
                                        </p:tgtEl>
                                        <p:attrNameLst>
                                          <p:attrName>ppt_h</p:attrName>
                                        </p:attrNameLst>
                                      </p:cBhvr>
                                      <p:tavLst>
                                        <p:tav tm="0">
                                          <p:val>
                                            <p:strVal val="#ppt_h"/>
                                          </p:val>
                                        </p:tav>
                                        <p:tav tm="100000">
                                          <p:val>
                                            <p:strVal val="#ppt_h"/>
                                          </p:val>
                                        </p:tav>
                                      </p:tavLst>
                                    </p:anim>
                                  </p:childTnLst>
                                </p:cTn>
                              </p:par>
                              <p:par>
                                <p:cTn id="17" presetID="16" presetClass="entr" presetSubtype="21" fill="hold" nodeType="withEffect">
                                  <p:stCondLst>
                                    <p:cond delay="0"/>
                                  </p:stCondLst>
                                  <p:childTnLst>
                                    <p:set>
                                      <p:cBhvr>
                                        <p:cTn id="18" dur="1" fill="hold">
                                          <p:stCondLst>
                                            <p:cond delay="0"/>
                                          </p:stCondLst>
                                        </p:cTn>
                                        <p:tgtEl>
                                          <p:spTgt spid="13">
                                            <p:txEl>
                                              <p:pRg st="5" end="5"/>
                                            </p:txEl>
                                          </p:spTgt>
                                        </p:tgtEl>
                                        <p:attrNameLst>
                                          <p:attrName>style.visibility</p:attrName>
                                        </p:attrNameLst>
                                      </p:cBhvr>
                                      <p:to>
                                        <p:strVal val="visible"/>
                                      </p:to>
                                    </p:set>
                                    <p:animEffect transition="in" filter="barn(inVertical)">
                                      <p:cBhvr>
                                        <p:cTn id="19" dur="500"/>
                                        <p:tgtEl>
                                          <p:spTgt spid="1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 name="Zástupný symbol pro obsah 12"/>
          <p:cNvSpPr>
            <a:spLocks noGrp="1"/>
          </p:cNvSpPr>
          <p:nvPr>
            <p:ph idx="1"/>
          </p:nvPr>
        </p:nvSpPr>
        <p:spPr>
          <a:xfrm>
            <a:off x="119993" y="1367425"/>
            <a:ext cx="8229600" cy="3696737"/>
          </a:xfrm>
        </p:spPr>
        <p:txBody>
          <a:bodyPr>
            <a:normAutofit fontScale="92500" lnSpcReduction="10000"/>
          </a:bodyPr>
          <a:lstStyle/>
          <a:p>
            <a:pPr marL="0" indent="0">
              <a:buNone/>
            </a:pPr>
            <a:r>
              <a:rPr lang="cs-CZ" sz="2400" dirty="0" smtClean="0"/>
              <a:t>DDŘ</a:t>
            </a:r>
          </a:p>
          <a:p>
            <a:pPr marL="0" indent="0">
              <a:buNone/>
            </a:pPr>
            <a:r>
              <a:rPr lang="cs-CZ" sz="2400" dirty="0" smtClean="0"/>
              <a:t>JP</a:t>
            </a:r>
          </a:p>
          <a:p>
            <a:pPr marL="0" indent="0">
              <a:buNone/>
            </a:pPr>
            <a:r>
              <a:rPr lang="cs-CZ" sz="2400" dirty="0" smtClean="0"/>
              <a:t>DDO</a:t>
            </a:r>
          </a:p>
          <a:p>
            <a:pPr marL="0" indent="0">
              <a:buNone/>
            </a:pPr>
            <a:endParaRPr lang="cs-CZ" dirty="0" smtClean="0"/>
          </a:p>
          <a:p>
            <a:pPr marL="0" indent="0">
              <a:buNone/>
            </a:pPr>
            <a:r>
              <a:rPr lang="cs-CZ" dirty="0" smtClean="0"/>
              <a:t>		SPRÁVNÁ ODPOVĚĎ </a:t>
            </a:r>
          </a:p>
          <a:p>
            <a:pPr marL="0" indent="0">
              <a:buNone/>
            </a:pPr>
            <a:endParaRPr lang="cs-CZ" sz="2400" dirty="0" smtClean="0"/>
          </a:p>
          <a:p>
            <a:pPr marL="0" indent="0">
              <a:buNone/>
            </a:pPr>
            <a:r>
              <a:rPr lang="cs-CZ" sz="2400" dirty="0" smtClean="0"/>
              <a:t>DDŘ</a:t>
            </a:r>
          </a:p>
          <a:p>
            <a:pPr marL="0" indent="0">
              <a:buNone/>
            </a:pPr>
            <a:r>
              <a:rPr lang="cs-CZ" sz="2400" dirty="0" smtClean="0"/>
              <a:t>JP</a:t>
            </a:r>
          </a:p>
          <a:p>
            <a:pPr marL="0" indent="0">
              <a:buNone/>
            </a:pPr>
            <a:r>
              <a:rPr lang="cs-CZ" sz="2400" dirty="0" smtClean="0"/>
              <a:t>DDO</a:t>
            </a:r>
          </a:p>
          <a:p>
            <a:pPr marL="0" indent="0">
              <a:buNone/>
            </a:pPr>
            <a:endParaRPr lang="cs-CZ" dirty="0" smtClean="0"/>
          </a:p>
          <a:p>
            <a:pPr marL="0" indent="0">
              <a:buNone/>
            </a:pPr>
            <a:endParaRPr lang="cs-CZ" dirty="0"/>
          </a:p>
        </p:txBody>
      </p:sp>
      <p:grpSp>
        <p:nvGrpSpPr>
          <p:cNvPr id="3" name="Skupina 4"/>
          <p:cNvGrpSpPr/>
          <p:nvPr/>
        </p:nvGrpSpPr>
        <p:grpSpPr>
          <a:xfrm>
            <a:off x="847616" y="1412776"/>
            <a:ext cx="7574965" cy="1068424"/>
            <a:chOff x="885467" y="3031128"/>
            <a:chExt cx="6573833" cy="1068424"/>
          </a:xfrm>
        </p:grpSpPr>
        <p:grpSp>
          <p:nvGrpSpPr>
            <p:cNvPr id="4" name="Skupina 2"/>
            <p:cNvGrpSpPr/>
            <p:nvPr/>
          </p:nvGrpSpPr>
          <p:grpSpPr>
            <a:xfrm>
              <a:off x="1561368" y="3031128"/>
              <a:ext cx="5897932" cy="1068424"/>
              <a:chOff x="2175291" y="2253455"/>
              <a:chExt cx="6175040" cy="1137670"/>
            </a:xfrm>
          </p:grpSpPr>
          <p:sp>
            <p:nvSpPr>
              <p:cNvPr id="8" name="TextovéPole 7"/>
              <p:cNvSpPr txBox="1"/>
              <p:nvPr/>
            </p:nvSpPr>
            <p:spPr>
              <a:xfrm>
                <a:off x="6961008" y="2253455"/>
                <a:ext cx="1389323" cy="393269"/>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4,5h</a:t>
                </a:r>
                <a:endParaRPr lang="cs-CZ" b="1" dirty="0"/>
              </a:p>
            </p:txBody>
          </p:sp>
          <p:sp>
            <p:nvSpPr>
              <p:cNvPr id="9" name="TextovéPole 8"/>
              <p:cNvSpPr txBox="1"/>
              <p:nvPr/>
            </p:nvSpPr>
            <p:spPr>
              <a:xfrm>
                <a:off x="2175291" y="2594429"/>
                <a:ext cx="828092" cy="369332"/>
              </a:xfrm>
              <a:prstGeom prst="rect">
                <a:avLst/>
              </a:prstGeom>
              <a:solidFill>
                <a:srgbClr val="00B050"/>
              </a:solidFill>
              <a:ln>
                <a:solidFill>
                  <a:srgbClr val="00B050"/>
                </a:solidFill>
              </a:ln>
            </p:spPr>
            <p:txBody>
              <a:bodyPr wrap="square" rtlCol="0">
                <a:spAutoFit/>
              </a:bodyPr>
              <a:lstStyle/>
              <a:p>
                <a:pPr algn="ctr"/>
                <a:r>
                  <a:rPr lang="cs-CZ" b="1" dirty="0" smtClean="0"/>
                  <a:t>15min</a:t>
                </a:r>
                <a:endParaRPr lang="cs-CZ" b="1" dirty="0"/>
              </a:p>
            </p:txBody>
          </p:sp>
          <p:sp>
            <p:nvSpPr>
              <p:cNvPr id="17" name="TextovéPole 16"/>
              <p:cNvSpPr txBox="1"/>
              <p:nvPr/>
            </p:nvSpPr>
            <p:spPr>
              <a:xfrm>
                <a:off x="3003383" y="2997856"/>
                <a:ext cx="3136283" cy="393269"/>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t>9h</a:t>
                </a:r>
                <a:endParaRPr lang="cs-CZ" b="1" dirty="0"/>
              </a:p>
            </p:txBody>
          </p:sp>
          <p:sp>
            <p:nvSpPr>
              <p:cNvPr id="31" name="TextovéPole 30"/>
              <p:cNvSpPr txBox="1"/>
              <p:nvPr/>
            </p:nvSpPr>
            <p:spPr>
              <a:xfrm>
                <a:off x="6142756" y="2628524"/>
                <a:ext cx="818252" cy="369332"/>
              </a:xfrm>
              <a:prstGeom prst="rect">
                <a:avLst/>
              </a:prstGeom>
              <a:solidFill>
                <a:srgbClr val="00B050"/>
              </a:solidFill>
              <a:ln>
                <a:solidFill>
                  <a:srgbClr val="00B050"/>
                </a:solidFill>
              </a:ln>
            </p:spPr>
            <p:txBody>
              <a:bodyPr wrap="square" rtlCol="0">
                <a:spAutoFit/>
              </a:bodyPr>
              <a:lstStyle/>
              <a:p>
                <a:pPr algn="ctr"/>
                <a:r>
                  <a:rPr lang="cs-CZ" b="1" dirty="0" smtClean="0"/>
                  <a:t>15min</a:t>
                </a:r>
                <a:endParaRPr lang="cs-CZ" b="1" dirty="0"/>
              </a:p>
            </p:txBody>
          </p:sp>
        </p:grpSp>
        <p:sp>
          <p:nvSpPr>
            <p:cNvPr id="28" name="TextovéPole 27"/>
            <p:cNvSpPr txBox="1"/>
            <p:nvPr/>
          </p:nvSpPr>
          <p:spPr>
            <a:xfrm>
              <a:off x="885467" y="3717668"/>
              <a:ext cx="631592" cy="369332"/>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t>1,5h</a:t>
              </a:r>
              <a:endParaRPr lang="cs-CZ" b="1" dirty="0"/>
            </a:p>
          </p:txBody>
        </p:sp>
      </p:grpSp>
      <p:grpSp>
        <p:nvGrpSpPr>
          <p:cNvPr id="2" name="Skupina 1"/>
          <p:cNvGrpSpPr/>
          <p:nvPr/>
        </p:nvGrpSpPr>
        <p:grpSpPr>
          <a:xfrm>
            <a:off x="744000" y="3861048"/>
            <a:ext cx="8151028" cy="1085517"/>
            <a:chOff x="728530" y="5515918"/>
            <a:chExt cx="8151028" cy="1085517"/>
          </a:xfrm>
        </p:grpSpPr>
        <p:grpSp>
          <p:nvGrpSpPr>
            <p:cNvPr id="5" name="Skupina 33"/>
            <p:cNvGrpSpPr/>
            <p:nvPr/>
          </p:nvGrpSpPr>
          <p:grpSpPr>
            <a:xfrm>
              <a:off x="728530" y="5515918"/>
              <a:ext cx="8151028" cy="1085516"/>
              <a:chOff x="885467" y="3014035"/>
              <a:chExt cx="7073762" cy="1085516"/>
            </a:xfrm>
          </p:grpSpPr>
          <p:grpSp>
            <p:nvGrpSpPr>
              <p:cNvPr id="6" name="Skupina 46"/>
              <p:cNvGrpSpPr/>
              <p:nvPr/>
            </p:nvGrpSpPr>
            <p:grpSpPr>
              <a:xfrm>
                <a:off x="1561368" y="3014035"/>
                <a:ext cx="6397861" cy="1085516"/>
                <a:chOff x="2175291" y="2235255"/>
                <a:chExt cx="6698457" cy="1155870"/>
              </a:xfrm>
            </p:grpSpPr>
            <p:sp>
              <p:nvSpPr>
                <p:cNvPr id="49" name="TextovéPole 48"/>
                <p:cNvSpPr txBox="1"/>
                <p:nvPr/>
              </p:nvSpPr>
              <p:spPr>
                <a:xfrm>
                  <a:off x="7910685" y="2235255"/>
                  <a:ext cx="963063" cy="393269"/>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solidFill>
                        <a:srgbClr val="FFFF00"/>
                      </a:solidFill>
                    </a:rPr>
                    <a:t>4,5h</a:t>
                  </a:r>
                  <a:endParaRPr lang="cs-CZ" b="1" dirty="0">
                    <a:solidFill>
                      <a:srgbClr val="FFFF00"/>
                    </a:solidFill>
                  </a:endParaRPr>
                </a:p>
              </p:txBody>
            </p:sp>
            <p:sp>
              <p:nvSpPr>
                <p:cNvPr id="50" name="TextovéPole 49"/>
                <p:cNvSpPr txBox="1"/>
                <p:nvPr/>
              </p:nvSpPr>
              <p:spPr>
                <a:xfrm>
                  <a:off x="2175291" y="2594429"/>
                  <a:ext cx="828092" cy="369332"/>
                </a:xfrm>
                <a:prstGeom prst="rect">
                  <a:avLst/>
                </a:prstGeom>
                <a:solidFill>
                  <a:srgbClr val="00B050"/>
                </a:solidFill>
                <a:ln>
                  <a:solidFill>
                    <a:srgbClr val="00B050"/>
                  </a:solidFill>
                </a:ln>
              </p:spPr>
              <p:txBody>
                <a:bodyPr wrap="square" rtlCol="0">
                  <a:spAutoFit/>
                </a:bodyPr>
                <a:lstStyle/>
                <a:p>
                  <a:pPr algn="ctr"/>
                  <a:r>
                    <a:rPr lang="cs-CZ" b="1" dirty="0" smtClean="0"/>
                    <a:t>15min</a:t>
                  </a:r>
                  <a:endParaRPr lang="cs-CZ" b="1" dirty="0"/>
                </a:p>
              </p:txBody>
            </p:sp>
            <p:sp>
              <p:nvSpPr>
                <p:cNvPr id="51" name="TextovéPole 50"/>
                <p:cNvSpPr txBox="1"/>
                <p:nvPr/>
              </p:nvSpPr>
              <p:spPr>
                <a:xfrm>
                  <a:off x="3003383" y="2997856"/>
                  <a:ext cx="3136283" cy="393269"/>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t>9h</a:t>
                  </a:r>
                  <a:endParaRPr lang="cs-CZ" b="1" dirty="0"/>
                </a:p>
              </p:txBody>
            </p:sp>
            <p:sp>
              <p:nvSpPr>
                <p:cNvPr id="52" name="TextovéPole 51"/>
                <p:cNvSpPr txBox="1"/>
                <p:nvPr/>
              </p:nvSpPr>
              <p:spPr>
                <a:xfrm>
                  <a:off x="6142756" y="2628524"/>
                  <a:ext cx="818252" cy="369332"/>
                </a:xfrm>
                <a:prstGeom prst="rect">
                  <a:avLst/>
                </a:prstGeom>
                <a:solidFill>
                  <a:srgbClr val="00B050"/>
                </a:solidFill>
                <a:ln>
                  <a:solidFill>
                    <a:srgbClr val="00B050"/>
                  </a:solidFill>
                </a:ln>
              </p:spPr>
              <p:txBody>
                <a:bodyPr wrap="square" rtlCol="0">
                  <a:spAutoFit/>
                </a:bodyPr>
                <a:lstStyle/>
                <a:p>
                  <a:pPr algn="ctr"/>
                  <a:r>
                    <a:rPr lang="cs-CZ" b="1" dirty="0" smtClean="0"/>
                    <a:t>15min</a:t>
                  </a:r>
                  <a:endParaRPr lang="cs-CZ" b="1" dirty="0"/>
                </a:p>
              </p:txBody>
            </p:sp>
          </p:grpSp>
          <p:sp>
            <p:nvSpPr>
              <p:cNvPr id="48" name="TextovéPole 47"/>
              <p:cNvSpPr txBox="1"/>
              <p:nvPr/>
            </p:nvSpPr>
            <p:spPr>
              <a:xfrm>
                <a:off x="885467" y="3717668"/>
                <a:ext cx="631592" cy="369332"/>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t>1,5h</a:t>
                </a:r>
                <a:endParaRPr lang="cs-CZ" b="1" dirty="0"/>
              </a:p>
            </p:txBody>
          </p:sp>
        </p:grpSp>
        <p:sp>
          <p:nvSpPr>
            <p:cNvPr id="53" name="TextovéPole 52"/>
            <p:cNvSpPr txBox="1"/>
            <p:nvPr/>
          </p:nvSpPr>
          <p:spPr>
            <a:xfrm>
              <a:off x="6931370" y="6232103"/>
              <a:ext cx="880989" cy="369332"/>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solidFill>
                    <a:srgbClr val="FFFF00"/>
                  </a:solidFill>
                </a:rPr>
                <a:t>30min</a:t>
              </a:r>
              <a:endParaRPr lang="cs-CZ" b="1" dirty="0">
                <a:solidFill>
                  <a:srgbClr val="FFFF00"/>
                </a:solidFill>
              </a:endParaRPr>
            </a:p>
          </p:txBody>
        </p:sp>
      </p:grpSp>
    </p:spTree>
    <p:extLst>
      <p:ext uri="{BB962C8B-B14F-4D97-AF65-F5344CB8AC3E}">
        <p14:creationId xmlns:p14="http://schemas.microsoft.com/office/powerpoint/2010/main" val="7121009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95536" y="116632"/>
            <a:ext cx="8229600" cy="1800200"/>
          </a:xfrm>
        </p:spPr>
        <p:txBody>
          <a:bodyPr>
            <a:normAutofit/>
          </a:bodyPr>
          <a:lstStyle/>
          <a:p>
            <a:pPr algn="l"/>
            <a:r>
              <a:rPr lang="cs-CZ" sz="3200" b="1" dirty="0"/>
              <a:t>6</a:t>
            </a:r>
            <a:r>
              <a:rPr lang="cs-CZ" sz="3200" b="1" dirty="0" smtClean="0"/>
              <a:t>. </a:t>
            </a:r>
            <a:r>
              <a:rPr lang="cs-CZ" sz="2800" dirty="0" smtClean="0"/>
              <a:t>Přeprava </a:t>
            </a:r>
            <a:r>
              <a:rPr lang="cs-CZ" sz="2800" dirty="0"/>
              <a:t>vypadala následovně: 1hodina nakládky, 4,5 hodiny řízení, 45min BP, 4,5hodiny řízení, 2,5 hodiny vykládka a poté je 9</a:t>
            </a:r>
            <a:r>
              <a:rPr lang="cs-CZ" sz="2800" dirty="0" smtClean="0"/>
              <a:t>hod</a:t>
            </a:r>
            <a:r>
              <a:rPr lang="cs-CZ" sz="2800" dirty="0"/>
              <a:t>. z</a:t>
            </a:r>
            <a:r>
              <a:rPr lang="cs-CZ" sz="2800" dirty="0" smtClean="0"/>
              <a:t>krácený denní </a:t>
            </a:r>
            <a:r>
              <a:rPr lang="cs-CZ" sz="2800" dirty="0"/>
              <a:t>odpočinek.</a:t>
            </a:r>
          </a:p>
        </p:txBody>
      </p:sp>
      <p:sp>
        <p:nvSpPr>
          <p:cNvPr id="13" name="Zástupný symbol pro obsah 12"/>
          <p:cNvSpPr>
            <a:spLocks noGrp="1"/>
          </p:cNvSpPr>
          <p:nvPr>
            <p:ph idx="1"/>
          </p:nvPr>
        </p:nvSpPr>
        <p:spPr>
          <a:xfrm>
            <a:off x="128854" y="1988840"/>
            <a:ext cx="8759565" cy="4608512"/>
          </a:xfrm>
        </p:spPr>
        <p:txBody>
          <a:bodyPr>
            <a:normAutofit/>
          </a:bodyPr>
          <a:lstStyle/>
          <a:p>
            <a:pPr marL="0" indent="0">
              <a:buNone/>
            </a:pPr>
            <a:r>
              <a:rPr lang="cs-CZ" sz="2400" dirty="0" smtClean="0"/>
              <a:t>DDŘ</a:t>
            </a:r>
          </a:p>
          <a:p>
            <a:pPr marL="0" indent="0">
              <a:buNone/>
            </a:pPr>
            <a:r>
              <a:rPr lang="cs-CZ" sz="2400" dirty="0" smtClean="0"/>
              <a:t>JP</a:t>
            </a:r>
          </a:p>
          <a:p>
            <a:pPr marL="0" indent="0">
              <a:buNone/>
            </a:pPr>
            <a:r>
              <a:rPr lang="cs-CZ" sz="2400" dirty="0" smtClean="0"/>
              <a:t>BP</a:t>
            </a:r>
          </a:p>
          <a:p>
            <a:pPr marL="0" indent="0">
              <a:buNone/>
            </a:pPr>
            <a:r>
              <a:rPr lang="cs-CZ" sz="2400" dirty="0" smtClean="0"/>
              <a:t>DDO</a:t>
            </a:r>
          </a:p>
          <a:p>
            <a:pPr marL="0" indent="0">
              <a:buNone/>
            </a:pPr>
            <a:endParaRPr lang="cs-CZ" sz="2800" dirty="0"/>
          </a:p>
          <a:p>
            <a:pPr marL="0" indent="0">
              <a:buNone/>
            </a:pPr>
            <a:r>
              <a:rPr lang="cs-CZ" sz="2800" dirty="0" smtClean="0"/>
              <a:t>Je </a:t>
            </a:r>
            <a:r>
              <a:rPr lang="cs-CZ" sz="2800" dirty="0"/>
              <a:t>vše provedeno správně</a:t>
            </a:r>
            <a:r>
              <a:rPr lang="cs-CZ" sz="2800" dirty="0" smtClean="0"/>
              <a:t>?	ANO		NE</a:t>
            </a:r>
          </a:p>
          <a:p>
            <a:pPr marL="0" indent="0">
              <a:buNone/>
            </a:pPr>
            <a:r>
              <a:rPr lang="cs-CZ" sz="2400" dirty="0" smtClean="0"/>
              <a:t>					</a:t>
            </a:r>
            <a:r>
              <a:rPr lang="cs-CZ" sz="2400" dirty="0">
                <a:hlinkClick r:id="rId2" action="ppaction://hlinksldjump"/>
              </a:rPr>
              <a:t> </a:t>
            </a:r>
            <a:r>
              <a:rPr lang="cs-CZ" sz="2400" b="1" dirty="0">
                <a:hlinkClick r:id="rId3" action="ppaction://hlinksldjump"/>
              </a:rPr>
              <a:t>SPRÁVNÁ ODPOVĚĎ </a:t>
            </a:r>
            <a:r>
              <a:rPr lang="cs-CZ" sz="2400" dirty="0" smtClean="0"/>
              <a:t>					</a:t>
            </a:r>
          </a:p>
          <a:p>
            <a:pPr marL="0" indent="0">
              <a:buNone/>
            </a:pPr>
            <a:endParaRPr lang="cs-CZ" sz="2400" dirty="0" smtClean="0"/>
          </a:p>
          <a:p>
            <a:pPr marL="0" indent="0">
              <a:buNone/>
            </a:pPr>
            <a:endParaRPr lang="cs-CZ" sz="2600" dirty="0" smtClean="0"/>
          </a:p>
          <a:p>
            <a:pPr marL="0" indent="0">
              <a:buNone/>
            </a:pPr>
            <a:endParaRPr lang="cs-CZ" dirty="0" smtClean="0"/>
          </a:p>
          <a:p>
            <a:pPr marL="0" indent="0">
              <a:buNone/>
            </a:pPr>
            <a:endParaRPr lang="cs-CZ" dirty="0"/>
          </a:p>
        </p:txBody>
      </p:sp>
      <p:grpSp>
        <p:nvGrpSpPr>
          <p:cNvPr id="4" name="Skupina 3"/>
          <p:cNvGrpSpPr/>
          <p:nvPr/>
        </p:nvGrpSpPr>
        <p:grpSpPr>
          <a:xfrm>
            <a:off x="902201" y="1997529"/>
            <a:ext cx="7963770" cy="1531319"/>
            <a:chOff x="885033" y="2139673"/>
            <a:chExt cx="8215290" cy="1603890"/>
          </a:xfrm>
        </p:grpSpPr>
        <p:grpSp>
          <p:nvGrpSpPr>
            <p:cNvPr id="3" name="Skupina 2"/>
            <p:cNvGrpSpPr/>
            <p:nvPr/>
          </p:nvGrpSpPr>
          <p:grpSpPr>
            <a:xfrm>
              <a:off x="885033" y="2139673"/>
              <a:ext cx="8215290" cy="1603890"/>
              <a:chOff x="2175291" y="2275505"/>
              <a:chExt cx="8243126" cy="1499541"/>
            </a:xfrm>
          </p:grpSpPr>
          <p:sp>
            <p:nvSpPr>
              <p:cNvPr id="8" name="TextovéPole 7"/>
              <p:cNvSpPr txBox="1"/>
              <p:nvPr/>
            </p:nvSpPr>
            <p:spPr>
              <a:xfrm>
                <a:off x="5433854" y="2275505"/>
                <a:ext cx="1553104" cy="315221"/>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4,5h</a:t>
                </a:r>
                <a:endParaRPr lang="cs-CZ" b="1" dirty="0"/>
              </a:p>
            </p:txBody>
          </p:sp>
          <p:sp>
            <p:nvSpPr>
              <p:cNvPr id="9" name="TextovéPole 8"/>
              <p:cNvSpPr txBox="1"/>
              <p:nvPr/>
            </p:nvSpPr>
            <p:spPr>
              <a:xfrm>
                <a:off x="2175291" y="2668231"/>
                <a:ext cx="828092" cy="393269"/>
              </a:xfrm>
              <a:prstGeom prst="rect">
                <a:avLst/>
              </a:prstGeom>
              <a:solidFill>
                <a:srgbClr val="00B050"/>
              </a:solidFill>
              <a:ln>
                <a:solidFill>
                  <a:srgbClr val="00B050"/>
                </a:solidFill>
              </a:ln>
            </p:spPr>
            <p:txBody>
              <a:bodyPr wrap="square" rtlCol="0">
                <a:spAutoFit/>
              </a:bodyPr>
              <a:lstStyle/>
              <a:p>
                <a:pPr algn="ctr"/>
                <a:r>
                  <a:rPr lang="cs-CZ" b="1" dirty="0" smtClean="0"/>
                  <a:t>1h</a:t>
                </a:r>
                <a:endParaRPr lang="cs-CZ" b="1" dirty="0"/>
              </a:p>
            </p:txBody>
          </p:sp>
          <p:sp>
            <p:nvSpPr>
              <p:cNvPr id="17" name="TextovéPole 16"/>
              <p:cNvSpPr txBox="1"/>
              <p:nvPr/>
            </p:nvSpPr>
            <p:spPr>
              <a:xfrm>
                <a:off x="8054765" y="3413378"/>
                <a:ext cx="2363652" cy="361668"/>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a:t>9</a:t>
                </a:r>
                <a:r>
                  <a:rPr lang="cs-CZ" b="1" dirty="0" smtClean="0"/>
                  <a:t>h</a:t>
                </a:r>
                <a:endParaRPr lang="cs-CZ" b="1" dirty="0"/>
              </a:p>
            </p:txBody>
          </p:sp>
          <p:sp>
            <p:nvSpPr>
              <p:cNvPr id="31" name="TextovéPole 30"/>
              <p:cNvSpPr txBox="1"/>
              <p:nvPr/>
            </p:nvSpPr>
            <p:spPr>
              <a:xfrm>
                <a:off x="6993168" y="2655271"/>
                <a:ext cx="1029884" cy="315221"/>
              </a:xfrm>
              <a:prstGeom prst="rect">
                <a:avLst/>
              </a:prstGeom>
              <a:solidFill>
                <a:srgbClr val="00B050"/>
              </a:solidFill>
              <a:ln>
                <a:solidFill>
                  <a:srgbClr val="00B050"/>
                </a:solidFill>
              </a:ln>
            </p:spPr>
            <p:txBody>
              <a:bodyPr wrap="square" rtlCol="0">
                <a:spAutoFit/>
              </a:bodyPr>
              <a:lstStyle/>
              <a:p>
                <a:pPr algn="ctr"/>
                <a:r>
                  <a:rPr lang="cs-CZ" b="1" dirty="0" smtClean="0"/>
                  <a:t>2,5h</a:t>
                </a:r>
                <a:endParaRPr lang="cs-CZ" b="1" dirty="0"/>
              </a:p>
            </p:txBody>
          </p:sp>
        </p:grpSp>
        <p:sp>
          <p:nvSpPr>
            <p:cNvPr id="19" name="TextovéPole 18"/>
            <p:cNvSpPr txBox="1"/>
            <p:nvPr/>
          </p:nvSpPr>
          <p:spPr>
            <a:xfrm>
              <a:off x="3088163" y="2987396"/>
              <a:ext cx="1044429" cy="369332"/>
            </a:xfrm>
            <a:prstGeom prst="rect">
              <a:avLst/>
            </a:prstGeom>
            <a:solidFill>
              <a:srgbClr val="FF0000"/>
            </a:solidFill>
            <a:ln>
              <a:solidFill>
                <a:srgbClr val="FF0000"/>
              </a:solidFill>
            </a:ln>
          </p:spPr>
          <p:txBody>
            <a:bodyPr wrap="square" rtlCol="0">
              <a:spAutoFit/>
            </a:bodyPr>
            <a:lstStyle/>
            <a:p>
              <a:pPr algn="ctr"/>
              <a:r>
                <a:rPr lang="cs-CZ" b="1" dirty="0"/>
                <a:t>4</a:t>
              </a:r>
              <a:r>
                <a:rPr lang="cs-CZ" b="1" dirty="0" smtClean="0"/>
                <a:t>5min</a:t>
              </a:r>
              <a:endParaRPr lang="cs-CZ" b="1" dirty="0"/>
            </a:p>
          </p:txBody>
        </p:sp>
        <p:sp>
          <p:nvSpPr>
            <p:cNvPr id="20" name="TextovéPole 19"/>
            <p:cNvSpPr txBox="1"/>
            <p:nvPr/>
          </p:nvSpPr>
          <p:spPr>
            <a:xfrm>
              <a:off x="1724888" y="2139674"/>
              <a:ext cx="1363275" cy="337156"/>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4,5h</a:t>
              </a:r>
              <a:endParaRPr lang="cs-CZ" b="1" dirty="0"/>
            </a:p>
          </p:txBody>
        </p:sp>
      </p:grpSp>
      <p:cxnSp>
        <p:nvCxnSpPr>
          <p:cNvPr id="26" name="Přímá spojovací čára 25"/>
          <p:cNvCxnSpPr/>
          <p:nvPr/>
        </p:nvCxnSpPr>
        <p:spPr>
          <a:xfrm flipV="1">
            <a:off x="6372200" y="4293096"/>
            <a:ext cx="72008" cy="36004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Přímá spojovací čára 27"/>
          <p:cNvCxnSpPr/>
          <p:nvPr/>
        </p:nvCxnSpPr>
        <p:spPr>
          <a:xfrm>
            <a:off x="6228184" y="4509120"/>
            <a:ext cx="144016" cy="14401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7988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2"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ppt_x</p:attrName>
                                        </p:attrNameLst>
                                      </p:cBhvr>
                                      <p:tavLst>
                                        <p:tav tm="0">
                                          <p:val>
                                            <p:strVal val="#ppt_x+#ppt_w/2"/>
                                          </p:val>
                                        </p:tav>
                                        <p:tav tm="100000">
                                          <p:val>
                                            <p:strVal val="#ppt_x"/>
                                          </p:val>
                                        </p:tav>
                                      </p:tavLst>
                                    </p:anim>
                                    <p:anim calcmode="lin" valueType="num">
                                      <p:cBhvr>
                                        <p:cTn id="8" dur="500" fill="hold"/>
                                        <p:tgtEl>
                                          <p:spTgt spid="26"/>
                                        </p:tgtEl>
                                        <p:attrNameLst>
                                          <p:attrName>ppt_y</p:attrName>
                                        </p:attrNameLst>
                                      </p:cBhvr>
                                      <p:tavLst>
                                        <p:tav tm="0">
                                          <p:val>
                                            <p:strVal val="#ppt_y"/>
                                          </p:val>
                                        </p:tav>
                                        <p:tav tm="100000">
                                          <p:val>
                                            <p:strVal val="#ppt_y"/>
                                          </p:val>
                                        </p:tav>
                                      </p:tavLst>
                                    </p:anim>
                                    <p:anim calcmode="lin" valueType="num">
                                      <p:cBhvr>
                                        <p:cTn id="9" dur="500" fill="hold"/>
                                        <p:tgtEl>
                                          <p:spTgt spid="26"/>
                                        </p:tgtEl>
                                        <p:attrNameLst>
                                          <p:attrName>ppt_w</p:attrName>
                                        </p:attrNameLst>
                                      </p:cBhvr>
                                      <p:tavLst>
                                        <p:tav tm="0">
                                          <p:val>
                                            <p:fltVal val="0"/>
                                          </p:val>
                                        </p:tav>
                                        <p:tav tm="100000">
                                          <p:val>
                                            <p:strVal val="#ppt_w"/>
                                          </p:val>
                                        </p:tav>
                                      </p:tavLst>
                                    </p:anim>
                                    <p:anim calcmode="lin" valueType="num">
                                      <p:cBhvr>
                                        <p:cTn id="10" dur="500" fill="hold"/>
                                        <p:tgtEl>
                                          <p:spTgt spid="26"/>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p:cTn id="13" dur="500" fill="hold"/>
                                        <p:tgtEl>
                                          <p:spTgt spid="28"/>
                                        </p:tgtEl>
                                        <p:attrNameLst>
                                          <p:attrName>ppt_x</p:attrName>
                                        </p:attrNameLst>
                                      </p:cBhvr>
                                      <p:tavLst>
                                        <p:tav tm="0">
                                          <p:val>
                                            <p:strVal val="#ppt_x+#ppt_w/2"/>
                                          </p:val>
                                        </p:tav>
                                        <p:tav tm="100000">
                                          <p:val>
                                            <p:strVal val="#ppt_x"/>
                                          </p:val>
                                        </p:tav>
                                      </p:tavLst>
                                    </p:anim>
                                    <p:anim calcmode="lin" valueType="num">
                                      <p:cBhvr>
                                        <p:cTn id="14" dur="500" fill="hold"/>
                                        <p:tgtEl>
                                          <p:spTgt spid="28"/>
                                        </p:tgtEl>
                                        <p:attrNameLst>
                                          <p:attrName>ppt_y</p:attrName>
                                        </p:attrNameLst>
                                      </p:cBhvr>
                                      <p:tavLst>
                                        <p:tav tm="0">
                                          <p:val>
                                            <p:strVal val="#ppt_y"/>
                                          </p:val>
                                        </p:tav>
                                        <p:tav tm="100000">
                                          <p:val>
                                            <p:strVal val="#ppt_y"/>
                                          </p:val>
                                        </p:tav>
                                      </p:tavLst>
                                    </p:anim>
                                    <p:anim calcmode="lin" valueType="num">
                                      <p:cBhvr>
                                        <p:cTn id="15" dur="500" fill="hold"/>
                                        <p:tgtEl>
                                          <p:spTgt spid="28"/>
                                        </p:tgtEl>
                                        <p:attrNameLst>
                                          <p:attrName>ppt_w</p:attrName>
                                        </p:attrNameLst>
                                      </p:cBhvr>
                                      <p:tavLst>
                                        <p:tav tm="0">
                                          <p:val>
                                            <p:fltVal val="0"/>
                                          </p:val>
                                        </p:tav>
                                        <p:tav tm="100000">
                                          <p:val>
                                            <p:strVal val="#ppt_w"/>
                                          </p:val>
                                        </p:tav>
                                      </p:tavLst>
                                    </p:anim>
                                    <p:anim calcmode="lin" valueType="num">
                                      <p:cBhvr>
                                        <p:cTn id="16" dur="500" fill="hold"/>
                                        <p:tgtEl>
                                          <p:spTgt spid="28"/>
                                        </p:tgtEl>
                                        <p:attrNameLst>
                                          <p:attrName>ppt_h</p:attrName>
                                        </p:attrNameLst>
                                      </p:cBhvr>
                                      <p:tavLst>
                                        <p:tav tm="0">
                                          <p:val>
                                            <p:strVal val="#ppt_h"/>
                                          </p:val>
                                        </p:tav>
                                        <p:tav tm="100000">
                                          <p:val>
                                            <p:strVal val="#ppt_h"/>
                                          </p:val>
                                        </p:tav>
                                      </p:tavLst>
                                    </p:anim>
                                  </p:childTnLst>
                                </p:cTn>
                              </p:par>
                              <p:par>
                                <p:cTn id="17" presetID="16" presetClass="entr" presetSubtype="21" fill="hold" nodeType="withEffect">
                                  <p:stCondLst>
                                    <p:cond delay="0"/>
                                  </p:stCondLst>
                                  <p:childTnLst>
                                    <p:set>
                                      <p:cBhvr>
                                        <p:cTn id="18" dur="1" fill="hold">
                                          <p:stCondLst>
                                            <p:cond delay="0"/>
                                          </p:stCondLst>
                                        </p:cTn>
                                        <p:tgtEl>
                                          <p:spTgt spid="13">
                                            <p:txEl>
                                              <p:pRg st="6" end="6"/>
                                            </p:txEl>
                                          </p:spTgt>
                                        </p:tgtEl>
                                        <p:attrNameLst>
                                          <p:attrName>style.visibility</p:attrName>
                                        </p:attrNameLst>
                                      </p:cBhvr>
                                      <p:to>
                                        <p:strVal val="visible"/>
                                      </p:to>
                                    </p:set>
                                    <p:animEffect transition="in" filter="barn(inVertical)">
                                      <p:cBhvr>
                                        <p:cTn id="19" dur="500"/>
                                        <p:tgtEl>
                                          <p:spTgt spid="1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 name="Zástupný symbol pro obsah 12"/>
          <p:cNvSpPr>
            <a:spLocks noGrp="1"/>
          </p:cNvSpPr>
          <p:nvPr>
            <p:ph idx="1"/>
          </p:nvPr>
        </p:nvSpPr>
        <p:spPr>
          <a:xfrm>
            <a:off x="133433" y="1323288"/>
            <a:ext cx="8759565" cy="4608512"/>
          </a:xfrm>
        </p:spPr>
        <p:txBody>
          <a:bodyPr>
            <a:normAutofit lnSpcReduction="10000"/>
          </a:bodyPr>
          <a:lstStyle/>
          <a:p>
            <a:pPr marL="0" indent="0">
              <a:buNone/>
            </a:pPr>
            <a:r>
              <a:rPr lang="cs-CZ" sz="2400" dirty="0" smtClean="0"/>
              <a:t>DDŘ</a:t>
            </a:r>
          </a:p>
          <a:p>
            <a:pPr marL="0" indent="0">
              <a:buNone/>
            </a:pPr>
            <a:r>
              <a:rPr lang="cs-CZ" sz="2400" dirty="0" smtClean="0"/>
              <a:t>JP</a:t>
            </a:r>
          </a:p>
          <a:p>
            <a:pPr marL="0" indent="0">
              <a:buNone/>
            </a:pPr>
            <a:r>
              <a:rPr lang="cs-CZ" sz="2400" dirty="0" smtClean="0"/>
              <a:t>BP</a:t>
            </a:r>
          </a:p>
          <a:p>
            <a:pPr marL="0" indent="0">
              <a:buNone/>
            </a:pPr>
            <a:r>
              <a:rPr lang="cs-CZ" sz="2400" dirty="0" smtClean="0"/>
              <a:t>DDO</a:t>
            </a:r>
          </a:p>
          <a:p>
            <a:pPr marL="0" indent="0">
              <a:buNone/>
            </a:pPr>
            <a:endParaRPr lang="cs-CZ" sz="2800" dirty="0"/>
          </a:p>
          <a:p>
            <a:pPr marL="0" indent="0">
              <a:buNone/>
            </a:pPr>
            <a:r>
              <a:rPr lang="cs-CZ" sz="2800" dirty="0" smtClean="0"/>
              <a:t>                    SPRÁVNÁ ODPOVĚĎ 	</a:t>
            </a:r>
          </a:p>
          <a:p>
            <a:pPr marL="0" indent="0">
              <a:buNone/>
            </a:pPr>
            <a:endParaRPr lang="cs-CZ" sz="2400" dirty="0" smtClean="0"/>
          </a:p>
          <a:p>
            <a:pPr marL="0" indent="0">
              <a:buNone/>
            </a:pPr>
            <a:r>
              <a:rPr lang="cs-CZ" sz="2400" dirty="0" smtClean="0"/>
              <a:t>DDŘ</a:t>
            </a:r>
          </a:p>
          <a:p>
            <a:pPr marL="0" indent="0">
              <a:buNone/>
            </a:pPr>
            <a:r>
              <a:rPr lang="cs-CZ" sz="2400" dirty="0" smtClean="0"/>
              <a:t>JP</a:t>
            </a:r>
          </a:p>
          <a:p>
            <a:pPr marL="0" indent="0">
              <a:buNone/>
            </a:pPr>
            <a:r>
              <a:rPr lang="cs-CZ" sz="2400" dirty="0" smtClean="0"/>
              <a:t>BP</a:t>
            </a:r>
          </a:p>
          <a:p>
            <a:pPr marL="0" indent="0">
              <a:buNone/>
            </a:pPr>
            <a:r>
              <a:rPr lang="cs-CZ" sz="2400" dirty="0" smtClean="0"/>
              <a:t>DDO</a:t>
            </a:r>
          </a:p>
          <a:p>
            <a:pPr marL="0" indent="0">
              <a:buNone/>
            </a:pPr>
            <a:endParaRPr lang="cs-CZ" sz="2400" dirty="0" smtClean="0"/>
          </a:p>
          <a:p>
            <a:pPr marL="0" indent="0">
              <a:buNone/>
            </a:pPr>
            <a:endParaRPr lang="cs-CZ" sz="2600" dirty="0" smtClean="0"/>
          </a:p>
          <a:p>
            <a:pPr marL="0" indent="0">
              <a:buNone/>
            </a:pPr>
            <a:endParaRPr lang="cs-CZ" dirty="0" smtClean="0"/>
          </a:p>
          <a:p>
            <a:pPr marL="0" indent="0">
              <a:buNone/>
            </a:pPr>
            <a:endParaRPr lang="cs-CZ" dirty="0"/>
          </a:p>
        </p:txBody>
      </p:sp>
      <p:grpSp>
        <p:nvGrpSpPr>
          <p:cNvPr id="3" name="Skupina 3"/>
          <p:cNvGrpSpPr/>
          <p:nvPr/>
        </p:nvGrpSpPr>
        <p:grpSpPr>
          <a:xfrm>
            <a:off x="818683" y="1275576"/>
            <a:ext cx="7963770" cy="1531319"/>
            <a:chOff x="885033" y="2139673"/>
            <a:chExt cx="8215290" cy="1603890"/>
          </a:xfrm>
        </p:grpSpPr>
        <p:grpSp>
          <p:nvGrpSpPr>
            <p:cNvPr id="4" name="Skupina 2"/>
            <p:cNvGrpSpPr/>
            <p:nvPr/>
          </p:nvGrpSpPr>
          <p:grpSpPr>
            <a:xfrm>
              <a:off x="885033" y="2139673"/>
              <a:ext cx="8215290" cy="1603890"/>
              <a:chOff x="2175291" y="2275505"/>
              <a:chExt cx="8243126" cy="1499541"/>
            </a:xfrm>
          </p:grpSpPr>
          <p:sp>
            <p:nvSpPr>
              <p:cNvPr id="8" name="TextovéPole 7"/>
              <p:cNvSpPr txBox="1"/>
              <p:nvPr/>
            </p:nvSpPr>
            <p:spPr>
              <a:xfrm>
                <a:off x="5433854" y="2275505"/>
                <a:ext cx="1553104" cy="315221"/>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4,5h</a:t>
                </a:r>
                <a:endParaRPr lang="cs-CZ" b="1" dirty="0"/>
              </a:p>
            </p:txBody>
          </p:sp>
          <p:sp>
            <p:nvSpPr>
              <p:cNvPr id="9" name="TextovéPole 8"/>
              <p:cNvSpPr txBox="1"/>
              <p:nvPr/>
            </p:nvSpPr>
            <p:spPr>
              <a:xfrm>
                <a:off x="2175291" y="2668231"/>
                <a:ext cx="828092" cy="393269"/>
              </a:xfrm>
              <a:prstGeom prst="rect">
                <a:avLst/>
              </a:prstGeom>
              <a:solidFill>
                <a:srgbClr val="00B050"/>
              </a:solidFill>
              <a:ln>
                <a:solidFill>
                  <a:srgbClr val="00B050"/>
                </a:solidFill>
              </a:ln>
            </p:spPr>
            <p:txBody>
              <a:bodyPr wrap="square" rtlCol="0">
                <a:spAutoFit/>
              </a:bodyPr>
              <a:lstStyle/>
              <a:p>
                <a:pPr algn="ctr"/>
                <a:r>
                  <a:rPr lang="cs-CZ" b="1" dirty="0" smtClean="0"/>
                  <a:t>1h</a:t>
                </a:r>
                <a:endParaRPr lang="cs-CZ" b="1" dirty="0"/>
              </a:p>
            </p:txBody>
          </p:sp>
          <p:sp>
            <p:nvSpPr>
              <p:cNvPr id="17" name="TextovéPole 16"/>
              <p:cNvSpPr txBox="1"/>
              <p:nvPr/>
            </p:nvSpPr>
            <p:spPr>
              <a:xfrm>
                <a:off x="8054765" y="3413378"/>
                <a:ext cx="2363652" cy="361668"/>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a:t>9</a:t>
                </a:r>
                <a:r>
                  <a:rPr lang="cs-CZ" b="1" dirty="0" smtClean="0"/>
                  <a:t>h</a:t>
                </a:r>
                <a:endParaRPr lang="cs-CZ" b="1" dirty="0"/>
              </a:p>
            </p:txBody>
          </p:sp>
          <p:sp>
            <p:nvSpPr>
              <p:cNvPr id="31" name="TextovéPole 30"/>
              <p:cNvSpPr txBox="1"/>
              <p:nvPr/>
            </p:nvSpPr>
            <p:spPr>
              <a:xfrm>
                <a:off x="6993168" y="2655271"/>
                <a:ext cx="1029884" cy="315221"/>
              </a:xfrm>
              <a:prstGeom prst="rect">
                <a:avLst/>
              </a:prstGeom>
              <a:solidFill>
                <a:srgbClr val="00B050"/>
              </a:solidFill>
              <a:ln>
                <a:solidFill>
                  <a:srgbClr val="00B050"/>
                </a:solidFill>
              </a:ln>
            </p:spPr>
            <p:txBody>
              <a:bodyPr wrap="square" rtlCol="0">
                <a:spAutoFit/>
              </a:bodyPr>
              <a:lstStyle/>
              <a:p>
                <a:pPr algn="ctr"/>
                <a:r>
                  <a:rPr lang="cs-CZ" b="1" dirty="0" smtClean="0"/>
                  <a:t>2,5h</a:t>
                </a:r>
                <a:endParaRPr lang="cs-CZ" b="1" dirty="0"/>
              </a:p>
            </p:txBody>
          </p:sp>
        </p:grpSp>
        <p:sp>
          <p:nvSpPr>
            <p:cNvPr id="19" name="TextovéPole 18"/>
            <p:cNvSpPr txBox="1"/>
            <p:nvPr/>
          </p:nvSpPr>
          <p:spPr>
            <a:xfrm>
              <a:off x="3088163" y="2987396"/>
              <a:ext cx="1044429" cy="369332"/>
            </a:xfrm>
            <a:prstGeom prst="rect">
              <a:avLst/>
            </a:prstGeom>
            <a:solidFill>
              <a:srgbClr val="FF0000"/>
            </a:solidFill>
            <a:ln>
              <a:solidFill>
                <a:srgbClr val="FF0000"/>
              </a:solidFill>
            </a:ln>
          </p:spPr>
          <p:txBody>
            <a:bodyPr wrap="square" rtlCol="0">
              <a:spAutoFit/>
            </a:bodyPr>
            <a:lstStyle/>
            <a:p>
              <a:pPr algn="ctr"/>
              <a:r>
                <a:rPr lang="cs-CZ" b="1" dirty="0"/>
                <a:t>4</a:t>
              </a:r>
              <a:r>
                <a:rPr lang="cs-CZ" b="1" dirty="0" smtClean="0"/>
                <a:t>5min</a:t>
              </a:r>
              <a:endParaRPr lang="cs-CZ" b="1" dirty="0"/>
            </a:p>
          </p:txBody>
        </p:sp>
        <p:sp>
          <p:nvSpPr>
            <p:cNvPr id="20" name="TextovéPole 19"/>
            <p:cNvSpPr txBox="1"/>
            <p:nvPr/>
          </p:nvSpPr>
          <p:spPr>
            <a:xfrm>
              <a:off x="1724888" y="2139674"/>
              <a:ext cx="1363275" cy="337156"/>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4,5h</a:t>
              </a:r>
              <a:endParaRPr lang="cs-CZ" b="1" dirty="0"/>
            </a:p>
          </p:txBody>
        </p:sp>
      </p:grpSp>
      <p:grpSp>
        <p:nvGrpSpPr>
          <p:cNvPr id="2" name="Skupina 1"/>
          <p:cNvGrpSpPr/>
          <p:nvPr/>
        </p:nvGrpSpPr>
        <p:grpSpPr>
          <a:xfrm>
            <a:off x="1012027" y="4313371"/>
            <a:ext cx="7921915" cy="1537309"/>
            <a:chOff x="971083" y="4941168"/>
            <a:chExt cx="7921915" cy="1537309"/>
          </a:xfrm>
        </p:grpSpPr>
        <p:grpSp>
          <p:nvGrpSpPr>
            <p:cNvPr id="5" name="Skupina 11"/>
            <p:cNvGrpSpPr/>
            <p:nvPr/>
          </p:nvGrpSpPr>
          <p:grpSpPr>
            <a:xfrm>
              <a:off x="971083" y="4941168"/>
              <a:ext cx="7921915" cy="1537309"/>
              <a:chOff x="885033" y="2139673"/>
              <a:chExt cx="8172113" cy="1610164"/>
            </a:xfrm>
          </p:grpSpPr>
          <p:grpSp>
            <p:nvGrpSpPr>
              <p:cNvPr id="6" name="Skupina 13"/>
              <p:cNvGrpSpPr/>
              <p:nvPr/>
            </p:nvGrpSpPr>
            <p:grpSpPr>
              <a:xfrm>
                <a:off x="885033" y="2139673"/>
                <a:ext cx="8172113" cy="1610164"/>
                <a:chOff x="2175291" y="2275505"/>
                <a:chExt cx="8199803" cy="1505407"/>
              </a:xfrm>
            </p:grpSpPr>
            <p:sp>
              <p:nvSpPr>
                <p:cNvPr id="18" name="TextovéPole 17"/>
                <p:cNvSpPr txBox="1"/>
                <p:nvPr/>
              </p:nvSpPr>
              <p:spPr>
                <a:xfrm>
                  <a:off x="5433854" y="2275505"/>
                  <a:ext cx="1553104" cy="315221"/>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4,5h</a:t>
                  </a:r>
                  <a:endParaRPr lang="cs-CZ" b="1" dirty="0"/>
                </a:p>
              </p:txBody>
            </p:sp>
            <p:sp>
              <p:nvSpPr>
                <p:cNvPr id="21" name="TextovéPole 20"/>
                <p:cNvSpPr txBox="1"/>
                <p:nvPr/>
              </p:nvSpPr>
              <p:spPr>
                <a:xfrm>
                  <a:off x="2175291" y="2668231"/>
                  <a:ext cx="828092" cy="393269"/>
                </a:xfrm>
                <a:prstGeom prst="rect">
                  <a:avLst/>
                </a:prstGeom>
                <a:solidFill>
                  <a:srgbClr val="00B050"/>
                </a:solidFill>
                <a:ln>
                  <a:solidFill>
                    <a:srgbClr val="00B050"/>
                  </a:solidFill>
                </a:ln>
              </p:spPr>
              <p:txBody>
                <a:bodyPr wrap="square" rtlCol="0">
                  <a:spAutoFit/>
                </a:bodyPr>
                <a:lstStyle/>
                <a:p>
                  <a:pPr algn="ctr"/>
                  <a:r>
                    <a:rPr lang="cs-CZ" b="1" dirty="0" smtClean="0"/>
                    <a:t>1h</a:t>
                  </a:r>
                  <a:endParaRPr lang="cs-CZ" b="1" dirty="0"/>
                </a:p>
              </p:txBody>
            </p:sp>
            <p:sp>
              <p:nvSpPr>
                <p:cNvPr id="22" name="TextovéPole 21"/>
                <p:cNvSpPr txBox="1"/>
                <p:nvPr/>
              </p:nvSpPr>
              <p:spPr>
                <a:xfrm>
                  <a:off x="8989624" y="3419244"/>
                  <a:ext cx="1385470" cy="361668"/>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a:t>9</a:t>
                  </a:r>
                  <a:r>
                    <a:rPr lang="cs-CZ" b="1" dirty="0" smtClean="0"/>
                    <a:t>h</a:t>
                  </a:r>
                  <a:endParaRPr lang="cs-CZ" b="1" dirty="0"/>
                </a:p>
              </p:txBody>
            </p:sp>
            <p:sp>
              <p:nvSpPr>
                <p:cNvPr id="23" name="TextovéPole 22"/>
                <p:cNvSpPr txBox="1"/>
                <p:nvPr/>
              </p:nvSpPr>
              <p:spPr>
                <a:xfrm>
                  <a:off x="8054765" y="2668231"/>
                  <a:ext cx="829114" cy="361668"/>
                </a:xfrm>
                <a:prstGeom prst="rect">
                  <a:avLst/>
                </a:prstGeom>
                <a:solidFill>
                  <a:srgbClr val="00B050"/>
                </a:solidFill>
                <a:ln>
                  <a:solidFill>
                    <a:srgbClr val="00B050"/>
                  </a:solidFill>
                </a:ln>
              </p:spPr>
              <p:txBody>
                <a:bodyPr wrap="square" rtlCol="0">
                  <a:spAutoFit/>
                </a:bodyPr>
                <a:lstStyle/>
                <a:p>
                  <a:pPr algn="ctr"/>
                  <a:r>
                    <a:rPr lang="cs-CZ" b="1" dirty="0" smtClean="0">
                      <a:solidFill>
                        <a:srgbClr val="FFFF00"/>
                      </a:solidFill>
                    </a:rPr>
                    <a:t>2,5h</a:t>
                  </a:r>
                  <a:endParaRPr lang="cs-CZ" b="1" dirty="0">
                    <a:solidFill>
                      <a:srgbClr val="FFFF00"/>
                    </a:solidFill>
                  </a:endParaRPr>
                </a:p>
              </p:txBody>
            </p:sp>
          </p:grpSp>
          <p:sp>
            <p:nvSpPr>
              <p:cNvPr id="15" name="TextovéPole 14"/>
              <p:cNvSpPr txBox="1"/>
              <p:nvPr/>
            </p:nvSpPr>
            <p:spPr>
              <a:xfrm>
                <a:off x="3088163" y="2987396"/>
                <a:ext cx="1044429" cy="369332"/>
              </a:xfrm>
              <a:prstGeom prst="rect">
                <a:avLst/>
              </a:prstGeom>
              <a:solidFill>
                <a:srgbClr val="FF0000"/>
              </a:solidFill>
              <a:ln>
                <a:solidFill>
                  <a:srgbClr val="FF0000"/>
                </a:solidFill>
              </a:ln>
            </p:spPr>
            <p:txBody>
              <a:bodyPr wrap="square" rtlCol="0">
                <a:spAutoFit/>
              </a:bodyPr>
              <a:lstStyle/>
              <a:p>
                <a:pPr algn="ctr"/>
                <a:r>
                  <a:rPr lang="cs-CZ" b="1" dirty="0"/>
                  <a:t>4</a:t>
                </a:r>
                <a:r>
                  <a:rPr lang="cs-CZ" b="1" dirty="0" smtClean="0"/>
                  <a:t>5min</a:t>
                </a:r>
                <a:endParaRPr lang="cs-CZ" b="1" dirty="0"/>
              </a:p>
            </p:txBody>
          </p:sp>
          <p:sp>
            <p:nvSpPr>
              <p:cNvPr id="16" name="TextovéPole 15"/>
              <p:cNvSpPr txBox="1"/>
              <p:nvPr/>
            </p:nvSpPr>
            <p:spPr>
              <a:xfrm>
                <a:off x="1724888" y="2139674"/>
                <a:ext cx="1363275" cy="337156"/>
              </a:xfrm>
              <a:prstGeom prst="rect">
                <a:avLst/>
              </a:prstGeom>
              <a:solidFill>
                <a:schemeClr val="tx2">
                  <a:lumMod val="60000"/>
                  <a:lumOff val="40000"/>
                </a:schemeClr>
              </a:solidFill>
              <a:ln>
                <a:solidFill>
                  <a:schemeClr val="accent1"/>
                </a:solidFill>
              </a:ln>
            </p:spPr>
            <p:txBody>
              <a:bodyPr wrap="square" rtlCol="0">
                <a:spAutoFit/>
              </a:bodyPr>
              <a:lstStyle/>
              <a:p>
                <a:pPr algn="ctr"/>
                <a:r>
                  <a:rPr lang="cs-CZ" b="1" dirty="0" smtClean="0"/>
                  <a:t>4,5h</a:t>
                </a:r>
                <a:endParaRPr lang="cs-CZ" b="1" dirty="0"/>
              </a:p>
            </p:txBody>
          </p:sp>
        </p:grpSp>
        <p:sp>
          <p:nvSpPr>
            <p:cNvPr id="24" name="TextovéPole 23"/>
            <p:cNvSpPr txBox="1"/>
            <p:nvPr/>
          </p:nvSpPr>
          <p:spPr>
            <a:xfrm>
              <a:off x="5608213" y="5726623"/>
              <a:ext cx="1012453" cy="369332"/>
            </a:xfrm>
            <a:prstGeom prst="rect">
              <a:avLst/>
            </a:prstGeom>
            <a:solidFill>
              <a:srgbClr val="FF0000"/>
            </a:solidFill>
            <a:ln>
              <a:solidFill>
                <a:srgbClr val="FF0000"/>
              </a:solidFill>
            </a:ln>
          </p:spPr>
          <p:txBody>
            <a:bodyPr wrap="square" rtlCol="0">
              <a:spAutoFit/>
            </a:bodyPr>
            <a:lstStyle/>
            <a:p>
              <a:pPr algn="ctr"/>
              <a:r>
                <a:rPr lang="cs-CZ" b="1" dirty="0">
                  <a:solidFill>
                    <a:srgbClr val="FFFF00"/>
                  </a:solidFill>
                </a:rPr>
                <a:t>4</a:t>
              </a:r>
              <a:r>
                <a:rPr lang="cs-CZ" b="1" dirty="0" smtClean="0">
                  <a:solidFill>
                    <a:srgbClr val="FFFF00"/>
                  </a:solidFill>
                </a:rPr>
                <a:t>5min</a:t>
              </a:r>
              <a:endParaRPr lang="cs-CZ" b="1" dirty="0">
                <a:solidFill>
                  <a:srgbClr val="FFFF00"/>
                </a:solidFill>
              </a:endParaRPr>
            </a:p>
          </p:txBody>
        </p:sp>
      </p:grpSp>
    </p:spTree>
    <p:extLst>
      <p:ext uri="{BB962C8B-B14F-4D97-AF65-F5344CB8AC3E}">
        <p14:creationId xmlns:p14="http://schemas.microsoft.com/office/powerpoint/2010/main" val="19379882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95536" y="116632"/>
            <a:ext cx="8229600" cy="1800200"/>
          </a:xfrm>
        </p:spPr>
        <p:txBody>
          <a:bodyPr>
            <a:normAutofit/>
          </a:bodyPr>
          <a:lstStyle/>
          <a:p>
            <a:pPr algn="l"/>
            <a:r>
              <a:rPr lang="cs-CZ" sz="3200" b="1" dirty="0" smtClean="0"/>
              <a:t>7. </a:t>
            </a:r>
            <a:r>
              <a:rPr lang="cs-CZ" sz="2800" dirty="0" smtClean="0"/>
              <a:t>Čerpání </a:t>
            </a:r>
            <a:r>
              <a:rPr lang="cs-CZ" sz="2800" dirty="0"/>
              <a:t>týdenních odpočinků bylo následovné: Pracovní den má pondělí až pátek a vždy za měsíc i sobotu. Víkendy tráví ve svém bydlišti.</a:t>
            </a:r>
          </a:p>
        </p:txBody>
      </p:sp>
      <p:sp>
        <p:nvSpPr>
          <p:cNvPr id="13" name="Zástupný symbol pro obsah 12"/>
          <p:cNvSpPr>
            <a:spLocks noGrp="1"/>
          </p:cNvSpPr>
          <p:nvPr>
            <p:ph idx="1"/>
          </p:nvPr>
        </p:nvSpPr>
        <p:spPr>
          <a:xfrm>
            <a:off x="128854" y="1844824"/>
            <a:ext cx="8759565" cy="4752528"/>
          </a:xfrm>
        </p:spPr>
        <p:txBody>
          <a:bodyPr>
            <a:normAutofit/>
          </a:bodyPr>
          <a:lstStyle/>
          <a:p>
            <a:pPr marL="0" indent="0">
              <a:buNone/>
            </a:pPr>
            <a:r>
              <a:rPr lang="cs-CZ" sz="2400" b="1" dirty="0" smtClean="0">
                <a:solidFill>
                  <a:srgbClr val="FF0000"/>
                </a:solidFill>
              </a:rPr>
              <a:t>SO NE </a:t>
            </a:r>
            <a:r>
              <a:rPr lang="cs-CZ" sz="2400" b="1" dirty="0" smtClean="0">
                <a:solidFill>
                  <a:srgbClr val="002060"/>
                </a:solidFill>
              </a:rPr>
              <a:t>PO ÚT ST ČT PÁ </a:t>
            </a:r>
            <a:r>
              <a:rPr lang="cs-CZ" sz="2400" b="1" dirty="0" smtClean="0">
                <a:solidFill>
                  <a:srgbClr val="FF0000"/>
                </a:solidFill>
              </a:rPr>
              <a:t>SO NE  </a:t>
            </a:r>
            <a:r>
              <a:rPr lang="cs-CZ" sz="2400" b="1" dirty="0" smtClean="0">
                <a:solidFill>
                  <a:srgbClr val="002060"/>
                </a:solidFill>
              </a:rPr>
              <a:t>PO ÚT ST ČT PÁ </a:t>
            </a:r>
            <a:r>
              <a:rPr lang="cs-CZ" sz="2400" b="1" dirty="0" smtClean="0">
                <a:solidFill>
                  <a:srgbClr val="FF0000"/>
                </a:solidFill>
              </a:rPr>
              <a:t>SO NE </a:t>
            </a:r>
            <a:r>
              <a:rPr lang="cs-CZ" sz="2400" b="1" dirty="0" smtClean="0">
                <a:solidFill>
                  <a:srgbClr val="002060"/>
                </a:solidFill>
              </a:rPr>
              <a:t>PO </a:t>
            </a:r>
            <a:r>
              <a:rPr lang="cs-CZ" sz="2400" b="1" dirty="0" smtClean="0">
                <a:solidFill>
                  <a:srgbClr val="002060"/>
                </a:solidFill>
              </a:rPr>
              <a:t>ÚT ST ČT PÁ </a:t>
            </a:r>
          </a:p>
          <a:p>
            <a:pPr marL="0" indent="0">
              <a:buNone/>
            </a:pPr>
            <a:endParaRPr lang="cs-CZ" sz="2400" b="1" dirty="0">
              <a:solidFill>
                <a:srgbClr val="002060"/>
              </a:solidFill>
            </a:endParaRPr>
          </a:p>
          <a:p>
            <a:pPr marL="0" indent="0">
              <a:buNone/>
            </a:pPr>
            <a:endParaRPr lang="cs-CZ" sz="2400" b="1" dirty="0" smtClean="0">
              <a:solidFill>
                <a:srgbClr val="FF0000"/>
              </a:solidFill>
            </a:endParaRPr>
          </a:p>
          <a:p>
            <a:pPr marL="0" indent="0">
              <a:buNone/>
            </a:pPr>
            <a:r>
              <a:rPr lang="cs-CZ" sz="2400" b="1" dirty="0" smtClean="0">
                <a:solidFill>
                  <a:srgbClr val="FF0000"/>
                </a:solidFill>
              </a:rPr>
              <a:t>SO </a:t>
            </a:r>
            <a:r>
              <a:rPr lang="cs-CZ" sz="2400" b="1" dirty="0" smtClean="0">
                <a:solidFill>
                  <a:srgbClr val="FF0000"/>
                </a:solidFill>
              </a:rPr>
              <a:t>NE </a:t>
            </a:r>
            <a:r>
              <a:rPr lang="cs-CZ" sz="2400" b="1" dirty="0" smtClean="0">
                <a:solidFill>
                  <a:srgbClr val="002060"/>
                </a:solidFill>
              </a:rPr>
              <a:t>PO ÚT ST ČT PÁ </a:t>
            </a:r>
            <a:r>
              <a:rPr lang="cs-CZ" sz="2400" b="1" dirty="0" smtClean="0">
                <a:solidFill>
                  <a:srgbClr val="FF0000"/>
                </a:solidFill>
              </a:rPr>
              <a:t>SO NE </a:t>
            </a:r>
            <a:endParaRPr lang="cs-CZ" sz="2400" b="1" dirty="0">
              <a:solidFill>
                <a:srgbClr val="FF0000"/>
              </a:solidFill>
            </a:endParaRPr>
          </a:p>
          <a:p>
            <a:pPr marL="0" indent="0">
              <a:buNone/>
            </a:pPr>
            <a:endParaRPr lang="cs-CZ" sz="2800" dirty="0" smtClean="0"/>
          </a:p>
          <a:p>
            <a:pPr marL="0" indent="0">
              <a:buNone/>
            </a:pPr>
            <a:endParaRPr lang="cs-CZ" sz="2800" dirty="0" smtClean="0"/>
          </a:p>
          <a:p>
            <a:pPr marL="0" indent="0">
              <a:buNone/>
            </a:pPr>
            <a:endParaRPr lang="cs-CZ" sz="2800" dirty="0" smtClean="0"/>
          </a:p>
          <a:p>
            <a:pPr marL="0" indent="0">
              <a:buNone/>
            </a:pPr>
            <a:r>
              <a:rPr lang="cs-CZ" sz="2800" dirty="0" smtClean="0"/>
              <a:t>Je </a:t>
            </a:r>
            <a:r>
              <a:rPr lang="cs-CZ" sz="2800" dirty="0"/>
              <a:t>vše provedeno správně</a:t>
            </a:r>
            <a:r>
              <a:rPr lang="cs-CZ" sz="2800" dirty="0" smtClean="0"/>
              <a:t>?	ANO		NE</a:t>
            </a:r>
          </a:p>
          <a:p>
            <a:pPr marL="0" indent="0">
              <a:buNone/>
            </a:pPr>
            <a:r>
              <a:rPr lang="cs-CZ" sz="2400" dirty="0" smtClean="0"/>
              <a:t>					</a:t>
            </a:r>
            <a:r>
              <a:rPr lang="cs-CZ" sz="2400" b="1" dirty="0"/>
              <a:t> </a:t>
            </a:r>
            <a:r>
              <a:rPr lang="cs-CZ" sz="2400" b="1" dirty="0">
                <a:hlinkClick r:id="rId2" action="ppaction://hlinksldjump"/>
              </a:rPr>
              <a:t>SPRÁVNÁ ODPOVĚĎ</a:t>
            </a:r>
            <a:endParaRPr lang="cs-CZ" sz="2400" b="1" dirty="0" smtClean="0"/>
          </a:p>
          <a:p>
            <a:pPr marL="0" indent="0">
              <a:buNone/>
            </a:pPr>
            <a:endParaRPr lang="cs-CZ" sz="2400" dirty="0" smtClean="0"/>
          </a:p>
          <a:p>
            <a:pPr marL="0" indent="0">
              <a:buNone/>
            </a:pPr>
            <a:endParaRPr lang="cs-CZ" sz="2600" dirty="0" smtClean="0"/>
          </a:p>
          <a:p>
            <a:pPr marL="0" indent="0">
              <a:buNone/>
            </a:pPr>
            <a:endParaRPr lang="cs-CZ" dirty="0" smtClean="0"/>
          </a:p>
          <a:p>
            <a:pPr marL="0" indent="0">
              <a:buNone/>
            </a:pPr>
            <a:endParaRPr lang="cs-CZ" dirty="0"/>
          </a:p>
        </p:txBody>
      </p:sp>
      <p:grpSp>
        <p:nvGrpSpPr>
          <p:cNvPr id="29" name="Skupina 28"/>
          <p:cNvGrpSpPr/>
          <p:nvPr/>
        </p:nvGrpSpPr>
        <p:grpSpPr>
          <a:xfrm>
            <a:off x="251520" y="2348880"/>
            <a:ext cx="6450360" cy="1696834"/>
            <a:chOff x="231058" y="2310971"/>
            <a:chExt cx="6450360" cy="1696834"/>
          </a:xfrm>
        </p:grpSpPr>
        <p:sp>
          <p:nvSpPr>
            <p:cNvPr id="30" name="TextovéPole 29"/>
            <p:cNvSpPr txBox="1"/>
            <p:nvPr/>
          </p:nvSpPr>
          <p:spPr>
            <a:xfrm>
              <a:off x="231058" y="2318957"/>
              <a:ext cx="669258" cy="369332"/>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t>45h</a:t>
              </a:r>
              <a:endParaRPr lang="cs-CZ" b="1" dirty="0"/>
            </a:p>
          </p:txBody>
        </p:sp>
        <p:sp>
          <p:nvSpPr>
            <p:cNvPr id="32" name="TextovéPole 31"/>
            <p:cNvSpPr txBox="1"/>
            <p:nvPr/>
          </p:nvSpPr>
          <p:spPr>
            <a:xfrm>
              <a:off x="3137432" y="3638473"/>
              <a:ext cx="669258" cy="369332"/>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t>45h</a:t>
              </a:r>
              <a:endParaRPr lang="cs-CZ" b="1" dirty="0"/>
            </a:p>
          </p:txBody>
        </p:sp>
        <p:sp>
          <p:nvSpPr>
            <p:cNvPr id="33" name="TextovéPole 32"/>
            <p:cNvSpPr txBox="1"/>
            <p:nvPr/>
          </p:nvSpPr>
          <p:spPr>
            <a:xfrm>
              <a:off x="232896" y="3638473"/>
              <a:ext cx="669258" cy="369332"/>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t>45h</a:t>
              </a:r>
              <a:endParaRPr lang="cs-CZ" b="1" dirty="0"/>
            </a:p>
          </p:txBody>
        </p:sp>
        <p:sp>
          <p:nvSpPr>
            <p:cNvPr id="34" name="TextovéPole 33"/>
            <p:cNvSpPr txBox="1"/>
            <p:nvPr/>
          </p:nvSpPr>
          <p:spPr>
            <a:xfrm>
              <a:off x="6012160" y="2310971"/>
              <a:ext cx="669258" cy="369332"/>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t>45h</a:t>
              </a:r>
              <a:endParaRPr lang="cs-CZ" b="1" dirty="0"/>
            </a:p>
          </p:txBody>
        </p:sp>
        <p:sp>
          <p:nvSpPr>
            <p:cNvPr id="35" name="TextovéPole 34"/>
            <p:cNvSpPr txBox="1"/>
            <p:nvPr/>
          </p:nvSpPr>
          <p:spPr>
            <a:xfrm>
              <a:off x="3131840" y="2340541"/>
              <a:ext cx="669258" cy="369332"/>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t>24h</a:t>
              </a:r>
              <a:endParaRPr lang="cs-CZ" b="1" dirty="0"/>
            </a:p>
          </p:txBody>
        </p:sp>
      </p:grpSp>
      <p:cxnSp>
        <p:nvCxnSpPr>
          <p:cNvPr id="16" name="Přímá spojovací čára 15"/>
          <p:cNvCxnSpPr/>
          <p:nvPr/>
        </p:nvCxnSpPr>
        <p:spPr>
          <a:xfrm>
            <a:off x="6228184" y="4941168"/>
            <a:ext cx="144016" cy="144016"/>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Přímá spojovací čára 16"/>
          <p:cNvCxnSpPr/>
          <p:nvPr/>
        </p:nvCxnSpPr>
        <p:spPr>
          <a:xfrm flipV="1">
            <a:off x="6372200" y="4725144"/>
            <a:ext cx="72008" cy="36004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343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2"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ppt_w/2"/>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ppt_w</p:attrName>
                                        </p:attrNameLst>
                                      </p:cBhvr>
                                      <p:tavLst>
                                        <p:tav tm="0">
                                          <p:val>
                                            <p:fltVal val="0"/>
                                          </p:val>
                                        </p:tav>
                                        <p:tav tm="100000">
                                          <p:val>
                                            <p:strVal val="#ppt_w"/>
                                          </p:val>
                                        </p:tav>
                                      </p:tavLst>
                                    </p:anim>
                                    <p:anim calcmode="lin" valueType="num">
                                      <p:cBhvr>
                                        <p:cTn id="10" dur="500" fill="hold"/>
                                        <p:tgtEl>
                                          <p:spTgt spid="16"/>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ppt_x</p:attrName>
                                        </p:attrNameLst>
                                      </p:cBhvr>
                                      <p:tavLst>
                                        <p:tav tm="0">
                                          <p:val>
                                            <p:strVal val="#ppt_x+#ppt_w/2"/>
                                          </p:val>
                                        </p:tav>
                                        <p:tav tm="100000">
                                          <p:val>
                                            <p:strVal val="#ppt_x"/>
                                          </p:val>
                                        </p:tav>
                                      </p:tavLst>
                                    </p:anim>
                                    <p:anim calcmode="lin" valueType="num">
                                      <p:cBhvr>
                                        <p:cTn id="14" dur="500" fill="hold"/>
                                        <p:tgtEl>
                                          <p:spTgt spid="17"/>
                                        </p:tgtEl>
                                        <p:attrNameLst>
                                          <p:attrName>ppt_y</p:attrName>
                                        </p:attrNameLst>
                                      </p:cBhvr>
                                      <p:tavLst>
                                        <p:tav tm="0">
                                          <p:val>
                                            <p:strVal val="#ppt_y"/>
                                          </p:val>
                                        </p:tav>
                                        <p:tav tm="100000">
                                          <p:val>
                                            <p:strVal val="#ppt_y"/>
                                          </p:val>
                                        </p:tav>
                                      </p:tavLst>
                                    </p:anim>
                                    <p:anim calcmode="lin" valueType="num">
                                      <p:cBhvr>
                                        <p:cTn id="15" dur="500" fill="hold"/>
                                        <p:tgtEl>
                                          <p:spTgt spid="17"/>
                                        </p:tgtEl>
                                        <p:attrNameLst>
                                          <p:attrName>ppt_w</p:attrName>
                                        </p:attrNameLst>
                                      </p:cBhvr>
                                      <p:tavLst>
                                        <p:tav tm="0">
                                          <p:val>
                                            <p:fltVal val="0"/>
                                          </p:val>
                                        </p:tav>
                                        <p:tav tm="100000">
                                          <p:val>
                                            <p:strVal val="#ppt_w"/>
                                          </p:val>
                                        </p:tav>
                                      </p:tavLst>
                                    </p:anim>
                                    <p:anim calcmode="lin" valueType="num">
                                      <p:cBhvr>
                                        <p:cTn id="16" dur="500" fill="hold"/>
                                        <p:tgtEl>
                                          <p:spTgt spid="17"/>
                                        </p:tgtEl>
                                        <p:attrNameLst>
                                          <p:attrName>ppt_h</p:attrName>
                                        </p:attrNameLst>
                                      </p:cBhvr>
                                      <p:tavLst>
                                        <p:tav tm="0">
                                          <p:val>
                                            <p:strVal val="#ppt_h"/>
                                          </p:val>
                                        </p:tav>
                                        <p:tav tm="100000">
                                          <p:val>
                                            <p:strVal val="#ppt_h"/>
                                          </p:val>
                                        </p:tav>
                                      </p:tavLst>
                                    </p:anim>
                                  </p:childTnLst>
                                </p:cTn>
                              </p:par>
                              <p:par>
                                <p:cTn id="17" presetID="16" presetClass="entr" presetSubtype="21" fill="hold" nodeType="withEffect">
                                  <p:stCondLst>
                                    <p:cond delay="0"/>
                                  </p:stCondLst>
                                  <p:childTnLst>
                                    <p:set>
                                      <p:cBhvr>
                                        <p:cTn id="18" dur="1" fill="hold">
                                          <p:stCondLst>
                                            <p:cond delay="0"/>
                                          </p:stCondLst>
                                        </p:cTn>
                                        <p:tgtEl>
                                          <p:spTgt spid="13">
                                            <p:txEl>
                                              <p:pRg st="8" end="8"/>
                                            </p:txEl>
                                          </p:spTgt>
                                        </p:tgtEl>
                                        <p:attrNameLst>
                                          <p:attrName>style.visibility</p:attrName>
                                        </p:attrNameLst>
                                      </p:cBhvr>
                                      <p:to>
                                        <p:strVal val="visible"/>
                                      </p:to>
                                    </p:set>
                                    <p:animEffect transition="in" filter="barn(inVertical)">
                                      <p:cBhvr>
                                        <p:cTn id="19" dur="500"/>
                                        <p:tgtEl>
                                          <p:spTgt spid="1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 name="Zástupný symbol pro obsah 12"/>
          <p:cNvSpPr>
            <a:spLocks noGrp="1"/>
          </p:cNvSpPr>
          <p:nvPr>
            <p:ph idx="1"/>
          </p:nvPr>
        </p:nvSpPr>
        <p:spPr>
          <a:xfrm>
            <a:off x="218549" y="1390639"/>
            <a:ext cx="8759565" cy="4752528"/>
          </a:xfrm>
        </p:spPr>
        <p:txBody>
          <a:bodyPr>
            <a:normAutofit/>
          </a:bodyPr>
          <a:lstStyle/>
          <a:p>
            <a:pPr marL="0" indent="0">
              <a:buNone/>
            </a:pPr>
            <a:r>
              <a:rPr lang="cs-CZ" sz="2400" b="1" dirty="0" smtClean="0">
                <a:solidFill>
                  <a:srgbClr val="FF0000"/>
                </a:solidFill>
              </a:rPr>
              <a:t>SO NE </a:t>
            </a:r>
            <a:r>
              <a:rPr lang="cs-CZ" sz="2400" b="1" dirty="0" smtClean="0">
                <a:solidFill>
                  <a:srgbClr val="002060"/>
                </a:solidFill>
              </a:rPr>
              <a:t>PO ÚT ST ČT PÁ </a:t>
            </a:r>
            <a:r>
              <a:rPr lang="cs-CZ" sz="2400" b="1" dirty="0" smtClean="0">
                <a:solidFill>
                  <a:srgbClr val="FF0000"/>
                </a:solidFill>
              </a:rPr>
              <a:t>SO NE  </a:t>
            </a:r>
            <a:r>
              <a:rPr lang="cs-CZ" sz="2400" b="1" dirty="0" smtClean="0">
                <a:solidFill>
                  <a:srgbClr val="002060"/>
                </a:solidFill>
              </a:rPr>
              <a:t>PO ÚT ST ČT PÁ </a:t>
            </a:r>
            <a:r>
              <a:rPr lang="cs-CZ" sz="2400" b="1" dirty="0" smtClean="0">
                <a:solidFill>
                  <a:srgbClr val="FF0000"/>
                </a:solidFill>
              </a:rPr>
              <a:t>SO NE </a:t>
            </a:r>
            <a:r>
              <a:rPr lang="cs-CZ" sz="2400" b="1" dirty="0" smtClean="0">
                <a:solidFill>
                  <a:srgbClr val="002060"/>
                </a:solidFill>
              </a:rPr>
              <a:t>PO ÚT ST ČT PÁ </a:t>
            </a:r>
          </a:p>
          <a:p>
            <a:pPr marL="0" indent="0">
              <a:buNone/>
            </a:pPr>
            <a:endParaRPr lang="cs-CZ" sz="2400" b="1" dirty="0">
              <a:solidFill>
                <a:srgbClr val="002060"/>
              </a:solidFill>
            </a:endParaRPr>
          </a:p>
          <a:p>
            <a:pPr marL="0" indent="0">
              <a:buNone/>
            </a:pPr>
            <a:r>
              <a:rPr lang="cs-CZ" sz="2400" b="1" dirty="0" smtClean="0">
                <a:solidFill>
                  <a:srgbClr val="FF0000"/>
                </a:solidFill>
              </a:rPr>
              <a:t>SO NE </a:t>
            </a:r>
            <a:r>
              <a:rPr lang="cs-CZ" sz="2400" b="1" dirty="0" smtClean="0">
                <a:solidFill>
                  <a:srgbClr val="002060"/>
                </a:solidFill>
              </a:rPr>
              <a:t>PO ÚT ST ČT PÁ </a:t>
            </a:r>
            <a:r>
              <a:rPr lang="cs-CZ" sz="2400" b="1" dirty="0" smtClean="0">
                <a:solidFill>
                  <a:srgbClr val="FF0000"/>
                </a:solidFill>
              </a:rPr>
              <a:t>SO NE </a:t>
            </a:r>
            <a:endParaRPr lang="cs-CZ" sz="2400" b="1" dirty="0">
              <a:solidFill>
                <a:srgbClr val="FF0000"/>
              </a:solidFill>
            </a:endParaRPr>
          </a:p>
          <a:p>
            <a:pPr marL="0" indent="0">
              <a:buNone/>
            </a:pPr>
            <a:endParaRPr lang="cs-CZ" sz="2800" dirty="0" smtClean="0"/>
          </a:p>
          <a:p>
            <a:pPr marL="0" indent="0">
              <a:buNone/>
            </a:pPr>
            <a:r>
              <a:rPr lang="cs-CZ" sz="2800" dirty="0" smtClean="0"/>
              <a:t>                     SPRÁVNÁ ODPOVĚĎ </a:t>
            </a:r>
          </a:p>
          <a:p>
            <a:pPr marL="0" indent="0">
              <a:buNone/>
            </a:pPr>
            <a:r>
              <a:rPr lang="cs-CZ" sz="2800" dirty="0" smtClean="0"/>
              <a:t>		</a:t>
            </a:r>
            <a:endParaRPr lang="cs-CZ" sz="2400" dirty="0" smtClean="0"/>
          </a:p>
          <a:p>
            <a:pPr marL="0" indent="0">
              <a:buNone/>
            </a:pPr>
            <a:r>
              <a:rPr lang="cs-CZ" sz="2400" b="1" dirty="0" smtClean="0">
                <a:solidFill>
                  <a:srgbClr val="FF0000"/>
                </a:solidFill>
              </a:rPr>
              <a:t>SO NE </a:t>
            </a:r>
            <a:r>
              <a:rPr lang="cs-CZ" sz="2400" b="1" dirty="0" smtClean="0">
                <a:solidFill>
                  <a:srgbClr val="002060"/>
                </a:solidFill>
              </a:rPr>
              <a:t>PO ÚT ST ČT PÁ </a:t>
            </a:r>
            <a:r>
              <a:rPr lang="cs-CZ" sz="2400" b="1" dirty="0" smtClean="0">
                <a:solidFill>
                  <a:srgbClr val="FF0000"/>
                </a:solidFill>
              </a:rPr>
              <a:t>SO NE  </a:t>
            </a:r>
            <a:r>
              <a:rPr lang="cs-CZ" sz="2400" b="1" dirty="0" smtClean="0">
                <a:solidFill>
                  <a:srgbClr val="002060"/>
                </a:solidFill>
              </a:rPr>
              <a:t>PO ÚT ST ČT PÁ </a:t>
            </a:r>
            <a:r>
              <a:rPr lang="cs-CZ" sz="2400" b="1" dirty="0" smtClean="0">
                <a:solidFill>
                  <a:srgbClr val="FF0000"/>
                </a:solidFill>
              </a:rPr>
              <a:t>SO NE </a:t>
            </a:r>
            <a:r>
              <a:rPr lang="cs-CZ" sz="2400" b="1" dirty="0" smtClean="0">
                <a:solidFill>
                  <a:srgbClr val="002060"/>
                </a:solidFill>
              </a:rPr>
              <a:t>PO ÚT ST ČT PÁ </a:t>
            </a:r>
          </a:p>
          <a:p>
            <a:pPr marL="0" indent="0">
              <a:buNone/>
            </a:pPr>
            <a:endParaRPr lang="cs-CZ" sz="2400" b="1" dirty="0" smtClean="0">
              <a:solidFill>
                <a:srgbClr val="002060"/>
              </a:solidFill>
            </a:endParaRPr>
          </a:p>
          <a:p>
            <a:pPr marL="0" indent="0">
              <a:buNone/>
            </a:pPr>
            <a:r>
              <a:rPr lang="cs-CZ" sz="2400" b="1" dirty="0" smtClean="0">
                <a:solidFill>
                  <a:srgbClr val="FF0000"/>
                </a:solidFill>
              </a:rPr>
              <a:t>SO NE </a:t>
            </a:r>
            <a:r>
              <a:rPr lang="cs-CZ" sz="2400" b="1" dirty="0" smtClean="0">
                <a:solidFill>
                  <a:srgbClr val="002060"/>
                </a:solidFill>
              </a:rPr>
              <a:t>PO ÚT ST ČT PÁ </a:t>
            </a:r>
            <a:r>
              <a:rPr lang="cs-CZ" sz="2400" b="1" dirty="0" smtClean="0">
                <a:solidFill>
                  <a:srgbClr val="FF0000"/>
                </a:solidFill>
              </a:rPr>
              <a:t>SO NE </a:t>
            </a:r>
          </a:p>
          <a:p>
            <a:pPr marL="0" indent="0">
              <a:buNone/>
            </a:pPr>
            <a:endParaRPr lang="cs-CZ" sz="2400" dirty="0" smtClean="0"/>
          </a:p>
          <a:p>
            <a:pPr marL="0" indent="0">
              <a:buNone/>
            </a:pPr>
            <a:endParaRPr lang="cs-CZ" sz="2400" dirty="0" smtClean="0"/>
          </a:p>
          <a:p>
            <a:pPr marL="0" indent="0">
              <a:buNone/>
            </a:pPr>
            <a:endParaRPr lang="cs-CZ" sz="2600" dirty="0" smtClean="0"/>
          </a:p>
          <a:p>
            <a:pPr marL="0" indent="0">
              <a:buNone/>
            </a:pPr>
            <a:endParaRPr lang="cs-CZ" dirty="0" smtClean="0"/>
          </a:p>
          <a:p>
            <a:pPr marL="0" indent="0">
              <a:buNone/>
            </a:pPr>
            <a:endParaRPr lang="cs-CZ" dirty="0"/>
          </a:p>
        </p:txBody>
      </p:sp>
      <p:grpSp>
        <p:nvGrpSpPr>
          <p:cNvPr id="3" name="Skupina 4"/>
          <p:cNvGrpSpPr/>
          <p:nvPr/>
        </p:nvGrpSpPr>
        <p:grpSpPr>
          <a:xfrm>
            <a:off x="343637" y="4747595"/>
            <a:ext cx="6450360" cy="1271337"/>
            <a:chOff x="231058" y="2310971"/>
            <a:chExt cx="6450360" cy="1271337"/>
          </a:xfrm>
        </p:grpSpPr>
        <p:sp>
          <p:nvSpPr>
            <p:cNvPr id="22" name="TextovéPole 21"/>
            <p:cNvSpPr txBox="1"/>
            <p:nvPr/>
          </p:nvSpPr>
          <p:spPr>
            <a:xfrm>
              <a:off x="231058" y="2318957"/>
              <a:ext cx="669258" cy="369332"/>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t>45h</a:t>
              </a:r>
              <a:endParaRPr lang="cs-CZ" b="1" dirty="0"/>
            </a:p>
          </p:txBody>
        </p:sp>
        <p:sp>
          <p:nvSpPr>
            <p:cNvPr id="25" name="TextovéPole 24"/>
            <p:cNvSpPr txBox="1"/>
            <p:nvPr/>
          </p:nvSpPr>
          <p:spPr>
            <a:xfrm>
              <a:off x="2617553" y="3212976"/>
              <a:ext cx="1183545" cy="369332"/>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solidFill>
                    <a:srgbClr val="FFFF00"/>
                  </a:solidFill>
                </a:rPr>
                <a:t>45h + 21h</a:t>
              </a:r>
              <a:endParaRPr lang="cs-CZ" b="1" dirty="0">
                <a:solidFill>
                  <a:srgbClr val="FFFF00"/>
                </a:solidFill>
              </a:endParaRPr>
            </a:p>
          </p:txBody>
        </p:sp>
        <p:sp>
          <p:nvSpPr>
            <p:cNvPr id="26" name="TextovéPole 25"/>
            <p:cNvSpPr txBox="1"/>
            <p:nvPr/>
          </p:nvSpPr>
          <p:spPr>
            <a:xfrm>
              <a:off x="232896" y="3212976"/>
              <a:ext cx="669258" cy="369332"/>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t>45h</a:t>
              </a:r>
              <a:endParaRPr lang="cs-CZ" b="1" dirty="0"/>
            </a:p>
          </p:txBody>
        </p:sp>
        <p:sp>
          <p:nvSpPr>
            <p:cNvPr id="27" name="TextovéPole 26"/>
            <p:cNvSpPr txBox="1"/>
            <p:nvPr/>
          </p:nvSpPr>
          <p:spPr>
            <a:xfrm>
              <a:off x="6012160" y="2310971"/>
              <a:ext cx="669258" cy="369332"/>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t>45h</a:t>
              </a:r>
              <a:endParaRPr lang="cs-CZ" b="1" dirty="0"/>
            </a:p>
          </p:txBody>
        </p:sp>
        <p:sp>
          <p:nvSpPr>
            <p:cNvPr id="28" name="TextovéPole 27"/>
            <p:cNvSpPr txBox="1"/>
            <p:nvPr/>
          </p:nvSpPr>
          <p:spPr>
            <a:xfrm>
              <a:off x="3131840" y="2340541"/>
              <a:ext cx="669258" cy="369332"/>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t>24h</a:t>
              </a:r>
              <a:endParaRPr lang="cs-CZ" b="1" dirty="0"/>
            </a:p>
          </p:txBody>
        </p:sp>
      </p:grpSp>
      <p:grpSp>
        <p:nvGrpSpPr>
          <p:cNvPr id="4" name="Skupina 28"/>
          <p:cNvGrpSpPr/>
          <p:nvPr/>
        </p:nvGrpSpPr>
        <p:grpSpPr>
          <a:xfrm>
            <a:off x="333406" y="1789322"/>
            <a:ext cx="6450360" cy="1271337"/>
            <a:chOff x="231058" y="2310971"/>
            <a:chExt cx="6450360" cy="1271337"/>
          </a:xfrm>
        </p:grpSpPr>
        <p:sp>
          <p:nvSpPr>
            <p:cNvPr id="30" name="TextovéPole 29"/>
            <p:cNvSpPr txBox="1"/>
            <p:nvPr/>
          </p:nvSpPr>
          <p:spPr>
            <a:xfrm>
              <a:off x="231058" y="2318957"/>
              <a:ext cx="669258" cy="369332"/>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t>45h</a:t>
              </a:r>
              <a:endParaRPr lang="cs-CZ" b="1" dirty="0"/>
            </a:p>
          </p:txBody>
        </p:sp>
        <p:sp>
          <p:nvSpPr>
            <p:cNvPr id="32" name="TextovéPole 31"/>
            <p:cNvSpPr txBox="1"/>
            <p:nvPr/>
          </p:nvSpPr>
          <p:spPr>
            <a:xfrm>
              <a:off x="3121609" y="3212976"/>
              <a:ext cx="669258" cy="369332"/>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t>45h</a:t>
              </a:r>
              <a:endParaRPr lang="cs-CZ" b="1" dirty="0"/>
            </a:p>
          </p:txBody>
        </p:sp>
        <p:sp>
          <p:nvSpPr>
            <p:cNvPr id="33" name="TextovéPole 32"/>
            <p:cNvSpPr txBox="1"/>
            <p:nvPr/>
          </p:nvSpPr>
          <p:spPr>
            <a:xfrm>
              <a:off x="232896" y="3212976"/>
              <a:ext cx="669258" cy="369332"/>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t>45h</a:t>
              </a:r>
              <a:endParaRPr lang="cs-CZ" b="1" dirty="0"/>
            </a:p>
          </p:txBody>
        </p:sp>
        <p:sp>
          <p:nvSpPr>
            <p:cNvPr id="34" name="TextovéPole 33"/>
            <p:cNvSpPr txBox="1"/>
            <p:nvPr/>
          </p:nvSpPr>
          <p:spPr>
            <a:xfrm>
              <a:off x="6012160" y="2310971"/>
              <a:ext cx="669258" cy="369332"/>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t>45h</a:t>
              </a:r>
              <a:endParaRPr lang="cs-CZ" b="1" dirty="0"/>
            </a:p>
          </p:txBody>
        </p:sp>
        <p:sp>
          <p:nvSpPr>
            <p:cNvPr id="35" name="TextovéPole 34"/>
            <p:cNvSpPr txBox="1"/>
            <p:nvPr/>
          </p:nvSpPr>
          <p:spPr>
            <a:xfrm>
              <a:off x="3131840" y="2340541"/>
              <a:ext cx="669258" cy="369332"/>
            </a:xfrm>
            <a:prstGeom prst="rect">
              <a:avLst/>
            </a:prstGeom>
            <a:solidFill>
              <a:schemeClr val="accent2">
                <a:lumMod val="60000"/>
                <a:lumOff val="40000"/>
              </a:schemeClr>
            </a:solidFill>
            <a:ln>
              <a:solidFill>
                <a:schemeClr val="accent2">
                  <a:lumMod val="60000"/>
                  <a:lumOff val="40000"/>
                </a:schemeClr>
              </a:solidFill>
            </a:ln>
          </p:spPr>
          <p:txBody>
            <a:bodyPr wrap="square" rtlCol="0">
              <a:spAutoFit/>
            </a:bodyPr>
            <a:lstStyle/>
            <a:p>
              <a:pPr algn="ctr"/>
              <a:r>
                <a:rPr lang="cs-CZ" b="1" dirty="0" smtClean="0"/>
                <a:t>24h</a:t>
              </a:r>
              <a:endParaRPr lang="cs-CZ" b="1" dirty="0"/>
            </a:p>
          </p:txBody>
        </p:sp>
      </p:grpSp>
    </p:spTree>
    <p:extLst>
      <p:ext uri="{BB962C8B-B14F-4D97-AF65-F5344CB8AC3E}">
        <p14:creationId xmlns:p14="http://schemas.microsoft.com/office/powerpoint/2010/main" val="13834385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Nadpis 3"/>
          <p:cNvSpPr>
            <a:spLocks noGrp="1"/>
          </p:cNvSpPr>
          <p:nvPr>
            <p:ph type="title"/>
          </p:nvPr>
        </p:nvSpPr>
        <p:spPr>
          <a:xfrm>
            <a:off x="323850" y="1196975"/>
            <a:ext cx="6872288" cy="571500"/>
          </a:xfrm>
        </p:spPr>
        <p:txBody>
          <a:bodyPr>
            <a:normAutofit fontScale="90000"/>
          </a:bodyPr>
          <a:lstStyle/>
          <a:p>
            <a:pPr algn="l" eaLnBrk="1" hangingPunct="1"/>
            <a:r>
              <a:rPr lang="cs-CZ" altLang="cs-CZ" smtClean="0">
                <a:latin typeface="Times New Roman" pitchFamily="18" charset="0"/>
                <a:cs typeface="Times New Roman" pitchFamily="18" charset="0"/>
              </a:rPr>
              <a:t>Použité zdroje:</a:t>
            </a:r>
          </a:p>
        </p:txBody>
      </p:sp>
      <p:sp>
        <p:nvSpPr>
          <p:cNvPr id="5123" name="Zástupný symbol pro obsah 4"/>
          <p:cNvSpPr>
            <a:spLocks noGrp="1"/>
          </p:cNvSpPr>
          <p:nvPr>
            <p:ph idx="1"/>
          </p:nvPr>
        </p:nvSpPr>
        <p:spPr>
          <a:xfrm>
            <a:off x="250825" y="1844824"/>
            <a:ext cx="7993583" cy="4392488"/>
          </a:xfrm>
        </p:spPr>
        <p:txBody>
          <a:bodyPr>
            <a:normAutofit/>
          </a:bodyPr>
          <a:lstStyle/>
          <a:p>
            <a:pPr marL="0" indent="0">
              <a:buNone/>
            </a:pPr>
            <a:r>
              <a:rPr lang="cs-CZ" sz="1800" b="1" dirty="0"/>
              <a:t>NAŘÍZENÍ EVROPSKÉHO PARLAMENTU A RADY (ES</a:t>
            </a:r>
            <a:r>
              <a:rPr lang="cs-CZ" sz="1800" b="1" dirty="0" smtClean="0"/>
              <a:t>) </a:t>
            </a:r>
            <a:r>
              <a:rPr lang="cs-CZ" sz="1800" b="1" dirty="0"/>
              <a:t>č. 561/2006</a:t>
            </a:r>
          </a:p>
          <a:p>
            <a:pPr marL="0" indent="0">
              <a:buNone/>
            </a:pPr>
            <a:r>
              <a:rPr lang="cs-CZ" sz="1800" dirty="0" smtClean="0"/>
              <a:t>	ze </a:t>
            </a:r>
            <a:r>
              <a:rPr lang="cs-CZ" sz="1800" dirty="0"/>
              <a:t>dne 15. března </a:t>
            </a:r>
            <a:r>
              <a:rPr lang="cs-CZ" sz="1800" dirty="0" smtClean="0"/>
              <a:t>2006,</a:t>
            </a:r>
            <a:endParaRPr lang="cs-CZ" sz="1800" dirty="0"/>
          </a:p>
          <a:p>
            <a:pPr marL="0" indent="0">
              <a:buNone/>
            </a:pPr>
            <a:r>
              <a:rPr lang="cs-CZ" sz="1800" dirty="0" smtClean="0"/>
              <a:t>	o </a:t>
            </a:r>
            <a:r>
              <a:rPr lang="cs-CZ" sz="1800" dirty="0"/>
              <a:t>harmonizaci některých předpisů v sociální oblasti týkajících se silniční </a:t>
            </a:r>
            <a:r>
              <a:rPr lang="cs-CZ" sz="1800" dirty="0" smtClean="0"/>
              <a:t>	dopravy.</a:t>
            </a:r>
            <a:endParaRPr lang="cs-CZ" sz="1800" dirty="0" smtClean="0">
              <a:latin typeface="Times New Roman" pitchFamily="18" charset="0"/>
              <a:cs typeface="Times New Roman" pitchFamily="18" charset="0"/>
            </a:endParaRPr>
          </a:p>
          <a:p>
            <a:pPr eaLnBrk="1" hangingPunct="1">
              <a:buFont typeface="Arial" charset="0"/>
              <a:buNone/>
            </a:pPr>
            <a:endParaRPr lang="cs-CZ" sz="1800" dirty="0" smtClean="0">
              <a:latin typeface="Times New Roman" pitchFamily="18" charset="0"/>
              <a:cs typeface="Times New Roman" pitchFamily="18" charset="0"/>
            </a:endParaRPr>
          </a:p>
          <a:p>
            <a:pPr eaLnBrk="1" hangingPunct="1">
              <a:buFont typeface="Arial" charset="0"/>
              <a:buNone/>
            </a:pPr>
            <a:r>
              <a:rPr lang="cs-CZ" sz="1800" dirty="0" smtClean="0">
                <a:latin typeface="Times New Roman" pitchFamily="18" charset="0"/>
                <a:cs typeface="Times New Roman" pitchFamily="18" charset="0"/>
              </a:rPr>
              <a:t>BŘEZINA, Jiří. </a:t>
            </a:r>
            <a:r>
              <a:rPr lang="cs-CZ" sz="1800" i="1" dirty="0" smtClean="0">
                <a:latin typeface="Times New Roman" pitchFamily="18" charset="0"/>
                <a:cs typeface="Times New Roman" pitchFamily="18" charset="0"/>
              </a:rPr>
              <a:t>Přehled předpisů v silniční nákladní dopravě.</a:t>
            </a:r>
          </a:p>
          <a:p>
            <a:pPr eaLnBrk="1" hangingPunct="1">
              <a:buFont typeface="Arial" charset="0"/>
              <a:buNone/>
            </a:pPr>
            <a:r>
              <a:rPr lang="cs-CZ" sz="1800" i="1" dirty="0">
                <a:latin typeface="Times New Roman" pitchFamily="18" charset="0"/>
                <a:cs typeface="Times New Roman" pitchFamily="18" charset="0"/>
              </a:rPr>
              <a:t>	</a:t>
            </a:r>
            <a:r>
              <a:rPr lang="cs-CZ" sz="1800" i="1" dirty="0" smtClean="0">
                <a:latin typeface="Times New Roman" pitchFamily="18" charset="0"/>
                <a:cs typeface="Times New Roman" pitchFamily="18" charset="0"/>
              </a:rPr>
              <a:t>	</a:t>
            </a:r>
            <a:r>
              <a:rPr lang="cs-CZ" sz="1800" dirty="0" smtClean="0">
                <a:latin typeface="Times New Roman" pitchFamily="18" charset="0"/>
                <a:cs typeface="Times New Roman" pitchFamily="18" charset="0"/>
              </a:rPr>
              <a:t>Ostrava: REPRONIS, 2012, ISBN 978-80-7329-230-7</a:t>
            </a:r>
          </a:p>
          <a:p>
            <a:pPr eaLnBrk="1" hangingPunct="1">
              <a:buFont typeface="Arial" charset="0"/>
              <a:buNone/>
            </a:pPr>
            <a:endParaRPr lang="cs-CZ" sz="1800" dirty="0">
              <a:latin typeface="Times New Roman" pitchFamily="18" charset="0"/>
              <a:cs typeface="Times New Roman" pitchFamily="18" charset="0"/>
            </a:endParaRPr>
          </a:p>
          <a:p>
            <a:pPr eaLnBrk="1" hangingPunct="1">
              <a:buFont typeface="Arial" charset="0"/>
              <a:buNone/>
            </a:pPr>
            <a:r>
              <a:rPr lang="cs-CZ" sz="1800" dirty="0" smtClean="0">
                <a:latin typeface="Times New Roman" pitchFamily="18" charset="0"/>
                <a:cs typeface="Times New Roman" pitchFamily="18" charset="0"/>
              </a:rPr>
              <a:t>Pokud není uvedeno jinak, použitý materiál je z vlastních zdrojů autora</a:t>
            </a:r>
            <a:endParaRPr lang="cs-CZ" altLang="cs-CZ" sz="18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31198069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Motiv systému Office">
  <a:themeElements>
    <a:clrScheme name="Vlastní 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00"/>
      </a:hlink>
      <a:folHlink>
        <a:srgbClr val="00000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263</TotalTime>
  <Words>467</Words>
  <Application>Microsoft Office PowerPoint</Application>
  <PresentationFormat>Předvádění na obrazovce (4:3)</PresentationFormat>
  <Paragraphs>255</Paragraphs>
  <Slides>15</Slides>
  <Notes>0</Notes>
  <HiddenSlides>5</HiddenSlides>
  <MMClips>0</MMClips>
  <ScaleCrop>false</ScaleCrop>
  <HeadingPairs>
    <vt:vector size="4" baseType="variant">
      <vt:variant>
        <vt:lpstr>Motiv</vt:lpstr>
      </vt:variant>
      <vt:variant>
        <vt:i4>1</vt:i4>
      </vt:variant>
      <vt:variant>
        <vt:lpstr>Nadpisy snímků</vt:lpstr>
      </vt:variant>
      <vt:variant>
        <vt:i4>15</vt:i4>
      </vt:variant>
    </vt:vector>
  </HeadingPairs>
  <TitlesOfParts>
    <vt:vector size="16" baseType="lpstr">
      <vt:lpstr>Motiv systému Office</vt:lpstr>
      <vt:lpstr>Prezentace aplikace PowerPoint</vt:lpstr>
      <vt:lpstr>Anotace:</vt:lpstr>
      <vt:lpstr> 1. Rozvržení pracovního režimu je následovné: </vt:lpstr>
      <vt:lpstr>Prezentace aplikace PowerPoint</vt:lpstr>
      <vt:lpstr> 2. Řidič provedl rozvoz zboží 4 zákazníkům. Rozvrhl si svůj denní režim podle následující grafu. Bezpečnostní přestávku spojil s přestávkou na jídlo. </vt:lpstr>
      <vt:lpstr>Prezentace aplikace PowerPoint</vt:lpstr>
      <vt:lpstr>3. Řidič přepravuje náklad z místa A do místa B. Z místa A vyjel v 6,00 hod. a po 3 hodinách řízení měl 15 minutovou bezpečnostní přestávku, po dalším řízení 1 hod měl 30 minut přestávku, poté řídil další 1 hodinu a udělal přestávku 30 minut. Poté řídil 4 hodiny. </vt:lpstr>
      <vt:lpstr> 4. Přepravu řidič zahájil po denním odpočinku. Jeho pracovní den byl následující: 3,5 hodiny řídil, poté měl 45 minut BP, řídil další 1hod. a poté měl 15min BP, poté řídil 2,5 hodiny a potom 30 minut BP. Protože chtěl řídit denně 10 hodin, musel den zakončit 3hodiny jízdou . </vt:lpstr>
      <vt:lpstr> 5. Přeprava je prováděna jako kombinovaná se železnicí. Řidič po příjezdu k nakládce vozu by měl zařadit běžnou denní dobu odpočinku. Řidič čeká na přistavení železničního vozu 1,5 hodiny ve vozidle, které má vybavené lehátkem. Po příjezdu 15 minut najíždí na železniční vůz. Cesta vlakem trvá 9 hodin, řidič ji tráví v lůžkovém voze. Poté z vlaku sjíždí také 15 minut. Ihned po sjetí z železničního vozu provádí další jízdu 4,5 hodiny. </vt:lpstr>
      <vt:lpstr>Prezentace aplikace PowerPoint</vt:lpstr>
      <vt:lpstr>6. Přeprava vypadala následovně: 1hodina nakládky, 4,5 hodiny řízení, 45min BP, 4,5hodiny řízení, 2,5 hodiny vykládka a poté je 9hod. zkrácený denní odpočinek.</vt:lpstr>
      <vt:lpstr>Prezentace aplikace PowerPoint</vt:lpstr>
      <vt:lpstr>7. Čerpání týdenních odpočinků bylo následovné: Pracovní den má pondělí až pátek a vždy za měsíc i sobotu. Víkendy tráví ve svém bydlišti.</vt:lpstr>
      <vt:lpstr>Prezentace aplikace PowerPoint</vt:lpstr>
      <vt:lpstr>Použité zdroje:</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Rozvržení pracovního režimu je následovné:</dc:title>
  <dc:creator>skola</dc:creator>
  <cp:lastModifiedBy>SMITKA František</cp:lastModifiedBy>
  <cp:revision>21</cp:revision>
  <dcterms:created xsi:type="dcterms:W3CDTF">2013-11-02T20:56:55Z</dcterms:created>
  <dcterms:modified xsi:type="dcterms:W3CDTF">2013-11-05T12:00:57Z</dcterms:modified>
</cp:coreProperties>
</file>