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7" r:id="rId4"/>
    <p:sldId id="258" r:id="rId5"/>
    <p:sldId id="262" r:id="rId6"/>
    <p:sldId id="259" r:id="rId7"/>
    <p:sldId id="260" r:id="rId8"/>
    <p:sldId id="261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FC55D-B611-4AC0-9B03-6913BB4AAE9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E04F9-6FC5-4109-8E5D-822B083528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FC55D-B611-4AC0-9B03-6913BB4AAE9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E04F9-6FC5-4109-8E5D-822B083528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FC55D-B611-4AC0-9B03-6913BB4AAE9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E04F9-6FC5-4109-8E5D-822B083528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FC55D-B611-4AC0-9B03-6913BB4AAE9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E04F9-6FC5-4109-8E5D-822B083528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FC55D-B611-4AC0-9B03-6913BB4AAE9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E04F9-6FC5-4109-8E5D-822B083528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FC55D-B611-4AC0-9B03-6913BB4AAE9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E04F9-6FC5-4109-8E5D-822B083528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FC55D-B611-4AC0-9B03-6913BB4AAE9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E04F9-6FC5-4109-8E5D-822B083528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FC55D-B611-4AC0-9B03-6913BB4AAE9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E04F9-6FC5-4109-8E5D-822B083528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FC55D-B611-4AC0-9B03-6913BB4AAE9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44E04F9-6FC5-4109-8E5D-822B083528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FC55D-B611-4AC0-9B03-6913BB4AAE9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E04F9-6FC5-4109-8E5D-822B083528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FC55D-B611-4AC0-9B03-6913BB4AAE9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E04F9-6FC5-4109-8E5D-822B083528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BAFC55D-B611-4AC0-9B03-6913BB4AAE9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44E04F9-6FC5-4109-8E5D-822B0835283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5408311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VY_32_INOVACE_14_C_11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Organizování a legislativa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Provoz se dvěma řidiči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861918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38578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764704"/>
            <a:ext cx="8064896" cy="5516562"/>
          </a:xfrm>
        </p:spPr>
        <p:txBody>
          <a:bodyPr rtlCol="0">
            <a:normAutofit lnSpcReduction="1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u="heavy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/>
              <a:t> </a:t>
            </a:r>
            <a:r>
              <a:rPr lang="cs-CZ" sz="4000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PROVOZ SE DVĚMA ŘIDIČI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>
              <a:buNone/>
              <a:defRPr/>
            </a:pPr>
            <a:r>
              <a:rPr lang="cs-CZ" sz="2400" dirty="0" smtClean="0"/>
              <a:t>    je , když mezi dvěma po sobě následujícími denními dobami odpočinku nebo mezi denní a týdenní dobou odpočinku jsou ve vozidle přítomni nejméně dva řidiči, aby je řídili</a:t>
            </a:r>
          </a:p>
          <a:p>
            <a:pPr algn="ctr">
              <a:buNone/>
              <a:defRPr/>
            </a:pPr>
            <a:endParaRPr lang="cs-CZ" sz="2400" dirty="0" smtClean="0"/>
          </a:p>
          <a:p>
            <a:pPr algn="ctr">
              <a:buNone/>
              <a:defRPr/>
            </a:pPr>
            <a:r>
              <a:rPr lang="cs-CZ" sz="2400" dirty="0" smtClean="0"/>
              <a:t> přítomnost druhého řidiče (nebo řidičů) ve vozidle je povinná po celou dobu jízdy, jedinou výjimkou je první hodina provozu s více řidiči (zohledňuje se zde případ,    kdy jeden řidič po cestě vyzvedne druhého v jiném místě bydliště)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6000" dirty="0" smtClean="0"/>
          </a:p>
        </p:txBody>
      </p:sp>
      <p:sp>
        <p:nvSpPr>
          <p:cNvPr id="59396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9397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sp>
        <p:nvSpPr>
          <p:cNvPr id="5" name="Šipka doprava 4"/>
          <p:cNvSpPr/>
          <p:nvPr/>
        </p:nvSpPr>
        <p:spPr>
          <a:xfrm rot="2991584">
            <a:off x="263054" y="1985282"/>
            <a:ext cx="1078947" cy="720080"/>
          </a:xfrm>
          <a:prstGeom prst="rightArrow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2991584">
            <a:off x="83544" y="4073514"/>
            <a:ext cx="1078947" cy="720080"/>
          </a:xfrm>
          <a:prstGeom prst="rightArrow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668362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6597352"/>
          </a:xfrm>
        </p:spPr>
        <p:txBody>
          <a:bodyPr rtlCol="0">
            <a:normAutofit fontScale="925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u="heavy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heavy" dirty="0" smtClean="0"/>
              <a:t> </a:t>
            </a: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b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Při provozu se dvěma řidiči </a:t>
            </a:r>
            <a:r>
              <a:rPr lang="cs-CZ" sz="2400" dirty="0" smtClean="0"/>
              <a:t>se sleduje časový úsek </a:t>
            </a:r>
            <a:br>
              <a:rPr lang="cs-CZ" sz="2400" dirty="0" smtClean="0"/>
            </a:br>
            <a:r>
              <a:rPr lang="cs-CZ" sz="3900" b="1" dirty="0" smtClean="0"/>
              <a:t>30 hodin</a:t>
            </a:r>
            <a:r>
              <a:rPr lang="cs-CZ" sz="2400" dirty="0" smtClean="0"/>
              <a:t>, na rozdíl od provozu s jedním řidičem, kdy tzv. plovoucí den zahrnuje časový úsek </a:t>
            </a:r>
            <a:r>
              <a:rPr lang="cs-CZ" sz="3900" b="1" dirty="0" smtClean="0"/>
              <a:t>24 hodin</a:t>
            </a:r>
            <a:r>
              <a:rPr lang="cs-CZ" sz="2400" dirty="0" smtClean="0"/>
              <a:t>.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b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Denní odpočinek</a:t>
            </a:r>
            <a:r>
              <a:rPr lang="cs-CZ" sz="35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400" dirty="0" smtClean="0"/>
              <a:t>si oba řidiči vybírají současně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a musí být </a:t>
            </a:r>
            <a:r>
              <a:rPr lang="cs-CZ" sz="3500" b="1" dirty="0" smtClean="0"/>
              <a:t>min. 9 hodin</a:t>
            </a:r>
            <a:r>
              <a:rPr lang="cs-CZ" sz="2400" dirty="0" smtClean="0"/>
              <a:t>.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b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Doby odpočinku</a:t>
            </a:r>
            <a:r>
              <a:rPr lang="cs-CZ" sz="35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400" dirty="0" smtClean="0"/>
              <a:t>při provozu se dvěma řidiči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b="1" dirty="0" smtClean="0"/>
              <a:t>nelze dělit ani zkracovat</a:t>
            </a:r>
            <a:r>
              <a:rPr lang="cs-CZ" sz="3500" dirty="0" smtClean="0"/>
              <a:t>!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u="sng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b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Odpadají bezpečnostní přestávky.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b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 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6000" dirty="0" smtClean="0"/>
          </a:p>
        </p:txBody>
      </p:sp>
      <p:sp>
        <p:nvSpPr>
          <p:cNvPr id="59396" name="Rectangle 1"/>
          <p:cNvSpPr>
            <a:spLocks noChangeArrowheads="1"/>
          </p:cNvSpPr>
          <p:nvPr/>
        </p:nvSpPr>
        <p:spPr bwMode="auto">
          <a:xfrm>
            <a:off x="1475656" y="3212976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9397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7091556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124744"/>
            <a:ext cx="8496944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  <a:defRPr/>
            </a:pPr>
            <a:r>
              <a:rPr lang="cs-CZ" sz="3200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DOVV hodin </a:t>
            </a:r>
            <a:r>
              <a:rPr lang="cs-CZ" dirty="0" smtClean="0"/>
              <a:t>: </a:t>
            </a:r>
            <a:r>
              <a:rPr lang="cs-CZ" sz="2400" dirty="0" smtClean="0"/>
              <a:t>denní ošetření vozidla před výjezdem</a:t>
            </a:r>
          </a:p>
          <a:p>
            <a:pPr>
              <a:buNone/>
              <a:defRPr/>
            </a:pPr>
            <a:endParaRPr lang="cs-CZ" dirty="0" smtClean="0"/>
          </a:p>
          <a:p>
            <a:pPr>
              <a:buNone/>
              <a:defRPr/>
            </a:pPr>
            <a:r>
              <a:rPr lang="cs-CZ" sz="2400" b="1" dirty="0" smtClean="0">
                <a:solidFill>
                  <a:srgbClr val="FFFF00"/>
                </a:solidFill>
              </a:rPr>
              <a:t>1.řidič </a:t>
            </a:r>
            <a:r>
              <a:rPr lang="cs-CZ" dirty="0" smtClean="0"/>
              <a:t>. </a:t>
            </a:r>
            <a:r>
              <a:rPr lang="cs-CZ" sz="2400" b="1" dirty="0" smtClean="0">
                <a:solidFill>
                  <a:srgbClr val="00B050"/>
                </a:solidFill>
              </a:rPr>
              <a:t>2.řidič</a:t>
            </a:r>
            <a:r>
              <a:rPr lang="cs-CZ" dirty="0" smtClean="0"/>
              <a:t> : </a:t>
            </a:r>
            <a:r>
              <a:rPr lang="cs-CZ" sz="2000" dirty="0" smtClean="0"/>
              <a:t>řízení( řidič, který neřídí má pracovní pohotovost)</a:t>
            </a:r>
          </a:p>
          <a:p>
            <a:pPr>
              <a:buNone/>
              <a:defRPr/>
            </a:pPr>
            <a:endParaRPr lang="cs-CZ" dirty="0" smtClean="0"/>
          </a:p>
          <a:p>
            <a:pPr>
              <a:buNone/>
              <a:defRPr/>
            </a:pPr>
            <a:r>
              <a:rPr lang="cs-CZ" sz="2800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Výměna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/>
              <a:t>10 min.přesednutí řidičů a provedení běžné kontroly vozidla a nákladu před každým zahájením činnosti řidičem, který bude pokračovat v řízení. </a:t>
            </a:r>
          </a:p>
          <a:p>
            <a:pPr>
              <a:buNone/>
              <a:defRPr/>
            </a:pPr>
            <a:endParaRPr lang="cs-CZ" dirty="0" smtClean="0"/>
          </a:p>
          <a:p>
            <a:pPr>
              <a:buNone/>
              <a:defRPr/>
            </a:pPr>
            <a:r>
              <a:rPr lang="cs-CZ" sz="2800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Manipulace</a:t>
            </a:r>
            <a:endParaRPr lang="cs-CZ" dirty="0" smtClean="0"/>
          </a:p>
          <a:p>
            <a:pPr>
              <a:buNone/>
              <a:defRPr/>
            </a:pPr>
            <a:r>
              <a:rPr lang="cs-CZ" sz="2000" dirty="0" smtClean="0"/>
              <a:t>nakládání, vykládání, dozor při nastupování apod.</a:t>
            </a:r>
          </a:p>
          <a:p>
            <a:pPr>
              <a:buNone/>
              <a:defRPr/>
            </a:pPr>
            <a:endParaRPr lang="cs-CZ" dirty="0" smtClean="0"/>
          </a:p>
          <a:p>
            <a:pPr>
              <a:buNone/>
              <a:defRPr/>
            </a:pPr>
            <a:r>
              <a:rPr lang="cs-CZ" sz="2800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Administrativa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2000" dirty="0" smtClean="0"/>
              <a:t>vypsání všech dokladů po skončení přepravní činnosti</a:t>
            </a:r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0" y="3212976"/>
            <a:ext cx="323528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0" y="5517232"/>
            <a:ext cx="323528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0" y="4509120"/>
            <a:ext cx="323528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6712"/>
            <a:ext cx="9144000" cy="5516562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PŘÍKLAD 30 HOD. PROVOZU SE DVĚMA ŘIDIČI</a:t>
            </a:r>
          </a:p>
          <a:p>
            <a:pPr>
              <a:buNone/>
              <a:defRPr/>
            </a:pPr>
            <a:endParaRPr lang="cs-CZ" sz="2800" dirty="0" smtClean="0"/>
          </a:p>
          <a:p>
            <a:pPr>
              <a:buNone/>
              <a:defRPr/>
            </a:pPr>
            <a:endParaRPr lang="cs-CZ" sz="2800" dirty="0" smtClean="0"/>
          </a:p>
          <a:p>
            <a:pPr>
              <a:buNone/>
              <a:defRPr/>
            </a:pPr>
            <a:r>
              <a:rPr lang="cs-CZ" sz="2000" dirty="0" smtClean="0"/>
              <a:t>Manipulace                               denní odpočinek 09.00 hodin              </a:t>
            </a:r>
            <a:r>
              <a:rPr lang="cs-CZ" sz="2000" dirty="0" err="1" smtClean="0"/>
              <a:t>admin</a:t>
            </a:r>
            <a:r>
              <a:rPr lang="cs-CZ" sz="2000" dirty="0" smtClean="0"/>
              <a:t>.</a:t>
            </a:r>
          </a:p>
          <a:p>
            <a:pPr>
              <a:buNone/>
              <a:defRPr/>
            </a:pPr>
            <a:endParaRPr lang="cs-CZ" sz="2000" dirty="0" smtClean="0"/>
          </a:p>
          <a:p>
            <a:pPr>
              <a:buNone/>
              <a:defRPr/>
            </a:pPr>
            <a:r>
              <a:rPr lang="cs-CZ" sz="2000" dirty="0" smtClean="0"/>
              <a:t>18.30  /nakládka.,vykládka/ 20.50                                                         29.50         30h</a:t>
            </a:r>
          </a:p>
          <a:p>
            <a:pPr>
              <a:buNone/>
              <a:defRPr/>
            </a:pPr>
            <a:endParaRPr lang="cs-CZ" sz="2000" dirty="0" smtClean="0"/>
          </a:p>
          <a:p>
            <a:pPr>
              <a:buNone/>
              <a:defRPr/>
            </a:pPr>
            <a:r>
              <a:rPr lang="cs-CZ" sz="2000" dirty="0" smtClean="0"/>
              <a:t>       </a:t>
            </a:r>
          </a:p>
          <a:p>
            <a:pPr>
              <a:buNone/>
              <a:defRPr/>
            </a:pPr>
            <a:endParaRPr lang="cs-CZ" sz="2000" dirty="0" smtClean="0"/>
          </a:p>
          <a:p>
            <a:pPr>
              <a:buNone/>
              <a:defRPr/>
            </a:pPr>
            <a:r>
              <a:rPr lang="cs-CZ" sz="2000" dirty="0" smtClean="0"/>
              <a:t>               1.</a:t>
            </a:r>
            <a:r>
              <a:rPr lang="cs-CZ" sz="1600" dirty="0" smtClean="0"/>
              <a:t> ŘIDIČ     VÝMĚNA         2. ŘIDIČ    VÝMĚNA    </a:t>
            </a:r>
            <a:r>
              <a:rPr lang="cs-CZ" sz="2000" dirty="0" smtClean="0"/>
              <a:t> 1.</a:t>
            </a:r>
            <a:r>
              <a:rPr lang="cs-CZ" sz="1600" dirty="0" smtClean="0"/>
              <a:t> ŘIDIČ     VÝMĚNA    2. ŘIDIČ </a:t>
            </a:r>
          </a:p>
          <a:p>
            <a:pPr>
              <a:buNone/>
              <a:defRPr/>
            </a:pPr>
            <a:endParaRPr lang="cs-CZ" sz="1600" dirty="0" smtClean="0"/>
          </a:p>
          <a:p>
            <a:pPr>
              <a:buNone/>
              <a:defRPr/>
            </a:pP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                                    04. 40            /4. 30/          09. 20           /4. 30/          14.00         /4. 30/</a:t>
            </a:r>
          </a:p>
          <a:p>
            <a:pPr>
              <a:buNone/>
              <a:defRPr/>
            </a:pPr>
            <a:endParaRPr lang="cs-CZ" sz="1600" dirty="0" smtClean="0"/>
          </a:p>
        </p:txBody>
      </p:sp>
      <p:sp>
        <p:nvSpPr>
          <p:cNvPr id="59396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cxnSp>
        <p:nvCxnSpPr>
          <p:cNvPr id="36" name="Přímá spojovací čára 35"/>
          <p:cNvCxnSpPr/>
          <p:nvPr/>
        </p:nvCxnSpPr>
        <p:spPr>
          <a:xfrm>
            <a:off x="0" y="2780928"/>
            <a:ext cx="9144000" cy="0"/>
          </a:xfrm>
          <a:prstGeom prst="line">
            <a:avLst/>
          </a:prstGeom>
          <a:ln w="762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Šipka dolů 37"/>
          <p:cNvSpPr/>
          <p:nvPr/>
        </p:nvSpPr>
        <p:spPr>
          <a:xfrm>
            <a:off x="1259632" y="2708920"/>
            <a:ext cx="45719" cy="360040"/>
          </a:xfrm>
          <a:prstGeom prst="downArrow">
            <a:avLst/>
          </a:prstGeom>
          <a:solidFill>
            <a:srgbClr val="FFC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7" name="Přímá spojovací čára 36"/>
          <p:cNvCxnSpPr/>
          <p:nvPr/>
        </p:nvCxnSpPr>
        <p:spPr>
          <a:xfrm>
            <a:off x="0" y="5157192"/>
            <a:ext cx="91440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0" y="5373216"/>
            <a:ext cx="20008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00 – 00.10   /4. 30/</a:t>
            </a:r>
            <a:endParaRPr lang="cs-CZ" dirty="0"/>
          </a:p>
        </p:txBody>
      </p:sp>
      <p:sp>
        <p:nvSpPr>
          <p:cNvPr id="43" name="Šipka dolů 42"/>
          <p:cNvSpPr/>
          <p:nvPr/>
        </p:nvSpPr>
        <p:spPr>
          <a:xfrm>
            <a:off x="9098281" y="2636912"/>
            <a:ext cx="45719" cy="360040"/>
          </a:xfrm>
          <a:prstGeom prst="downArrow">
            <a:avLst/>
          </a:prstGeom>
          <a:solidFill>
            <a:srgbClr val="FFC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Šipka dolů 43"/>
          <p:cNvSpPr/>
          <p:nvPr/>
        </p:nvSpPr>
        <p:spPr>
          <a:xfrm>
            <a:off x="8244408" y="2636912"/>
            <a:ext cx="45719" cy="360040"/>
          </a:xfrm>
          <a:prstGeom prst="downArrow">
            <a:avLst/>
          </a:prstGeom>
          <a:solidFill>
            <a:srgbClr val="FFC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Šipka dolů 44"/>
          <p:cNvSpPr/>
          <p:nvPr/>
        </p:nvSpPr>
        <p:spPr>
          <a:xfrm>
            <a:off x="3275856" y="2636912"/>
            <a:ext cx="45719" cy="360040"/>
          </a:xfrm>
          <a:prstGeom prst="downArrow">
            <a:avLst/>
          </a:prstGeom>
          <a:solidFill>
            <a:srgbClr val="FFC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 flipV="1">
            <a:off x="1115616" y="4869160"/>
            <a:ext cx="720080" cy="216024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 flipV="1">
            <a:off x="3347864" y="4869160"/>
            <a:ext cx="720080" cy="21602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 flipV="1">
            <a:off x="7452320" y="4869160"/>
            <a:ext cx="720080" cy="21602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 flipV="1">
            <a:off x="5436096" y="4869160"/>
            <a:ext cx="720080" cy="216024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60434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62185" y="404664"/>
            <a:ext cx="7942263" cy="5516562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u="heavy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u="heavy" dirty="0" smtClean="0"/>
          </a:p>
          <a:p>
            <a:pPr algn="ctr">
              <a:buNone/>
              <a:defRPr/>
            </a:pPr>
            <a:r>
              <a:rPr lang="cs-CZ" sz="4000" dirty="0" smtClean="0">
                <a:solidFill>
                  <a:schemeClr val="accent2"/>
                </a:solidFill>
              </a:rPr>
              <a:t>!!!!</a:t>
            </a:r>
          </a:p>
          <a:p>
            <a:pPr algn="ctr">
              <a:buNone/>
              <a:defRPr/>
            </a:pPr>
            <a:r>
              <a:rPr lang="cs-CZ" sz="3200" dirty="0" smtClean="0"/>
              <a:t> </a:t>
            </a:r>
            <a:r>
              <a:rPr lang="cs-CZ" sz="3200" b="1" dirty="0" smtClean="0"/>
              <a:t>Teoreticky</a:t>
            </a:r>
            <a:r>
              <a:rPr lang="cs-CZ" sz="3200" dirty="0" smtClean="0"/>
              <a:t> </a:t>
            </a:r>
            <a:r>
              <a:rPr lang="cs-CZ" sz="2400" dirty="0" smtClean="0"/>
              <a:t>by bylo možné </a:t>
            </a:r>
            <a:r>
              <a:rPr lang="cs-CZ" sz="3600" b="1" dirty="0" smtClean="0">
                <a:solidFill>
                  <a:schemeClr val="accent2"/>
                </a:solidFill>
              </a:rPr>
              <a:t>ještě 2 x </a:t>
            </a:r>
            <a:r>
              <a:rPr lang="cs-CZ" sz="2400" dirty="0" smtClean="0"/>
              <a:t>v týdnu řídit </a:t>
            </a:r>
            <a:br>
              <a:rPr lang="cs-CZ" sz="2400" dirty="0" smtClean="0"/>
            </a:br>
            <a:r>
              <a:rPr lang="cs-CZ" sz="2400" dirty="0" smtClean="0"/>
              <a:t>po 1 hod.</a:t>
            </a:r>
          </a:p>
          <a:p>
            <a:pPr algn="ctr">
              <a:buNone/>
              <a:defRPr/>
            </a:pPr>
            <a:endParaRPr lang="cs-CZ" sz="2400" dirty="0" smtClean="0"/>
          </a:p>
          <a:p>
            <a:pPr algn="ctr">
              <a:buNone/>
              <a:defRPr/>
            </a:pPr>
            <a:r>
              <a:rPr lang="cs-CZ" sz="2400" dirty="0" smtClean="0"/>
              <a:t>     </a:t>
            </a:r>
            <a:r>
              <a:rPr lang="cs-CZ" sz="3200" b="1" dirty="0" smtClean="0"/>
              <a:t>Je nutné </a:t>
            </a:r>
            <a:r>
              <a:rPr lang="cs-CZ" sz="2400" dirty="0" smtClean="0"/>
              <a:t>se také přesvědčit, zda v jiných zemích </a:t>
            </a:r>
            <a:r>
              <a:rPr lang="cs-CZ" sz="2800" b="1" dirty="0" smtClean="0">
                <a:solidFill>
                  <a:schemeClr val="accent2"/>
                </a:solidFill>
              </a:rPr>
              <a:t>neplatí omezení </a:t>
            </a:r>
            <a:r>
              <a:rPr lang="cs-CZ" sz="2400" dirty="0" smtClean="0"/>
              <a:t>při řízení ve 2 řidičích</a:t>
            </a:r>
          </a:p>
          <a:p>
            <a:pPr algn="ctr">
              <a:buNone/>
              <a:defRPr/>
            </a:pPr>
            <a:r>
              <a:rPr lang="cs-CZ" sz="2400" dirty="0" smtClean="0"/>
              <a:t> (Španělsko, Francie, Švýcarsko, nejvýše 16 hodin řízení apod.).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6000" dirty="0" smtClean="0"/>
          </a:p>
        </p:txBody>
      </p:sp>
      <p:sp>
        <p:nvSpPr>
          <p:cNvPr id="59396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9397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798835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7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95536" y="980728"/>
          <a:ext cx="8424936" cy="57917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1114"/>
                <a:gridCol w="4620126"/>
                <a:gridCol w="1793696"/>
              </a:tblGrid>
              <a:tr h="150555">
                <a:tc gridSpan="3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NÁZORNÝ</a:t>
                      </a:r>
                      <a:r>
                        <a:rPr lang="cs-CZ" baseline="0" dirty="0" smtClean="0"/>
                        <a:t> PŘÍKLAD V PRŮBĚHU JEDNOHO TÝDNE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349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Pondělí od 06.00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 hod. režim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</a:t>
                      </a:r>
                      <a:r>
                        <a:rPr lang="cs-CZ" baseline="0" dirty="0" smtClean="0"/>
                        <a:t> úterý </a:t>
                      </a:r>
                    </a:p>
                    <a:p>
                      <a:pPr algn="ctr"/>
                      <a:r>
                        <a:rPr lang="cs-CZ" baseline="0" dirty="0" smtClean="0"/>
                        <a:t>12.00</a:t>
                      </a:r>
                      <a:endParaRPr lang="cs-CZ" dirty="0"/>
                    </a:p>
                  </a:txBody>
                  <a:tcPr/>
                </a:tc>
              </a:tr>
              <a:tr h="30499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Úterý od 12.00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30 hod. režim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 středy </a:t>
                      </a:r>
                    </a:p>
                    <a:p>
                      <a:pPr algn="ctr"/>
                      <a:r>
                        <a:rPr lang="cs-CZ" dirty="0" smtClean="0"/>
                        <a:t>18.00</a:t>
                      </a:r>
                      <a:endParaRPr lang="cs-CZ" dirty="0"/>
                    </a:p>
                  </a:txBody>
                  <a:tcPr/>
                </a:tc>
              </a:tr>
              <a:tr h="30499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Středa od 18.00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30 hod. režim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 čtvrtka 24.00</a:t>
                      </a:r>
                      <a:endParaRPr lang="cs-CZ" dirty="0"/>
                    </a:p>
                  </a:txBody>
                  <a:tcPr/>
                </a:tc>
              </a:tr>
              <a:tr h="30499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Pátek od</a:t>
                      </a:r>
                      <a:r>
                        <a:rPr lang="cs-CZ" baseline="0" dirty="0" smtClean="0"/>
                        <a:t> 00.00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30 hod. režim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 soboty </a:t>
                      </a:r>
                    </a:p>
                    <a:p>
                      <a:pPr algn="ctr"/>
                      <a:r>
                        <a:rPr lang="cs-CZ" dirty="0" smtClean="0"/>
                        <a:t>06.00</a:t>
                      </a:r>
                      <a:endParaRPr lang="cs-CZ" dirty="0"/>
                    </a:p>
                  </a:txBody>
                  <a:tcPr/>
                </a:tc>
              </a:tr>
              <a:tr h="18264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Sobota</a:t>
                      </a:r>
                    </a:p>
                    <a:p>
                      <a:pPr algn="ctr"/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24 hod. režim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 V</a:t>
                      </a:r>
                      <a:r>
                        <a:rPr lang="cs-CZ" baseline="0" dirty="0" smtClean="0"/>
                        <a:t> SOBOTU PRACOVNÍ REŽIM POUZE V DÉLCE </a:t>
                      </a:r>
                      <a:br>
                        <a:rPr lang="cs-CZ" baseline="0" dirty="0" smtClean="0"/>
                      </a:br>
                      <a:r>
                        <a:rPr lang="cs-CZ" baseline="0" dirty="0" smtClean="0"/>
                        <a:t>24. 00 HOD, PROTOŽE NESMÍTE PŘEKROČIT 6 DENNÍ REŽIM</a:t>
                      </a:r>
                      <a:endParaRPr lang="cs-CZ" dirty="0" smtClean="0"/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 neděle</a:t>
                      </a:r>
                    </a:p>
                    <a:p>
                      <a:pPr algn="ctr"/>
                      <a:r>
                        <a:rPr lang="cs-CZ" dirty="0" smtClean="0"/>
                        <a:t> 06.00</a:t>
                      </a:r>
                      <a:endParaRPr lang="cs-CZ" dirty="0"/>
                    </a:p>
                  </a:txBody>
                  <a:tcPr/>
                </a:tc>
              </a:tr>
              <a:tr h="8539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Neděle od 06.00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ZKRÁCENÝ TÝDENNÍ ODPOČINEK V DÉLCE NEJMÉNĚ 24.00 HODIN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 pondělí 06.00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245511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dirty="0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32048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1.	Popiš co se rozumí pod provozem se 	dvěma řidiči?</a:t>
            </a:r>
            <a:endParaRPr lang="cs-CZ" sz="3200" dirty="0" smtClean="0"/>
          </a:p>
          <a:p>
            <a:r>
              <a:rPr lang="cs-CZ" sz="3200" dirty="0" smtClean="0"/>
              <a:t>2.	</a:t>
            </a:r>
            <a:r>
              <a:rPr lang="cs-CZ" sz="3200" dirty="0" smtClean="0"/>
              <a:t>Jak je velká doba odpočinku řidiče při 	provozu se dvěma řidiči?</a:t>
            </a:r>
            <a:endParaRPr lang="cs-CZ" sz="3200" dirty="0" smtClean="0"/>
          </a:p>
          <a:p>
            <a:r>
              <a:rPr lang="cs-CZ" sz="3200" dirty="0" smtClean="0"/>
              <a:t>3.	</a:t>
            </a:r>
            <a:r>
              <a:rPr lang="cs-CZ" sz="3200" dirty="0" smtClean="0"/>
              <a:t>Vysvětli zkratku DOVV?</a:t>
            </a: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1076209557"/>
      </p:ext>
    </p:extLst>
  </p:cSld>
  <p:clrMapOvr>
    <a:masterClrMapping/>
  </p:clrMapOvr>
  <p:transition spd="med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250825" y="1844824"/>
            <a:ext cx="7993583" cy="43924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/>
              <a:t>NAŘÍZENÍ EVROPSKÉHO PARLAMENTU A RADY (ES</a:t>
            </a:r>
            <a:r>
              <a:rPr lang="cs-CZ" sz="1800" b="1" dirty="0" smtClean="0"/>
              <a:t>) </a:t>
            </a:r>
            <a:r>
              <a:rPr lang="cs-CZ" sz="1800" b="1" dirty="0"/>
              <a:t>č. 561/2006</a:t>
            </a:r>
          </a:p>
          <a:p>
            <a:pPr marL="0" indent="0">
              <a:buNone/>
            </a:pPr>
            <a:r>
              <a:rPr lang="cs-CZ" sz="1800" dirty="0" smtClean="0"/>
              <a:t>	ze </a:t>
            </a:r>
            <a:r>
              <a:rPr lang="cs-CZ" sz="1800" dirty="0"/>
              <a:t>dne 15. března </a:t>
            </a:r>
            <a:r>
              <a:rPr lang="cs-CZ" sz="1800" dirty="0" smtClean="0"/>
              <a:t>2006,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	o </a:t>
            </a:r>
            <a:r>
              <a:rPr lang="cs-CZ" sz="1800" dirty="0"/>
              <a:t>harmonizaci některých předpisů v sociální oblasti týkajících se silniční </a:t>
            </a:r>
            <a:r>
              <a:rPr lang="cs-CZ" sz="1800" dirty="0" smtClean="0"/>
              <a:t>dopravy.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BŘEZINA, Jiří.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Přehled předpisů v silniční nákladní dopravě.</a:t>
            </a:r>
          </a:p>
          <a:p>
            <a:pPr eaLnBrk="1" hangingPunct="1">
              <a:buFont typeface="Arial" charset="0"/>
              <a:buNone/>
            </a:pPr>
            <a:r>
              <a:rPr lang="cs-CZ" sz="1800" i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Ostrava: REPRONIS, 2012, ISBN 978-80-7329-230-7</a:t>
            </a:r>
          </a:p>
          <a:p>
            <a:pPr eaLnBrk="1" hangingPunct="1">
              <a:buFont typeface="Arial" charset="0"/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není uvedeno jinak, použitý materiál je z vlastních zdrojů autora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369759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64</TotalTime>
  <Words>386</Words>
  <Application>Microsoft Office PowerPoint</Application>
  <PresentationFormat>Předvádění na obrazovce (4:3)</PresentationFormat>
  <Paragraphs>114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SMITKA František</dc:creator>
  <cp:lastModifiedBy>skola</cp:lastModifiedBy>
  <cp:revision>4</cp:revision>
  <dcterms:created xsi:type="dcterms:W3CDTF">2013-11-01T09:12:11Z</dcterms:created>
  <dcterms:modified xsi:type="dcterms:W3CDTF">2013-11-02T16:06:22Z</dcterms:modified>
</cp:coreProperties>
</file>