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5" r:id="rId2"/>
    <p:sldId id="276" r:id="rId3"/>
    <p:sldId id="257" r:id="rId4"/>
    <p:sldId id="258" r:id="rId5"/>
    <p:sldId id="259" r:id="rId6"/>
    <p:sldId id="260" r:id="rId7"/>
    <p:sldId id="261" r:id="rId8"/>
    <p:sldId id="262" r:id="rId9"/>
    <p:sldId id="274" r:id="rId10"/>
    <p:sldId id="263" r:id="rId11"/>
    <p:sldId id="264" r:id="rId12"/>
    <p:sldId id="265" r:id="rId13"/>
    <p:sldId id="266" r:id="rId14"/>
    <p:sldId id="269" r:id="rId15"/>
    <p:sldId id="270" r:id="rId16"/>
    <p:sldId id="271" r:id="rId17"/>
    <p:sldId id="272" r:id="rId18"/>
    <p:sldId id="273" r:id="rId19"/>
    <p:sldId id="277" r:id="rId20"/>
    <p:sldId id="278" r:id="rId2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85" autoAdjust="0"/>
    <p:restoredTop sz="94660"/>
  </p:normalViewPr>
  <p:slideViewPr>
    <p:cSldViewPr>
      <p:cViewPr>
        <p:scale>
          <a:sx n="72" d="100"/>
          <a:sy n="72" d="100"/>
        </p:scale>
        <p:origin x="-1968" y="-4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9" name="Nadpis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30" name="Zástupný symbol pro datum 29"/>
          <p:cNvSpPr>
            <a:spLocks noGrp="1"/>
          </p:cNvSpPr>
          <p:nvPr>
            <p:ph type="dt" sz="half" idx="10"/>
          </p:nvPr>
        </p:nvSpPr>
        <p:spPr/>
        <p:txBody>
          <a:bodyPr/>
          <a:lstStyle/>
          <a:p>
            <a:fld id="{2B004D12-782B-4E56-B309-C0B0DCC2229A}" type="datetimeFigureOut">
              <a:rPr lang="cs-CZ" smtClean="0"/>
              <a:pPr/>
              <a:t>4.11.2013</a:t>
            </a:fld>
            <a:endParaRPr lang="cs-CZ"/>
          </a:p>
        </p:txBody>
      </p:sp>
      <p:sp>
        <p:nvSpPr>
          <p:cNvPr id="19" name="Zástupný symbol pro zápatí 18"/>
          <p:cNvSpPr>
            <a:spLocks noGrp="1"/>
          </p:cNvSpPr>
          <p:nvPr>
            <p:ph type="ftr" sz="quarter" idx="11"/>
          </p:nvPr>
        </p:nvSpPr>
        <p:spPr/>
        <p:txBody>
          <a:bodyPr/>
          <a:lstStyle/>
          <a:p>
            <a:endParaRPr lang="cs-CZ"/>
          </a:p>
        </p:txBody>
      </p:sp>
      <p:sp>
        <p:nvSpPr>
          <p:cNvPr id="27" name="Zástupný symbol pro číslo snímku 26"/>
          <p:cNvSpPr>
            <a:spLocks noGrp="1"/>
          </p:cNvSpPr>
          <p:nvPr>
            <p:ph type="sldNum" sz="quarter" idx="12"/>
          </p:nvPr>
        </p:nvSpPr>
        <p:spPr/>
        <p:txBody>
          <a:bodyPr/>
          <a:lstStyle/>
          <a:p>
            <a:fld id="{9E438BB7-27B6-4D5F-BAEC-0037D89AC044}" type="slidenum">
              <a:rPr lang="cs-CZ" smtClean="0"/>
              <a:pPr/>
              <a:t>‹#›</a:t>
            </a:fld>
            <a:endParaRPr lang="cs-CZ"/>
          </a:p>
        </p:txBody>
      </p:sp>
    </p:spTree>
  </p:cSld>
  <p:clrMapOvr>
    <a:masterClrMapping/>
  </p:clrMapOvr>
  <p:transition spd="med">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B004D12-782B-4E56-B309-C0B0DCC2229A}" type="datetimeFigureOut">
              <a:rPr lang="cs-CZ" smtClean="0"/>
              <a:pPr/>
              <a:t>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E438BB7-27B6-4D5F-BAEC-0037D89AC044}" type="slidenum">
              <a:rPr lang="cs-CZ" smtClean="0"/>
              <a:pPr/>
              <a:t>‹#›</a:t>
            </a:fld>
            <a:endParaRPr lang="cs-CZ"/>
          </a:p>
        </p:txBody>
      </p:sp>
    </p:spTree>
  </p:cSld>
  <p:clrMapOvr>
    <a:masterClrMapping/>
  </p:clrMapOvr>
  <p:transition spd="med">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2B004D12-782B-4E56-B309-C0B0DCC2229A}" type="datetimeFigureOut">
              <a:rPr lang="cs-CZ" smtClean="0"/>
              <a:pPr/>
              <a:t>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E438BB7-27B6-4D5F-BAEC-0037D89AC044}" type="slidenum">
              <a:rPr lang="cs-CZ" smtClean="0"/>
              <a:pPr/>
              <a:t>‹#›</a:t>
            </a:fld>
            <a:endParaRPr lang="cs-CZ"/>
          </a:p>
        </p:txBody>
      </p:sp>
    </p:spTree>
  </p:cSld>
  <p:clrMapOvr>
    <a:masterClrMapping/>
  </p:clrMapOvr>
  <p:transition spd="med">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2B004D12-782B-4E56-B309-C0B0DCC2229A}" type="datetimeFigureOut">
              <a:rPr lang="cs-CZ" smtClean="0"/>
              <a:pPr/>
              <a:t>4.11.2013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E438BB7-27B6-4D5F-BAEC-0037D89AC044}" type="slidenum">
              <a:rPr lang="cs-CZ" smtClean="0"/>
              <a:pPr/>
              <a:t>‹#›</a:t>
            </a:fld>
            <a:endParaRPr lang="cs-CZ"/>
          </a:p>
        </p:txBody>
      </p:sp>
    </p:spTree>
  </p:cSld>
  <p:clrMapOvr>
    <a:masterClrMapping/>
  </p:clrMapOvr>
  <p:transition spd="med">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tIns="45720" anchor="b"/>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2B004D12-782B-4E56-B309-C0B0DCC2229A}" type="datetimeFigureOut">
              <a:rPr lang="cs-CZ" smtClean="0"/>
              <a:pPr/>
              <a:t>4.11.2013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E438BB7-27B6-4D5F-BAEC-0037D89AC044}" type="slidenum">
              <a:rPr lang="cs-CZ" smtClean="0"/>
              <a:pPr/>
              <a:t>‹#›</a:t>
            </a:fld>
            <a:endParaRPr lang="cs-CZ"/>
          </a:p>
        </p:txBody>
      </p:sp>
    </p:spTree>
  </p:cSld>
  <p:clrMapOvr>
    <a:masterClrMapping/>
  </p:clrMapOvr>
  <p:transition spd="med">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2B004D12-782B-4E56-B309-C0B0DCC2229A}" type="datetimeFigureOut">
              <a:rPr lang="cs-CZ" smtClean="0"/>
              <a:pPr/>
              <a:t>4.11.2013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E438BB7-27B6-4D5F-BAEC-0037D89AC044}" type="slidenum">
              <a:rPr lang="cs-CZ" smtClean="0"/>
              <a:pPr/>
              <a:t>‹#›</a:t>
            </a:fld>
            <a:endParaRPr lang="cs-CZ"/>
          </a:p>
        </p:txBody>
      </p:sp>
    </p:spTree>
  </p:cSld>
  <p:clrMapOvr>
    <a:masterClrMapping/>
  </p:clrMapOvr>
  <p:transition spd="med">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B004D12-782B-4E56-B309-C0B0DCC2229A}" type="datetimeFigureOut">
              <a:rPr lang="cs-CZ" smtClean="0"/>
              <a:pPr/>
              <a:t>4.11.2013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E438BB7-27B6-4D5F-BAEC-0037D89AC044}" type="slidenum">
              <a:rPr lang="cs-CZ" smtClean="0"/>
              <a:pPr/>
              <a:t>‹#›</a:t>
            </a:fld>
            <a:endParaRPr lang="cs-CZ"/>
          </a:p>
        </p:txBody>
      </p:sp>
    </p:spTree>
  </p:cSld>
  <p:clrMapOvr>
    <a:masterClrMapping/>
  </p:clrMapOvr>
  <p:transition spd="med">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2B004D12-782B-4E56-B309-C0B0DCC2229A}" type="datetimeFigureOut">
              <a:rPr lang="cs-CZ" smtClean="0"/>
              <a:pPr/>
              <a:t>4.11.2013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E438BB7-27B6-4D5F-BAEC-0037D89AC044}" type="slidenum">
              <a:rPr lang="cs-CZ" smtClean="0"/>
              <a:pPr/>
              <a:t>‹#›</a:t>
            </a:fld>
            <a:endParaRPr lang="cs-CZ"/>
          </a:p>
        </p:txBody>
      </p:sp>
    </p:spTree>
  </p:cSld>
  <p:clrMapOvr>
    <a:masterClrMapping/>
  </p:clrMapOvr>
  <p:transition spd="med">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Obdélník s odříznutým a zakulaceným jedním rohem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Pravoúhlý trojúhelník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Nadpis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2B004D12-782B-4E56-B309-C0B0DCC2229A}" type="datetimeFigureOut">
              <a:rPr lang="cs-CZ" smtClean="0"/>
              <a:pPr/>
              <a:t>4.11.2013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077200" y="6356350"/>
            <a:ext cx="609600" cy="365125"/>
          </a:xfrm>
        </p:spPr>
        <p:txBody>
          <a:bodyPr/>
          <a:lstStyle/>
          <a:p>
            <a:fld id="{9E438BB7-27B6-4D5F-BAEC-0037D89AC044}" type="slidenum">
              <a:rPr lang="cs-CZ" smtClean="0"/>
              <a:pPr/>
              <a:t>‹#›</a:t>
            </a:fld>
            <a:endParaRPr lang="cs-CZ"/>
          </a:p>
        </p:txBody>
      </p:sp>
      <p:sp>
        <p:nvSpPr>
          <p:cNvPr id="3" name="Zástupný symbol pro obrázek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smtClean="0"/>
              <a:t>Klepnutím na ikonu přidáte obrázek.</a:t>
            </a:r>
            <a:endParaRPr kumimoji="0" lang="en-US" dirty="0"/>
          </a:p>
        </p:txBody>
      </p:sp>
      <p:sp>
        <p:nvSpPr>
          <p:cNvPr id="10" name="Volný tvar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Volný tvar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transition spd="med">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B004D12-782B-4E56-B309-C0B0DCC2229A}" type="datetimeFigureOut">
              <a:rPr lang="cs-CZ" smtClean="0"/>
              <a:pPr/>
              <a:t>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E438BB7-27B6-4D5F-BAEC-0037D89AC044}" type="slidenum">
              <a:rPr lang="cs-CZ" smtClean="0"/>
              <a:pPr/>
              <a:t>‹#›</a:t>
            </a:fld>
            <a:endParaRPr lang="cs-CZ"/>
          </a:p>
        </p:txBody>
      </p:sp>
    </p:spTree>
  </p:cSld>
  <p:clrMapOvr>
    <a:masterClrMapping/>
  </p:clrMapOvr>
  <p:transition spd="med">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914401"/>
            <a:ext cx="2057400" cy="5211763"/>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914401"/>
            <a:ext cx="6019800" cy="5211763"/>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B004D12-782B-4E56-B309-C0B0DCC2229A}" type="datetimeFigureOut">
              <a:rPr lang="cs-CZ" smtClean="0"/>
              <a:pPr/>
              <a:t>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E438BB7-27B6-4D5F-BAEC-0037D89AC044}" type="slidenum">
              <a:rPr lang="cs-CZ" smtClean="0"/>
              <a:pPr/>
              <a:t>‹#›</a:t>
            </a:fld>
            <a:endParaRPr lang="cs-CZ"/>
          </a:p>
        </p:txBody>
      </p:sp>
    </p:spTree>
  </p:cSld>
  <p:clrMapOvr>
    <a:masterClrMapping/>
  </p:clrMapOvr>
  <p:transition spd="med">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Volný tvar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Volný tvar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Zástupný symbol pro nadpis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2B004D12-782B-4E56-B309-C0B0DCC2229A}" type="datetimeFigureOut">
              <a:rPr lang="cs-CZ" smtClean="0"/>
              <a:pPr/>
              <a:t>4.11.2013</a:t>
            </a:fld>
            <a:endParaRPr lang="cs-CZ"/>
          </a:p>
        </p:txBody>
      </p:sp>
      <p:sp>
        <p:nvSpPr>
          <p:cNvPr id="22" name="Zástupný symbol pro zápatí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a:p>
        </p:txBody>
      </p:sp>
      <p:sp>
        <p:nvSpPr>
          <p:cNvPr id="18" name="Zástupný symbol pro číslo snímku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9E438BB7-27B6-4D5F-BAEC-0037D89AC044}" type="slidenum">
              <a:rPr lang="cs-CZ" smtClean="0"/>
              <a:pPr/>
              <a:t>‹#›</a:t>
            </a:fld>
            <a:endParaRPr lang="cs-CZ"/>
          </a:p>
        </p:txBody>
      </p:sp>
      <p:grpSp>
        <p:nvGrpSpPr>
          <p:cNvPr id="2" name="Skupina 1"/>
          <p:cNvGrpSpPr/>
          <p:nvPr/>
        </p:nvGrpSpPr>
        <p:grpSpPr>
          <a:xfrm>
            <a:off x="-19017" y="202408"/>
            <a:ext cx="9180548" cy="649224"/>
            <a:chOff x="-19045" y="216550"/>
            <a:chExt cx="9180548" cy="649224"/>
          </a:xfrm>
        </p:grpSpPr>
        <p:sp>
          <p:nvSpPr>
            <p:cNvPr id="12" name="Volný tvar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Volný tvar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med">
    <p:randomBar dir="vert"/>
  </p:transition>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obrázek 1" descr="OPVK_hor_zakladni_logolink_RGB_cz.jpg"/>
          <p:cNvPicPr>
            <a:picLocks noChangeAspect="1" noChangeArrowheads="1"/>
          </p:cNvPicPr>
          <p:nvPr/>
        </p:nvPicPr>
        <p:blipFill>
          <a:blip r:embed="rId2">
            <a:lum bright="10000" contrast="16000"/>
          </a:blip>
          <a:srcRect/>
          <a:stretch>
            <a:fillRect/>
          </a:stretch>
        </p:blipFill>
        <p:spPr bwMode="auto">
          <a:xfrm>
            <a:off x="1285875" y="285750"/>
            <a:ext cx="6896100" cy="1503363"/>
          </a:xfrm>
          <a:prstGeom prst="rect">
            <a:avLst/>
          </a:prstGeom>
          <a:noFill/>
          <a:ln w="9525">
            <a:noFill/>
            <a:miter lim="800000"/>
            <a:headEnd/>
            <a:tailEnd/>
          </a:ln>
          <a:effectLst>
            <a:outerShdw sx="999" sy="999" algn="ctr" rotWithShape="0">
              <a:srgbClr val="000000"/>
            </a:outerShdw>
          </a:effectLst>
        </p:spPr>
      </p:pic>
      <p:graphicFrame>
        <p:nvGraphicFramePr>
          <p:cNvPr id="14" name="Tabulka 13"/>
          <p:cNvGraphicFramePr>
            <a:graphicFrameLocks noGrp="1"/>
          </p:cNvGraphicFramePr>
          <p:nvPr>
            <p:extLst>
              <p:ext uri="{D42A27DB-BD31-4B8C-83A1-F6EECF244321}">
                <p14:modId xmlns:p14="http://schemas.microsoft.com/office/powerpoint/2010/main" val="1183202024"/>
              </p:ext>
            </p:extLst>
          </p:nvPr>
        </p:nvGraphicFramePr>
        <p:xfrm>
          <a:off x="1000100" y="2357430"/>
          <a:ext cx="6929486" cy="3780490"/>
        </p:xfrm>
        <a:graphic>
          <a:graphicData uri="http://schemas.openxmlformats.org/drawingml/2006/table">
            <a:tbl>
              <a:tblPr firstCol="1">
                <a:effectLst>
                  <a:innerShdw blurRad="63500" dist="50800" dir="16200000">
                    <a:prstClr val="black">
                      <a:alpha val="50000"/>
                    </a:prstClr>
                  </a:innerShdw>
                </a:effectLst>
                <a:tableStyleId>{8799B23B-EC83-4686-B30A-512413B5E67A}</a:tableStyleId>
              </a:tblPr>
              <a:tblGrid>
                <a:gridCol w="2786082"/>
                <a:gridCol w="4143404"/>
              </a:tblGrid>
              <a:tr h="500066">
                <a:tc gridSpan="2">
                  <a:txBody>
                    <a:bodyPr/>
                    <a:lstStyle/>
                    <a:p>
                      <a:pPr algn="ctr"/>
                      <a:r>
                        <a:rPr lang="cs-CZ" dirty="0" smtClean="0">
                          <a:latin typeface="Times New Roman" pitchFamily="18" charset="0"/>
                          <a:cs typeface="Times New Roman" pitchFamily="18" charset="0"/>
                        </a:rPr>
                        <a:t>Střední odborná</a:t>
                      </a:r>
                      <a:r>
                        <a:rPr lang="cs-CZ" baseline="0" dirty="0" smtClean="0">
                          <a:latin typeface="Times New Roman" pitchFamily="18" charset="0"/>
                          <a:cs typeface="Times New Roman" pitchFamily="18" charset="0"/>
                        </a:rPr>
                        <a:t> škola a Střední odborné učiliště,  </a:t>
                      </a:r>
                      <a:r>
                        <a:rPr lang="cs-CZ" baseline="0" dirty="0" err="1" smtClean="0">
                          <a:latin typeface="Times New Roman" pitchFamily="18" charset="0"/>
                          <a:cs typeface="Times New Roman" pitchFamily="18" charset="0"/>
                        </a:rPr>
                        <a:t>Vocelova</a:t>
                      </a:r>
                      <a:r>
                        <a:rPr lang="cs-CZ" baseline="0" dirty="0" smtClean="0">
                          <a:latin typeface="Times New Roman" pitchFamily="18" charset="0"/>
                          <a:cs typeface="Times New Roman" pitchFamily="18" charset="0"/>
                        </a:rPr>
                        <a:t> 1338</a:t>
                      </a:r>
                    </a:p>
                    <a:p>
                      <a:pPr algn="ctr"/>
                      <a:r>
                        <a:rPr lang="cs-CZ" baseline="0" dirty="0" smtClean="0">
                          <a:latin typeface="Times New Roman" pitchFamily="18" charset="0"/>
                          <a:cs typeface="Times New Roman" pitchFamily="18" charset="0"/>
                        </a:rPr>
                        <a:t>Hradec Králové</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noFill/>
                  </a:tcPr>
                </a:tc>
                <a:tc hMerge="1">
                  <a:txBody>
                    <a:bodyPr/>
                    <a:lstStyle/>
                    <a:p>
                      <a:pPr algn="ct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Registrační číslo projektu:</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pPr algn="ctr"/>
                      <a:r>
                        <a:rPr lang="cs-CZ" sz="1800" kern="1200" dirty="0" smtClean="0">
                          <a:latin typeface="Times New Roman" pitchFamily="18" charset="0"/>
                          <a:cs typeface="Times New Roman" pitchFamily="18" charset="0"/>
                        </a:rPr>
                        <a:t>CZ.1.07/1.5.00/34.0245</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Číslo DUM:</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800" kern="1200" dirty="0" smtClean="0">
                          <a:latin typeface="Times New Roman" pitchFamily="18" charset="0"/>
                          <a:cs typeface="Times New Roman" pitchFamily="18" charset="0"/>
                        </a:rPr>
                        <a:t>VY_32_INOVACE_14_C_12</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Tematická oblast:</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dirty="0" smtClean="0">
                          <a:latin typeface="Times New Roman" pitchFamily="18" charset="0"/>
                          <a:cs typeface="Times New Roman" pitchFamily="18" charset="0"/>
                        </a:rPr>
                        <a:t>Organizování a legislativa dopravy</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Téma:</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dirty="0" smtClean="0">
                          <a:latin typeface="Times New Roman" pitchFamily="18" charset="0"/>
                          <a:cs typeface="Times New Roman" pitchFamily="18" charset="0"/>
                        </a:rPr>
                        <a:t>Odchylky a výjimky z nařízení č. 561/2006</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Autor:</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dirty="0" smtClean="0">
                          <a:latin typeface="Times New Roman" pitchFamily="18" charset="0"/>
                          <a:cs typeface="Times New Roman" pitchFamily="18" charset="0"/>
                        </a:rPr>
                        <a:t>Ing. František </a:t>
                      </a:r>
                      <a:r>
                        <a:rPr lang="cs-CZ" dirty="0" err="1" smtClean="0">
                          <a:latin typeface="Times New Roman" pitchFamily="18" charset="0"/>
                          <a:cs typeface="Times New Roman" pitchFamily="18" charset="0"/>
                        </a:rPr>
                        <a:t>Smitka</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Datum vytvoření:</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dirty="0" smtClean="0">
                          <a:latin typeface="Times New Roman" pitchFamily="18" charset="0"/>
                          <a:cs typeface="Times New Roman" pitchFamily="18" charset="0"/>
                        </a:rPr>
                        <a:t>Prosinec 2012</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bl>
          </a:graphicData>
        </a:graphic>
      </p:graphicFrame>
    </p:spTree>
    <p:extLst>
      <p:ext uri="{BB962C8B-B14F-4D97-AF65-F5344CB8AC3E}">
        <p14:creationId xmlns:p14="http://schemas.microsoft.com/office/powerpoint/2010/main" val="296213882"/>
      </p:ext>
    </p:extLst>
  </p:cSld>
  <p:clrMapOvr>
    <a:masterClrMapping/>
  </p:clrMapOvr>
  <p:transition spd="med">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obrázek 1" descr="OPVK_hor_zakladni_logolink_RGB_cz.jpg"/>
          <p:cNvPicPr>
            <a:picLocks noChangeAspect="1" noChangeArrowheads="1"/>
          </p:cNvPicPr>
          <p:nvPr/>
        </p:nvPicPr>
        <p:blipFill>
          <a:blip r:embed="rId2">
            <a:lum bright="10000" contrast="16000"/>
          </a:blip>
          <a:srcRect/>
          <a:stretch>
            <a:fillRect/>
          </a:stretch>
        </p:blipFill>
        <p:spPr bwMode="auto">
          <a:xfrm>
            <a:off x="1116013" y="404813"/>
            <a:ext cx="6896100" cy="1503362"/>
          </a:xfrm>
          <a:prstGeom prst="rect">
            <a:avLst/>
          </a:prstGeom>
          <a:noFill/>
          <a:ln w="9525">
            <a:noFill/>
            <a:miter lim="800000"/>
            <a:headEnd/>
            <a:tailEnd/>
          </a:ln>
          <a:effectLst>
            <a:outerShdw sx="999" sy="999" algn="ctr" rotWithShape="0">
              <a:srgbClr val="000000"/>
            </a:outerShdw>
          </a:effectLst>
        </p:spPr>
      </p:pic>
      <p:sp>
        <p:nvSpPr>
          <p:cNvPr id="3075" name="Nadpis 3"/>
          <p:cNvSpPr>
            <a:spLocks noGrp="1"/>
          </p:cNvSpPr>
          <p:nvPr>
            <p:ph type="title"/>
          </p:nvPr>
        </p:nvSpPr>
        <p:spPr>
          <a:xfrm>
            <a:off x="357188" y="2071688"/>
            <a:ext cx="6872287" cy="571500"/>
          </a:xfrm>
        </p:spPr>
        <p:txBody>
          <a:bodyPr>
            <a:normAutofit fontScale="90000"/>
          </a:bodyPr>
          <a:lstStyle/>
          <a:p>
            <a:pPr algn="l" eaLnBrk="1" hangingPunct="1"/>
            <a:r>
              <a:rPr lang="cs-CZ" altLang="cs-CZ" smtClean="0">
                <a:latin typeface="Times New Roman" pitchFamily="18" charset="0"/>
                <a:cs typeface="Times New Roman" pitchFamily="18" charset="0"/>
              </a:rPr>
              <a:t>Anotace:</a:t>
            </a:r>
          </a:p>
        </p:txBody>
      </p:sp>
      <p:sp>
        <p:nvSpPr>
          <p:cNvPr id="3076" name="Zástupný symbol pro obsah 4"/>
          <p:cNvSpPr>
            <a:spLocks noGrp="1"/>
          </p:cNvSpPr>
          <p:nvPr>
            <p:ph idx="1"/>
          </p:nvPr>
        </p:nvSpPr>
        <p:spPr>
          <a:xfrm>
            <a:off x="285750" y="2857500"/>
            <a:ext cx="8389938" cy="3163888"/>
          </a:xfrm>
        </p:spPr>
        <p:txBody>
          <a:bodyPr/>
          <a:lstStyle/>
          <a:p>
            <a:pPr eaLnBrk="1" hangingPunct="1">
              <a:buFont typeface="Arial" charset="0"/>
              <a:buNone/>
            </a:pPr>
            <a:r>
              <a:rPr lang="cs-CZ" sz="1800" dirty="0" smtClean="0">
                <a:latin typeface="Times New Roman" pitchFamily="18" charset="0"/>
                <a:cs typeface="Times New Roman" pitchFamily="18" charset="0"/>
              </a:rPr>
              <a:t>Materiál je určen pro 3. ročník studijního oboru Provoz a ekonomika dopravy, předmětu Doprava a přeprava, inovuje výuku použitím multimediálních pomůcek – prezentace s názornými obrázky doplněných textem podporujícím výklad učitele</a:t>
            </a:r>
          </a:p>
          <a:p>
            <a:pPr eaLnBrk="1" hangingPunct="1">
              <a:buFont typeface="Arial" charset="0"/>
              <a:buNone/>
            </a:pPr>
            <a:endParaRPr lang="cs-CZ" altLang="cs-CZ" sz="1800" dirty="0" smtClean="0">
              <a:latin typeface="Times New Roman" pitchFamily="18" charset="0"/>
              <a:cs typeface="Times New Roman" pitchFamily="18" charset="0"/>
            </a:endParaRPr>
          </a:p>
          <a:p>
            <a:pPr eaLnBrk="1" hangingPunct="1">
              <a:buFont typeface="Arial" charset="0"/>
              <a:buNone/>
            </a:pPr>
            <a:r>
              <a:rPr lang="cs-CZ" altLang="cs-CZ" sz="4400" dirty="0" smtClean="0">
                <a:latin typeface="Times New Roman" pitchFamily="18" charset="0"/>
                <a:cs typeface="Times New Roman" pitchFamily="18" charset="0"/>
              </a:rPr>
              <a:t>Metodický pokyn</a:t>
            </a:r>
          </a:p>
          <a:p>
            <a:pPr eaLnBrk="1" hangingPunct="1">
              <a:buFont typeface="Arial" charset="0"/>
              <a:buNone/>
            </a:pPr>
            <a:r>
              <a:rPr lang="cs-CZ" sz="1800" dirty="0" smtClean="0">
                <a:latin typeface="Times New Roman" pitchFamily="18" charset="0"/>
                <a:cs typeface="Times New Roman" pitchFamily="18" charset="0"/>
              </a:rPr>
              <a:t>Materiál používá učitel při výkladu – pro větší názornost a atraktivnost výuky a zároveň jej mohou využívat žáci pro domácí přípravu na výuku.</a:t>
            </a:r>
          </a:p>
          <a:p>
            <a:pPr eaLnBrk="1" hangingPunct="1">
              <a:buFont typeface="Arial" charset="0"/>
              <a:buNone/>
            </a:pPr>
            <a:r>
              <a:rPr lang="cs-CZ" sz="1800" dirty="0" smtClean="0">
                <a:latin typeface="Times New Roman" pitchFamily="18" charset="0"/>
                <a:cs typeface="Times New Roman" pitchFamily="18" charset="0"/>
              </a:rPr>
              <a:t>Pro možnost plného využití materiálu je potřebné být připojen k internetu </a:t>
            </a:r>
            <a:r>
              <a:rPr lang="cs-CZ" sz="1800" dirty="0">
                <a:latin typeface="Times New Roman" pitchFamily="18" charset="0"/>
                <a:cs typeface="Times New Roman" pitchFamily="18" charset="0"/>
              </a:rPr>
              <a:t>.</a:t>
            </a:r>
            <a:endParaRPr lang="cs-CZ" sz="2800" dirty="0" smtClean="0">
              <a:latin typeface="Arial" charset="0"/>
              <a:cs typeface="Arial" charset="0"/>
            </a:endParaRPr>
          </a:p>
          <a:p>
            <a:pPr eaLnBrk="1" hangingPunct="1">
              <a:buFont typeface="Arial" charset="0"/>
              <a:buNone/>
            </a:pPr>
            <a:endParaRPr lang="cs-CZ" altLang="cs-CZ" sz="2800" dirty="0" smtClean="0">
              <a:latin typeface="Times New Roman" pitchFamily="18" charset="0"/>
              <a:cs typeface="Times New Roman" pitchFamily="18" charset="0"/>
            </a:endParaRPr>
          </a:p>
        </p:txBody>
      </p:sp>
    </p:spTree>
    <p:extLst>
      <p:ext uri="{BB962C8B-B14F-4D97-AF65-F5344CB8AC3E}">
        <p14:creationId xmlns:p14="http://schemas.microsoft.com/office/powerpoint/2010/main" val="3918113032"/>
      </p:ext>
    </p:extLst>
  </p:cSld>
  <p:clrMapOvr>
    <a:masterClrMapping/>
  </p:clrMapOvr>
  <p:transition spd="med">
    <p:randomBar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764704"/>
            <a:ext cx="8496944" cy="4968552"/>
          </a:xfrm>
        </p:spPr>
        <p:txBody>
          <a:bodyPr>
            <a:normAutofit fontScale="25000" lnSpcReduction="20000"/>
          </a:bodyPr>
          <a:lstStyle/>
          <a:p>
            <a:pPr algn="ctr">
              <a:buNone/>
            </a:pPr>
            <a:r>
              <a:rPr lang="cs-CZ" sz="12800" dirty="0" smtClean="0"/>
              <a:t>POKYNY K NAŘÍZENÍ (ES) Č. 561/2006,</a:t>
            </a:r>
          </a:p>
          <a:p>
            <a:pPr algn="ctr">
              <a:buNone/>
            </a:pPr>
            <a:r>
              <a:rPr lang="cs-CZ" sz="12800" dirty="0" smtClean="0"/>
              <a:t> SMĚRNICE 2006/22/ES, NAŘÍZENÍ (EHS) Č. 3821/85 </a:t>
            </a:r>
          </a:p>
          <a:p>
            <a:pPr algn="ctr">
              <a:buNone/>
            </a:pPr>
            <a:endParaRPr lang="cs-CZ" sz="11200" dirty="0" smtClean="0"/>
          </a:p>
          <a:p>
            <a:pPr algn="ctr">
              <a:buNone/>
            </a:pPr>
            <a:r>
              <a:rPr lang="cs-CZ" sz="8000" dirty="0" smtClean="0"/>
              <a:t>Evropská komise zveřejňuje a aktualizuje tzv. </a:t>
            </a:r>
            <a:r>
              <a:rPr lang="cs-CZ" sz="11200" b="1" dirty="0" smtClean="0">
                <a:solidFill>
                  <a:schemeClr val="accent1"/>
                </a:solidFill>
              </a:rPr>
              <a:t>POKYNY</a:t>
            </a:r>
            <a:r>
              <a:rPr lang="cs-CZ" sz="8000" dirty="0" smtClean="0"/>
              <a:t>.</a:t>
            </a:r>
          </a:p>
          <a:p>
            <a:pPr>
              <a:buNone/>
            </a:pPr>
            <a:r>
              <a:rPr lang="cs-CZ" sz="8000" dirty="0" smtClean="0"/>
              <a:t>  slouží k jednotnému výkladu  a postupu problémových oblastí silniční dopravy  při kontrolách.</a:t>
            </a:r>
          </a:p>
          <a:p>
            <a:pPr>
              <a:buNone/>
            </a:pPr>
            <a:r>
              <a:rPr lang="cs-CZ" sz="8000" dirty="0" smtClean="0"/>
              <a:t>  v  současnosti je jich </a:t>
            </a:r>
            <a:r>
              <a:rPr lang="cs-CZ" sz="9600" b="1" dirty="0" smtClean="0">
                <a:solidFill>
                  <a:schemeClr val="accent1"/>
                </a:solidFill>
              </a:rPr>
              <a:t>6</a:t>
            </a:r>
            <a:r>
              <a:rPr lang="cs-CZ" sz="8000" b="1" dirty="0" smtClean="0"/>
              <a:t> </a:t>
            </a:r>
          </a:p>
          <a:p>
            <a:pPr>
              <a:buNone/>
            </a:pPr>
            <a:endParaRPr lang="cs-CZ" sz="8000" b="1" dirty="0" smtClean="0">
              <a:solidFill>
                <a:srgbClr val="FF0000"/>
              </a:solidFill>
            </a:endParaRPr>
          </a:p>
          <a:p>
            <a:pPr algn="ctr">
              <a:buNone/>
            </a:pPr>
            <a:r>
              <a:rPr lang="cs-CZ" sz="9600" b="1" dirty="0" smtClean="0">
                <a:solidFill>
                  <a:schemeClr val="accent1"/>
                </a:solidFill>
              </a:rPr>
              <a:t>POKYN č.1 </a:t>
            </a:r>
          </a:p>
          <a:p>
            <a:pPr>
              <a:buNone/>
            </a:pPr>
            <a:r>
              <a:rPr lang="cs-CZ" sz="8000" dirty="0" smtClean="0"/>
              <a:t> </a:t>
            </a:r>
            <a:r>
              <a:rPr lang="cs-CZ" sz="9600" b="1" dirty="0" smtClean="0"/>
              <a:t>TÉMA</a:t>
            </a:r>
            <a:r>
              <a:rPr lang="cs-CZ" sz="8000" dirty="0" smtClean="0"/>
              <a:t>: Výjimka z limitů pro minimální dobu odpočinku a maximální dobu řízení za účelem nalezení vhodného místa zastávky. </a:t>
            </a:r>
          </a:p>
          <a:p>
            <a:pPr>
              <a:buNone/>
            </a:pPr>
            <a:endParaRPr lang="cs-CZ" sz="8000" dirty="0" smtClean="0"/>
          </a:p>
          <a:p>
            <a:pPr algn="ctr">
              <a:buNone/>
            </a:pPr>
            <a:r>
              <a:rPr lang="cs-CZ" sz="9600" b="1" dirty="0" smtClean="0">
                <a:solidFill>
                  <a:schemeClr val="accent1"/>
                </a:solidFill>
              </a:rPr>
              <a:t>POKYN č.2  </a:t>
            </a:r>
          </a:p>
          <a:p>
            <a:pPr>
              <a:buNone/>
            </a:pPr>
            <a:r>
              <a:rPr lang="cs-CZ" sz="9600" b="1" dirty="0" smtClean="0"/>
              <a:t>TÉMA</a:t>
            </a:r>
            <a:r>
              <a:rPr lang="cs-CZ" sz="8000" b="1" dirty="0" smtClean="0"/>
              <a:t>: </a:t>
            </a:r>
            <a:r>
              <a:rPr lang="cs-CZ" sz="8000" dirty="0" smtClean="0"/>
              <a:t>Zaznamenávání doby jízdy řidiče na místo, které není obvyklým místem převzetí nebo odevzdání vozidla v rámci působnosti nařízení (ES) č. 561/2006 </a:t>
            </a:r>
          </a:p>
          <a:p>
            <a:pPr>
              <a:buNone/>
            </a:pPr>
            <a:r>
              <a:rPr lang="cs-CZ" sz="8000" dirty="0" smtClean="0"/>
              <a:t> </a:t>
            </a:r>
          </a:p>
          <a:p>
            <a:pPr>
              <a:buNone/>
            </a:pPr>
            <a:r>
              <a:rPr lang="cs-CZ" sz="8000" dirty="0" smtClean="0"/>
              <a:t> </a:t>
            </a:r>
          </a:p>
          <a:p>
            <a:pPr>
              <a:buNone/>
            </a:pPr>
            <a:endParaRPr lang="cs-CZ" sz="2400" dirty="0" smtClean="0"/>
          </a:p>
        </p:txBody>
      </p:sp>
      <p:cxnSp>
        <p:nvCxnSpPr>
          <p:cNvPr id="5" name="Přímá spojovací šipka 4"/>
          <p:cNvCxnSpPr/>
          <p:nvPr/>
        </p:nvCxnSpPr>
        <p:spPr>
          <a:xfrm>
            <a:off x="0" y="3068960"/>
            <a:ext cx="504056" cy="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6" name="Přímá spojovací šipka 5"/>
          <p:cNvCxnSpPr/>
          <p:nvPr/>
        </p:nvCxnSpPr>
        <p:spPr>
          <a:xfrm>
            <a:off x="0" y="3717032"/>
            <a:ext cx="504056" cy="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4022426"/>
      </p:ext>
    </p:extLst>
  </p:cSld>
  <p:clrMapOvr>
    <a:masterClrMapping/>
  </p:clrMapOvr>
  <p:transition spd="med">
    <p:randomBar dir="vert"/>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620688"/>
            <a:ext cx="8229600" cy="4389120"/>
          </a:xfrm>
        </p:spPr>
        <p:txBody>
          <a:bodyPr>
            <a:normAutofit fontScale="25000" lnSpcReduction="20000"/>
          </a:bodyPr>
          <a:lstStyle/>
          <a:p>
            <a:pPr algn="ctr">
              <a:buNone/>
            </a:pPr>
            <a:r>
              <a:rPr lang="cs-CZ" sz="12800" dirty="0" smtClean="0"/>
              <a:t>  </a:t>
            </a:r>
          </a:p>
          <a:p>
            <a:pPr algn="ctr">
              <a:buNone/>
            </a:pPr>
            <a:r>
              <a:rPr lang="cs-CZ" sz="9600" b="1" dirty="0" smtClean="0">
                <a:solidFill>
                  <a:schemeClr val="accent1"/>
                </a:solidFill>
              </a:rPr>
              <a:t>POKYN č.3</a:t>
            </a:r>
          </a:p>
          <a:p>
            <a:pPr>
              <a:buNone/>
            </a:pPr>
            <a:r>
              <a:rPr lang="cs-CZ" sz="9600" b="1" dirty="0" smtClean="0"/>
              <a:t>TÉMA: </a:t>
            </a:r>
            <a:r>
              <a:rPr lang="cs-CZ" sz="8000" dirty="0" smtClean="0"/>
              <a:t>Příkaz přerušit přestávku nebo denní nebo týdenní odpočinek za účelem přeparkování  vozidla na konečné zastávce, na parkovištích nebo v pohraničních oblastech. </a:t>
            </a:r>
          </a:p>
          <a:p>
            <a:pPr>
              <a:buNone/>
            </a:pPr>
            <a:endParaRPr lang="cs-CZ" sz="8000" dirty="0" smtClean="0"/>
          </a:p>
          <a:p>
            <a:pPr algn="ctr">
              <a:buNone/>
            </a:pPr>
            <a:r>
              <a:rPr lang="cs-CZ" sz="8000" dirty="0" smtClean="0"/>
              <a:t> </a:t>
            </a:r>
            <a:r>
              <a:rPr lang="cs-CZ" sz="8000" b="1" dirty="0" smtClean="0"/>
              <a:t> </a:t>
            </a:r>
            <a:r>
              <a:rPr lang="cs-CZ" sz="9600" b="1" dirty="0" smtClean="0">
                <a:solidFill>
                  <a:schemeClr val="accent1"/>
                </a:solidFill>
              </a:rPr>
              <a:t>POKYN č.4 </a:t>
            </a:r>
            <a:endParaRPr lang="cs-CZ" sz="9600" dirty="0" smtClean="0">
              <a:solidFill>
                <a:schemeClr val="accent1"/>
              </a:solidFill>
            </a:endParaRPr>
          </a:p>
          <a:p>
            <a:pPr>
              <a:buNone/>
            </a:pPr>
            <a:r>
              <a:rPr lang="cs-CZ" sz="9600" b="1" dirty="0" smtClean="0"/>
              <a:t>TÉMA: </a:t>
            </a:r>
            <a:r>
              <a:rPr lang="cs-CZ" sz="8000" dirty="0" smtClean="0"/>
              <a:t>Zaznamenávání doby jízdy na digitálním tachografu při provozech s častými nebo  vícebodovými zastávkami.</a:t>
            </a:r>
          </a:p>
          <a:p>
            <a:pPr>
              <a:buNone/>
            </a:pPr>
            <a:endParaRPr lang="cs-CZ" sz="8000" dirty="0" smtClean="0"/>
          </a:p>
          <a:p>
            <a:pPr algn="ctr">
              <a:buNone/>
            </a:pPr>
            <a:r>
              <a:rPr lang="cs-CZ" sz="9600" b="1" dirty="0" smtClean="0">
                <a:solidFill>
                  <a:schemeClr val="accent1"/>
                </a:solidFill>
              </a:rPr>
              <a:t>POKYN č.5 </a:t>
            </a:r>
          </a:p>
          <a:p>
            <a:pPr>
              <a:buNone/>
            </a:pPr>
            <a:r>
              <a:rPr lang="cs-CZ" sz="9600" b="1" dirty="0" smtClean="0"/>
              <a:t>VĚC: </a:t>
            </a:r>
            <a:r>
              <a:rPr lang="cs-CZ" sz="8000" dirty="0" smtClean="0"/>
              <a:t>Formulář potvrzení o činnostech zavedený rozhodnutím Komise (2009/959/EU) ze dne.</a:t>
            </a:r>
          </a:p>
          <a:p>
            <a:pPr>
              <a:buNone/>
            </a:pPr>
            <a:endParaRPr lang="cs-CZ" sz="8000" dirty="0" smtClean="0"/>
          </a:p>
          <a:p>
            <a:pPr algn="ctr">
              <a:buNone/>
            </a:pPr>
            <a:r>
              <a:rPr lang="cs-CZ" sz="9600" b="1" dirty="0" smtClean="0">
                <a:solidFill>
                  <a:schemeClr val="accent1"/>
                </a:solidFill>
              </a:rPr>
              <a:t> POKYN č.6 </a:t>
            </a:r>
          </a:p>
          <a:p>
            <a:pPr>
              <a:buNone/>
            </a:pPr>
            <a:r>
              <a:rPr lang="cs-CZ" sz="9600" b="1" dirty="0" smtClean="0"/>
              <a:t> PROBLEMATIKA</a:t>
            </a:r>
            <a:r>
              <a:rPr lang="cs-CZ" sz="8000" dirty="0" smtClean="0"/>
              <a:t>: Vykazování času stráveného na trajektu nebo ve vlaku, pokud má řidič dispozici lůžko nebo lehátko. </a:t>
            </a:r>
          </a:p>
          <a:p>
            <a:pPr>
              <a:buNone/>
            </a:pPr>
            <a:endParaRPr lang="cs-CZ" sz="8000" dirty="0" smtClean="0"/>
          </a:p>
          <a:p>
            <a:pPr>
              <a:buNone/>
            </a:pPr>
            <a:r>
              <a:rPr lang="cs-CZ" sz="8000" dirty="0" smtClean="0"/>
              <a:t> </a:t>
            </a:r>
          </a:p>
          <a:p>
            <a:pPr>
              <a:buNone/>
            </a:pPr>
            <a:r>
              <a:rPr lang="cs-CZ" sz="8000" dirty="0" smtClean="0"/>
              <a:t> </a:t>
            </a:r>
          </a:p>
          <a:p>
            <a:pPr>
              <a:buNone/>
            </a:pPr>
            <a:endParaRPr lang="cs-CZ" sz="2400" dirty="0" smtClean="0"/>
          </a:p>
        </p:txBody>
      </p:sp>
    </p:spTree>
    <p:extLst>
      <p:ext uri="{BB962C8B-B14F-4D97-AF65-F5344CB8AC3E}">
        <p14:creationId xmlns:p14="http://schemas.microsoft.com/office/powerpoint/2010/main" val="108411724"/>
      </p:ext>
    </p:extLst>
  </p:cSld>
  <p:clrMapOvr>
    <a:masterClrMapping/>
  </p:clrMapOvr>
  <p:transition spd="med">
    <p:randomBar dir="vert"/>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611560" y="620688"/>
            <a:ext cx="8229600" cy="4525963"/>
          </a:xfrm>
        </p:spPr>
        <p:txBody>
          <a:bodyPr>
            <a:normAutofit fontScale="25000" lnSpcReduction="20000"/>
          </a:bodyPr>
          <a:lstStyle/>
          <a:p>
            <a:pPr algn="ctr">
              <a:buNone/>
            </a:pPr>
            <a:r>
              <a:rPr lang="cs-CZ" sz="12800" b="1" dirty="0" smtClean="0">
                <a:solidFill>
                  <a:schemeClr val="accent1"/>
                </a:solidFill>
              </a:rPr>
              <a:t>POKYN č.1 </a:t>
            </a:r>
          </a:p>
          <a:p>
            <a:pPr>
              <a:buNone/>
            </a:pPr>
            <a:r>
              <a:rPr lang="cs-CZ" sz="3600" dirty="0" smtClean="0"/>
              <a:t> </a:t>
            </a:r>
          </a:p>
          <a:p>
            <a:pPr>
              <a:buNone/>
            </a:pPr>
            <a:r>
              <a:rPr lang="cs-CZ" sz="9600" b="1" dirty="0" smtClean="0"/>
              <a:t>TÉMA: </a:t>
            </a:r>
            <a:r>
              <a:rPr lang="cs-CZ" sz="7200" b="1" dirty="0" smtClean="0"/>
              <a:t>Výjimka z limitů pro minimální dobu odpočinku a maximální dobu řízení za účelem nalezení vhodného místa zastávky. </a:t>
            </a:r>
          </a:p>
          <a:p>
            <a:pPr>
              <a:buNone/>
            </a:pPr>
            <a:r>
              <a:rPr lang="cs-CZ" sz="7200" b="1" dirty="0" smtClean="0"/>
              <a:t> </a:t>
            </a:r>
          </a:p>
          <a:p>
            <a:pPr>
              <a:buNone/>
            </a:pPr>
            <a:endParaRPr lang="cs-CZ" sz="7200" b="1" dirty="0" smtClean="0"/>
          </a:p>
          <a:p>
            <a:pPr algn="ctr">
              <a:buNone/>
            </a:pPr>
            <a:r>
              <a:rPr lang="cs-CZ" sz="7200" b="1" dirty="0" smtClean="0"/>
              <a:t>ČLÁNEK: </a:t>
            </a:r>
            <a:r>
              <a:rPr lang="cs-CZ" sz="7200" dirty="0" smtClean="0"/>
              <a:t>12 nařízení (ES) č. 561/2006 </a:t>
            </a:r>
          </a:p>
          <a:p>
            <a:pPr>
              <a:buNone/>
            </a:pPr>
            <a:endParaRPr lang="cs-CZ" sz="7200" dirty="0" smtClean="0"/>
          </a:p>
          <a:p>
            <a:pPr>
              <a:buNone/>
            </a:pPr>
            <a:r>
              <a:rPr lang="cs-CZ" sz="8000" dirty="0" smtClean="0"/>
              <a:t> </a:t>
            </a:r>
            <a:r>
              <a:rPr lang="cs-CZ" sz="9600" dirty="0" smtClean="0"/>
              <a:t>Obsahuje</a:t>
            </a:r>
            <a:r>
              <a:rPr lang="cs-CZ" sz="8000" dirty="0" smtClean="0"/>
              <a:t> ustanovení, která umožňují řidiči odchýlit se od požadavků na minimální dobu odpočinku a na maximální dobu řízení, aby našel vhodné místo zastávky. </a:t>
            </a:r>
          </a:p>
          <a:p>
            <a:pPr>
              <a:buNone/>
            </a:pPr>
            <a:endParaRPr lang="cs-CZ" sz="8000" dirty="0" smtClean="0"/>
          </a:p>
          <a:p>
            <a:pPr>
              <a:buNone/>
            </a:pPr>
            <a:r>
              <a:rPr lang="cs-CZ" sz="9600" dirty="0" smtClean="0"/>
              <a:t>Neopravňuje</a:t>
            </a:r>
            <a:r>
              <a:rPr lang="cs-CZ" sz="8000" dirty="0" smtClean="0"/>
              <a:t> řidiče k tomu, aby se odchýlil od nařízení z důvodů, které zná již před zahájením cesty.</a:t>
            </a:r>
          </a:p>
          <a:p>
            <a:pPr>
              <a:buNone/>
            </a:pPr>
            <a:endParaRPr lang="cs-CZ" sz="8000" dirty="0" smtClean="0"/>
          </a:p>
          <a:p>
            <a:pPr>
              <a:buNone/>
            </a:pPr>
            <a:r>
              <a:rPr lang="cs-CZ" sz="9600" b="1" dirty="0" smtClean="0"/>
              <a:t>Jeho účelem </a:t>
            </a:r>
            <a:r>
              <a:rPr lang="cs-CZ" sz="8000" b="1" dirty="0" smtClean="0"/>
              <a:t>je umožnit řidiči vyrovnat se s případy, kdy se v průběhu jízdy neočekávaně stane nemožným dodržet nařízení</a:t>
            </a:r>
            <a:r>
              <a:rPr lang="cs-CZ" sz="8000" dirty="0" smtClean="0"/>
              <a:t>, tedy za abnormálních obtíží, a to nezávislých na vůli řidiče, evidentně nevyhnutelných (což nelze předpokládat ani za vynaložení veškeré řádné péče). Odchylka má rovněž zajistit bezpečnost osob, vozidla a nákladu vozidla a požadavek, že je třeba každopádně přihlížet k zásadám bezpečnosti silničního provozu. </a:t>
            </a:r>
          </a:p>
        </p:txBody>
      </p:sp>
      <p:cxnSp>
        <p:nvCxnSpPr>
          <p:cNvPr id="5" name="Přímá spojovací čára 4"/>
          <p:cNvCxnSpPr/>
          <p:nvPr/>
        </p:nvCxnSpPr>
        <p:spPr>
          <a:xfrm>
            <a:off x="2771800" y="2636912"/>
            <a:ext cx="1224136"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7" name="Ohnutá šipka 6"/>
          <p:cNvSpPr/>
          <p:nvPr/>
        </p:nvSpPr>
        <p:spPr>
          <a:xfrm>
            <a:off x="0" y="2924944"/>
            <a:ext cx="539552" cy="432048"/>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8" name="Ohnutá šipka 7"/>
          <p:cNvSpPr/>
          <p:nvPr/>
        </p:nvSpPr>
        <p:spPr>
          <a:xfrm>
            <a:off x="0" y="4077072"/>
            <a:ext cx="539552" cy="432048"/>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9" name="Ohnutá šipka 8"/>
          <p:cNvSpPr/>
          <p:nvPr/>
        </p:nvSpPr>
        <p:spPr>
          <a:xfrm>
            <a:off x="0" y="5013176"/>
            <a:ext cx="539552" cy="432048"/>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Tree>
    <p:extLst>
      <p:ext uri="{BB962C8B-B14F-4D97-AF65-F5344CB8AC3E}">
        <p14:creationId xmlns:p14="http://schemas.microsoft.com/office/powerpoint/2010/main" val="3229460355"/>
      </p:ext>
    </p:extLst>
  </p:cSld>
  <p:clrMapOvr>
    <a:masterClrMapping/>
  </p:clrMapOvr>
  <p:transition spd="med">
    <p:randomBar dir="vert"/>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88640"/>
            <a:ext cx="8229600" cy="5040560"/>
          </a:xfrm>
        </p:spPr>
        <p:txBody>
          <a:bodyPr>
            <a:normAutofit fontScale="25000" lnSpcReduction="20000"/>
          </a:bodyPr>
          <a:lstStyle/>
          <a:p>
            <a:pPr algn="ctr">
              <a:buNone/>
            </a:pPr>
            <a:r>
              <a:rPr lang="cs-CZ" sz="12800" dirty="0" smtClean="0"/>
              <a:t>  </a:t>
            </a:r>
          </a:p>
          <a:p>
            <a:pPr algn="ctr">
              <a:buNone/>
            </a:pPr>
            <a:r>
              <a:rPr lang="cs-CZ" sz="9600" b="1" dirty="0" smtClean="0"/>
              <a:t>POVINNOSTI </a:t>
            </a:r>
            <a:r>
              <a:rPr lang="cs-CZ" sz="12800" b="1" dirty="0" smtClean="0">
                <a:solidFill>
                  <a:schemeClr val="accent1"/>
                </a:solidFill>
              </a:rPr>
              <a:t>TŘÍ </a:t>
            </a:r>
            <a:r>
              <a:rPr lang="cs-CZ" sz="9600" b="1" dirty="0" smtClean="0"/>
              <a:t>STRAN</a:t>
            </a:r>
            <a:r>
              <a:rPr lang="cs-CZ" sz="9600" dirty="0" smtClean="0"/>
              <a:t>: </a:t>
            </a:r>
          </a:p>
          <a:p>
            <a:pPr>
              <a:buNone/>
            </a:pPr>
            <a:r>
              <a:rPr lang="cs-CZ" sz="7200" dirty="0" smtClean="0"/>
              <a:t> </a:t>
            </a:r>
          </a:p>
          <a:p>
            <a:pPr marL="1143000" indent="-1143000" algn="ctr">
              <a:buNone/>
            </a:pPr>
            <a:r>
              <a:rPr lang="cs-CZ" sz="8000" b="1" dirty="0" smtClean="0"/>
              <a:t>Dopravní podnik musí pečlivě plánovat řidičovu </a:t>
            </a:r>
          </a:p>
          <a:p>
            <a:pPr marL="1143000" indent="-1143000" algn="ctr">
              <a:buNone/>
            </a:pPr>
            <a:r>
              <a:rPr lang="cs-CZ" sz="8000" b="1" dirty="0" smtClean="0"/>
              <a:t>bezpečnou </a:t>
            </a:r>
            <a:r>
              <a:rPr lang="cs-CZ" sz="7200" dirty="0" smtClean="0"/>
              <a:t>cestu a musí předvídat například pravidelné dopravní zácpy, povětrnostní podmínky a přístup k odpovídajícím místům k parkování, musí tedy organizovat práci tak, aby řidiči mohli dodržet nařízení, a měly by dbát na to, aby byly dodržovány požadavky odesílatelů a pojistitelů ohledně bezpečného parkování. </a:t>
            </a:r>
          </a:p>
          <a:p>
            <a:pPr marL="1143000" indent="-1143000" algn="ctr">
              <a:buAutoNum type="arabicParenR"/>
            </a:pPr>
            <a:endParaRPr lang="cs-CZ" sz="7200" dirty="0" smtClean="0"/>
          </a:p>
          <a:p>
            <a:pPr algn="ctr">
              <a:buNone/>
            </a:pPr>
            <a:r>
              <a:rPr lang="cs-CZ" sz="7200" dirty="0" smtClean="0"/>
              <a:t> </a:t>
            </a:r>
            <a:r>
              <a:rPr lang="cs-CZ" sz="7200" b="1" dirty="0" smtClean="0"/>
              <a:t> </a:t>
            </a:r>
            <a:r>
              <a:rPr lang="cs-CZ" sz="8000" b="1" dirty="0" smtClean="0"/>
              <a:t>Řidič musí striktně dodržovat pravidla</a:t>
            </a:r>
          </a:p>
          <a:p>
            <a:pPr algn="ctr">
              <a:buNone/>
            </a:pPr>
            <a:r>
              <a:rPr lang="cs-CZ" sz="8000" b="1" dirty="0" smtClean="0"/>
              <a:t> </a:t>
            </a:r>
            <a:r>
              <a:rPr lang="cs-CZ" sz="7200" dirty="0" smtClean="0"/>
              <a:t>a neodchylovat se od maximální doby řízení, ledaže neočekávaně nastanou výjimečné okolnosti a stane se nemožným nařízení dodržet, aniž by došlo k ohrožení bezpečnosti silničního provozu, bezpečnosti osob, vozidla nebo nákladu. Pokud se řidič rozhodne, že je nezbytné odchýlit se od nařízení, aniž by došlo k ohrožení bezpečnosti silničního provozu, musí oznámit povahu a důvod odchylky ručně (na záznamovém listu nebo na výtisku ze záznamového zařízení nebo v denním pracovním plánu v jakémkoli jazyce Společenství), jakmile zastaví. </a:t>
            </a:r>
          </a:p>
          <a:p>
            <a:pPr algn="ctr">
              <a:buNone/>
            </a:pPr>
            <a:endParaRPr lang="cs-CZ" sz="7200" dirty="0" smtClean="0"/>
          </a:p>
          <a:p>
            <a:pPr algn="ctr">
              <a:buNone/>
            </a:pPr>
            <a:r>
              <a:rPr lang="cs-CZ" sz="7200" b="1" dirty="0" smtClean="0"/>
              <a:t> </a:t>
            </a:r>
            <a:r>
              <a:rPr lang="cs-CZ" sz="8000" b="1" dirty="0" smtClean="0"/>
              <a:t>Kontrolor uplatňuje odborné uvážení při kontrole </a:t>
            </a:r>
            <a:r>
              <a:rPr lang="cs-CZ" sz="7200" b="1" dirty="0" smtClean="0"/>
              <a:t>řidiče </a:t>
            </a:r>
            <a:r>
              <a:rPr lang="cs-CZ" sz="7200" dirty="0" smtClean="0"/>
              <a:t>a vyhodnocení toho, zda je odchylka od maximální doby řízení odůvodněná. Pro posouzení toho, zda je odchylka na základě článku 12 oprávněná,musí kontrolor pečlivě prověřit veškeré okolnosti, </a:t>
            </a:r>
            <a:endParaRPr lang="cs-CZ" sz="8000" dirty="0" smtClean="0"/>
          </a:p>
          <a:p>
            <a:pPr>
              <a:buNone/>
            </a:pPr>
            <a:endParaRPr lang="cs-CZ" sz="2400" dirty="0" smtClean="0"/>
          </a:p>
        </p:txBody>
      </p:sp>
      <p:sp>
        <p:nvSpPr>
          <p:cNvPr id="6" name="TextovéPole 5"/>
          <p:cNvSpPr txBox="1"/>
          <p:nvPr/>
        </p:nvSpPr>
        <p:spPr>
          <a:xfrm>
            <a:off x="179512" y="1124744"/>
            <a:ext cx="579005" cy="923330"/>
          </a:xfrm>
          <a:prstGeom prst="rect">
            <a:avLst/>
          </a:prstGeom>
          <a:noFill/>
        </p:spPr>
        <p:txBody>
          <a:bodyPr wrap="none" rtlCol="0">
            <a:spAutoFit/>
          </a:bodyPr>
          <a:lstStyle/>
          <a:p>
            <a:r>
              <a:rPr lang="cs-CZ" sz="5400" dirty="0" smtClean="0">
                <a:solidFill>
                  <a:schemeClr val="accent1"/>
                </a:solidFill>
              </a:rPr>
              <a:t>1.</a:t>
            </a:r>
            <a:endParaRPr lang="cs-CZ" sz="5400" dirty="0">
              <a:solidFill>
                <a:schemeClr val="accent1"/>
              </a:solidFill>
            </a:endParaRPr>
          </a:p>
        </p:txBody>
      </p:sp>
      <p:sp>
        <p:nvSpPr>
          <p:cNvPr id="7" name="TextovéPole 6"/>
          <p:cNvSpPr txBox="1"/>
          <p:nvPr/>
        </p:nvSpPr>
        <p:spPr>
          <a:xfrm>
            <a:off x="179512" y="2996952"/>
            <a:ext cx="697627" cy="923330"/>
          </a:xfrm>
          <a:prstGeom prst="rect">
            <a:avLst/>
          </a:prstGeom>
          <a:noFill/>
        </p:spPr>
        <p:txBody>
          <a:bodyPr wrap="none" rtlCol="0">
            <a:spAutoFit/>
          </a:bodyPr>
          <a:lstStyle/>
          <a:p>
            <a:r>
              <a:rPr lang="cs-CZ" sz="5400" dirty="0" smtClean="0">
                <a:solidFill>
                  <a:schemeClr val="accent1"/>
                </a:solidFill>
              </a:rPr>
              <a:t>2.</a:t>
            </a:r>
            <a:endParaRPr lang="cs-CZ" sz="5400" dirty="0">
              <a:solidFill>
                <a:schemeClr val="accent1"/>
              </a:solidFill>
            </a:endParaRPr>
          </a:p>
        </p:txBody>
      </p:sp>
      <p:sp>
        <p:nvSpPr>
          <p:cNvPr id="8" name="TextovéPole 7"/>
          <p:cNvSpPr txBox="1"/>
          <p:nvPr/>
        </p:nvSpPr>
        <p:spPr>
          <a:xfrm>
            <a:off x="179512" y="5301208"/>
            <a:ext cx="678391" cy="923330"/>
          </a:xfrm>
          <a:prstGeom prst="rect">
            <a:avLst/>
          </a:prstGeom>
          <a:noFill/>
        </p:spPr>
        <p:txBody>
          <a:bodyPr wrap="none" rtlCol="0">
            <a:spAutoFit/>
          </a:bodyPr>
          <a:lstStyle/>
          <a:p>
            <a:r>
              <a:rPr lang="cs-CZ" sz="5400" dirty="0" smtClean="0">
                <a:solidFill>
                  <a:schemeClr val="accent1"/>
                </a:solidFill>
              </a:rPr>
              <a:t>3.</a:t>
            </a:r>
            <a:endParaRPr lang="cs-CZ" sz="5400" dirty="0">
              <a:solidFill>
                <a:schemeClr val="accent1"/>
              </a:solidFill>
            </a:endParaRPr>
          </a:p>
        </p:txBody>
      </p:sp>
    </p:spTree>
    <p:extLst>
      <p:ext uri="{BB962C8B-B14F-4D97-AF65-F5344CB8AC3E}">
        <p14:creationId xmlns:p14="http://schemas.microsoft.com/office/powerpoint/2010/main" val="4293145976"/>
      </p:ext>
    </p:extLst>
  </p:cSld>
  <p:clrMapOvr>
    <a:masterClrMapping/>
  </p:clrMapOvr>
  <p:transition spd="med">
    <p:randomBar dir="vert"/>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548680"/>
            <a:ext cx="8229600" cy="6120680"/>
          </a:xfrm>
          <a:ln w="38100">
            <a:solidFill>
              <a:schemeClr val="accent1"/>
            </a:solidFill>
            <a:prstDash val="lgDashDotDot"/>
          </a:ln>
        </p:spPr>
        <p:txBody>
          <a:bodyPr>
            <a:normAutofit fontScale="25000" lnSpcReduction="20000"/>
          </a:bodyPr>
          <a:lstStyle/>
          <a:p>
            <a:pPr algn="ctr">
              <a:buNone/>
            </a:pPr>
            <a:r>
              <a:rPr lang="cs-CZ" sz="12800" dirty="0" smtClean="0"/>
              <a:t>  ZEJMÉNA: </a:t>
            </a:r>
          </a:p>
          <a:p>
            <a:pPr algn="ctr">
              <a:buNone/>
            </a:pPr>
            <a:endParaRPr lang="cs-CZ" sz="8000" dirty="0" smtClean="0"/>
          </a:p>
          <a:p>
            <a:pPr>
              <a:buNone/>
            </a:pPr>
            <a:r>
              <a:rPr lang="cs-CZ" sz="11200" b="1" dirty="0" smtClean="0"/>
              <a:t> a)  historii záznamů řidiče </a:t>
            </a:r>
            <a:r>
              <a:rPr lang="cs-CZ" sz="8000" dirty="0" smtClean="0"/>
              <a:t>o době řízení, aby se určil obvyklý rozvrh řidičova výkonu a ověřilo se, zda řidič obvykle pravidla pro dobu řízení a dobu odpočinku dodržuje a že tedy k odchylce došlo výjimečně; </a:t>
            </a:r>
          </a:p>
          <a:p>
            <a:pPr>
              <a:buNone/>
            </a:pPr>
            <a:endParaRPr lang="cs-CZ" sz="8000" dirty="0" smtClean="0"/>
          </a:p>
          <a:p>
            <a:pPr>
              <a:buNone/>
            </a:pPr>
            <a:r>
              <a:rPr lang="cs-CZ" sz="8000" b="1" dirty="0" smtClean="0"/>
              <a:t> </a:t>
            </a:r>
            <a:r>
              <a:rPr lang="cs-CZ" sz="11200" b="1" dirty="0" smtClean="0"/>
              <a:t>b) k odchylce od maximální doby řízení nesmí docházet </a:t>
            </a:r>
            <a:r>
              <a:rPr lang="cs-CZ" sz="8000" b="1" dirty="0" smtClean="0"/>
              <a:t>pravidelně</a:t>
            </a:r>
            <a:r>
              <a:rPr lang="cs-CZ" sz="8000" dirty="0" smtClean="0"/>
              <a:t>, odchylka musí být způsobena výjimečnými okolnostmi jako třeba: velkými dopravními nehodami, extrémními povětrnostními podmínkami, silničními odbočkami a objezdy, přeplněnými parkovišti atd. </a:t>
            </a:r>
          </a:p>
          <a:p>
            <a:pPr>
              <a:buNone/>
            </a:pPr>
            <a:endParaRPr lang="cs-CZ" sz="8000" dirty="0" smtClean="0"/>
          </a:p>
          <a:p>
            <a:pPr>
              <a:buNone/>
            </a:pPr>
            <a:r>
              <a:rPr lang="cs-CZ" sz="8000" b="1" dirty="0" smtClean="0"/>
              <a:t> </a:t>
            </a:r>
            <a:r>
              <a:rPr lang="cs-CZ" sz="11200" b="1" dirty="0" smtClean="0"/>
              <a:t>c) je třeba dodržovat denní i týdenní maximální dobu řízení</a:t>
            </a:r>
            <a:r>
              <a:rPr lang="cs-CZ" sz="8000" dirty="0" smtClean="0"/>
              <a:t>, řidič tedy nemůže mít „čas k dobru“ na základě překročení limitů při hledání parkoviště; </a:t>
            </a:r>
          </a:p>
          <a:p>
            <a:pPr>
              <a:buNone/>
            </a:pPr>
            <a:endParaRPr lang="cs-CZ" sz="8000" dirty="0" smtClean="0"/>
          </a:p>
          <a:p>
            <a:pPr>
              <a:buNone/>
            </a:pPr>
            <a:r>
              <a:rPr lang="cs-CZ" sz="8000" dirty="0" smtClean="0"/>
              <a:t> </a:t>
            </a:r>
            <a:r>
              <a:rPr lang="cs-CZ" sz="9600" b="1" dirty="0" smtClean="0"/>
              <a:t>d) odchylka od pravidel </a:t>
            </a:r>
            <a:r>
              <a:rPr lang="cs-CZ" sz="8000" dirty="0" smtClean="0"/>
              <a:t>pro maximální dobu řízení nesmí vést k omezení nutných přestávek, denního ani týdenního odpočinku. </a:t>
            </a:r>
          </a:p>
          <a:p>
            <a:pPr>
              <a:buNone/>
            </a:pPr>
            <a:r>
              <a:rPr lang="cs-CZ" sz="4800" dirty="0" smtClean="0"/>
              <a:t> </a:t>
            </a:r>
          </a:p>
          <a:p>
            <a:pPr>
              <a:buNone/>
            </a:pPr>
            <a:endParaRPr lang="cs-CZ" sz="10700" dirty="0" smtClean="0"/>
          </a:p>
          <a:p>
            <a:pPr>
              <a:buNone/>
            </a:pPr>
            <a:r>
              <a:rPr lang="cs-CZ" sz="10700" dirty="0" smtClean="0"/>
              <a:t> </a:t>
            </a:r>
          </a:p>
          <a:p>
            <a:pPr>
              <a:buNone/>
            </a:pPr>
            <a:r>
              <a:rPr lang="cs-CZ" sz="10700" dirty="0" smtClean="0"/>
              <a:t> </a:t>
            </a:r>
          </a:p>
          <a:p>
            <a:pPr>
              <a:buNone/>
            </a:pPr>
            <a:endParaRPr lang="cs-CZ" sz="8800" dirty="0" smtClean="0"/>
          </a:p>
          <a:p>
            <a:pPr>
              <a:buNone/>
            </a:pPr>
            <a:r>
              <a:rPr lang="cs-CZ" sz="8800" dirty="0" smtClean="0"/>
              <a:t> </a:t>
            </a:r>
          </a:p>
          <a:p>
            <a:pPr>
              <a:buNone/>
            </a:pPr>
            <a:r>
              <a:rPr lang="cs-CZ" sz="8800" dirty="0" smtClean="0"/>
              <a:t> </a:t>
            </a:r>
            <a:endParaRPr lang="cs-CZ" sz="8000" dirty="0" smtClean="0"/>
          </a:p>
          <a:p>
            <a:pPr>
              <a:buNone/>
            </a:pPr>
            <a:r>
              <a:rPr lang="cs-CZ" sz="8000" dirty="0" smtClean="0"/>
              <a:t> </a:t>
            </a:r>
          </a:p>
          <a:p>
            <a:pPr>
              <a:buNone/>
            </a:pPr>
            <a:r>
              <a:rPr lang="cs-CZ" sz="8000" dirty="0" smtClean="0"/>
              <a:t> </a:t>
            </a:r>
          </a:p>
          <a:p>
            <a:pPr>
              <a:buNone/>
            </a:pPr>
            <a:endParaRPr lang="cs-CZ" sz="2400" dirty="0" smtClean="0"/>
          </a:p>
        </p:txBody>
      </p:sp>
    </p:spTree>
    <p:extLst>
      <p:ext uri="{BB962C8B-B14F-4D97-AF65-F5344CB8AC3E}">
        <p14:creationId xmlns:p14="http://schemas.microsoft.com/office/powerpoint/2010/main" val="2402137219"/>
      </p:ext>
    </p:extLst>
  </p:cSld>
  <p:clrMapOvr>
    <a:masterClrMapping/>
  </p:clrMapOvr>
  <p:transition spd="med">
    <p:randomBar dir="vert"/>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052736"/>
            <a:ext cx="8229600" cy="5257800"/>
          </a:xfrm>
        </p:spPr>
        <p:txBody>
          <a:bodyPr>
            <a:normAutofit fontScale="25000" lnSpcReduction="20000"/>
          </a:bodyPr>
          <a:lstStyle/>
          <a:p>
            <a:pPr algn="ctr">
              <a:buNone/>
            </a:pPr>
            <a:r>
              <a:rPr lang="cs-CZ" sz="12800" b="1" dirty="0" smtClean="0"/>
              <a:t> </a:t>
            </a:r>
            <a:r>
              <a:rPr lang="cs-CZ" sz="12800" b="1" dirty="0" smtClean="0">
                <a:solidFill>
                  <a:schemeClr val="accent1"/>
                </a:solidFill>
              </a:rPr>
              <a:t>POKYN č.2 </a:t>
            </a:r>
          </a:p>
          <a:p>
            <a:r>
              <a:rPr lang="cs-CZ" sz="2800" dirty="0" smtClean="0"/>
              <a:t> </a:t>
            </a:r>
          </a:p>
          <a:p>
            <a:pPr>
              <a:buNone/>
            </a:pPr>
            <a:r>
              <a:rPr lang="cs-CZ" sz="9600" b="1" dirty="0" smtClean="0"/>
              <a:t>TÉMA</a:t>
            </a:r>
            <a:r>
              <a:rPr lang="cs-CZ" sz="7200" u="sng" dirty="0" smtClean="0"/>
              <a:t>:</a:t>
            </a:r>
            <a:r>
              <a:rPr lang="cs-CZ" sz="7200" dirty="0" smtClean="0"/>
              <a:t> Zaznamenávání doby jízdy řidiče na místo, které není obvyklým místem převzetí nebo odevzdání vozidla v rámci působnosti nařízení (ES) č. 561/2006 </a:t>
            </a:r>
          </a:p>
          <a:p>
            <a:pPr>
              <a:buNone/>
            </a:pPr>
            <a:r>
              <a:rPr lang="cs-CZ" sz="7200" dirty="0" smtClean="0"/>
              <a:t> </a:t>
            </a:r>
          </a:p>
          <a:p>
            <a:pPr>
              <a:buNone/>
            </a:pPr>
            <a:endParaRPr lang="cs-CZ" sz="7200" dirty="0" smtClean="0"/>
          </a:p>
          <a:p>
            <a:pPr algn="ctr">
              <a:buNone/>
            </a:pPr>
            <a:r>
              <a:rPr lang="cs-CZ" sz="9600" dirty="0" smtClean="0"/>
              <a:t>Článek </a:t>
            </a:r>
            <a:r>
              <a:rPr lang="cs-CZ" sz="7200" dirty="0" smtClean="0"/>
              <a:t>: 9 nařízení (ES) č. 561/2006  </a:t>
            </a:r>
          </a:p>
          <a:p>
            <a:pPr algn="ctr">
              <a:buNone/>
            </a:pPr>
            <a:endParaRPr lang="cs-CZ" sz="7200" dirty="0" smtClean="0"/>
          </a:p>
          <a:p>
            <a:pPr algn="ctr">
              <a:buNone/>
            </a:pPr>
            <a:endParaRPr lang="cs-CZ" sz="7200" dirty="0" smtClean="0"/>
          </a:p>
          <a:p>
            <a:pPr>
              <a:buNone/>
            </a:pPr>
            <a:r>
              <a:rPr lang="cs-CZ" sz="9600" dirty="0" smtClean="0"/>
              <a:t>Řidič cestující </a:t>
            </a:r>
            <a:r>
              <a:rPr lang="cs-CZ" sz="7200" dirty="0" smtClean="0"/>
              <a:t>na konkrétní místo, které není provozním střediskem zaměstnavatele a které mu zaměstnavatel určil k převzetí vozidla vybaveného tachografem za účelem určení jeho dalšího řízení, plní závazek vůči zaměstnavateli, a proto nedisponuje volně svým časem. </a:t>
            </a:r>
          </a:p>
          <a:p>
            <a:pPr>
              <a:buNone/>
            </a:pPr>
            <a:endParaRPr lang="cs-CZ" sz="7200" dirty="0" smtClean="0"/>
          </a:p>
          <a:p>
            <a:pPr>
              <a:buNone/>
            </a:pPr>
            <a:endParaRPr lang="cs-CZ" sz="8000" dirty="0" smtClean="0"/>
          </a:p>
          <a:p>
            <a:pPr>
              <a:buNone/>
            </a:pPr>
            <a:r>
              <a:rPr lang="cs-CZ" sz="8000" dirty="0" smtClean="0"/>
              <a:t> </a:t>
            </a:r>
          </a:p>
          <a:p>
            <a:pPr>
              <a:buNone/>
            </a:pPr>
            <a:r>
              <a:rPr lang="cs-CZ" sz="8000" dirty="0" smtClean="0"/>
              <a:t> </a:t>
            </a:r>
          </a:p>
          <a:p>
            <a:pPr>
              <a:buNone/>
            </a:pPr>
            <a:endParaRPr lang="cs-CZ" sz="2400" dirty="0" smtClean="0"/>
          </a:p>
        </p:txBody>
      </p:sp>
      <p:cxnSp>
        <p:nvCxnSpPr>
          <p:cNvPr id="5" name="Přímá spojovací čára 4"/>
          <p:cNvCxnSpPr/>
          <p:nvPr/>
        </p:nvCxnSpPr>
        <p:spPr>
          <a:xfrm>
            <a:off x="2627784" y="3140968"/>
            <a:ext cx="108012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Ohnutá šipka 5"/>
          <p:cNvSpPr/>
          <p:nvPr/>
        </p:nvSpPr>
        <p:spPr>
          <a:xfrm>
            <a:off x="0" y="3789040"/>
            <a:ext cx="395536" cy="504056"/>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Tree>
    <p:extLst>
      <p:ext uri="{BB962C8B-B14F-4D97-AF65-F5344CB8AC3E}">
        <p14:creationId xmlns:p14="http://schemas.microsoft.com/office/powerpoint/2010/main" val="96926886"/>
      </p:ext>
    </p:extLst>
  </p:cSld>
  <p:clrMapOvr>
    <a:masterClrMapping/>
  </p:clrMapOvr>
  <p:transition spd="med">
    <p:randomBar dir="vert"/>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467544" y="1124744"/>
            <a:ext cx="8136904" cy="5232202"/>
          </a:xfrm>
          <a:prstGeom prst="rect">
            <a:avLst/>
          </a:prstGeom>
        </p:spPr>
        <p:txBody>
          <a:bodyPr wrap="square">
            <a:spAutoFit/>
          </a:bodyPr>
          <a:lstStyle/>
          <a:p>
            <a:pPr algn="ctr">
              <a:buNone/>
            </a:pPr>
            <a:r>
              <a:rPr lang="cs-CZ" sz="2800" dirty="0" smtClean="0"/>
              <a:t>MUSÍ SE POSUZOVAT: </a:t>
            </a:r>
          </a:p>
          <a:p>
            <a:pPr algn="ctr">
              <a:buNone/>
            </a:pPr>
            <a:endParaRPr lang="cs-CZ" dirty="0" smtClean="0"/>
          </a:p>
          <a:p>
            <a:pPr>
              <a:buNone/>
            </a:pPr>
            <a:r>
              <a:rPr lang="cs-CZ" dirty="0" smtClean="0"/>
              <a:t> </a:t>
            </a:r>
          </a:p>
          <a:p>
            <a:pPr>
              <a:buNone/>
            </a:pPr>
            <a:endParaRPr lang="cs-CZ" dirty="0" smtClean="0"/>
          </a:p>
          <a:p>
            <a:pPr>
              <a:buNone/>
            </a:pPr>
            <a:endParaRPr lang="cs-CZ" dirty="0" smtClean="0"/>
          </a:p>
          <a:p>
            <a:pPr>
              <a:buNone/>
            </a:pPr>
            <a:endParaRPr lang="cs-CZ" dirty="0" smtClean="0"/>
          </a:p>
          <a:p>
            <a:pPr>
              <a:buNone/>
            </a:pPr>
            <a:endParaRPr lang="cs-CZ" dirty="0" smtClean="0"/>
          </a:p>
          <a:p>
            <a:pPr>
              <a:buNone/>
            </a:pPr>
            <a:r>
              <a:rPr lang="cs-CZ" dirty="0" smtClean="0"/>
              <a:t> ,který řidič stráví cestováním na místo, kde má řidič převzít nebo opustit vozidlo spadající do působnosti tohoto nařízení, přičemž toto místo není bydlištěm řidiče ani provozovnou zaměstnavatele, se zaznamenává jako „pracovní pohotovost“ nebo „jiná práce“ v závislosti na vnitrostátních právních předpisech dotyčného státu, a není přitom rozhodné, zda zaměstnavatel dal pokyny ohledně toho, kdy a zda cestovat nebo zda volba byla ponechána na řidiči;</a:t>
            </a:r>
          </a:p>
          <a:p>
            <a:pPr>
              <a:buNone/>
            </a:pPr>
            <a:endParaRPr lang="cs-CZ" dirty="0" smtClean="0"/>
          </a:p>
          <a:p>
            <a:pPr>
              <a:buNone/>
            </a:pPr>
            <a:r>
              <a:rPr lang="cs-CZ" dirty="0" smtClean="0"/>
              <a:t> ,který řidič stráví řízením vozidla, které nespadá do působnosti nařízení, nebo na místo, kde má řidič převzít nebo opustit vozidlo spadající do působnosti tohoto nařízení, přičemž toto místo není bydlištěm řidiče ani provozovnou zaměstnavatele, se zaznamenává jako „jiná práce“. </a:t>
            </a:r>
          </a:p>
        </p:txBody>
      </p:sp>
      <p:sp>
        <p:nvSpPr>
          <p:cNvPr id="3" name="Obláček 2"/>
          <p:cNvSpPr/>
          <p:nvPr/>
        </p:nvSpPr>
        <p:spPr>
          <a:xfrm>
            <a:off x="179512" y="1556792"/>
            <a:ext cx="2627784" cy="136815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VEŠKERÝ ČAS</a:t>
            </a:r>
            <a:endParaRPr lang="cs-CZ" b="1" dirty="0">
              <a:solidFill>
                <a:schemeClr val="bg1"/>
              </a:solidFill>
            </a:endParaRPr>
          </a:p>
        </p:txBody>
      </p:sp>
    </p:spTree>
  </p:cSld>
  <p:clrMapOvr>
    <a:masterClrMapping/>
  </p:clrMapOvr>
  <p:transition spd="med">
    <p:randomBar dir="vert"/>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23528" y="764704"/>
            <a:ext cx="9073008" cy="5040560"/>
          </a:xfrm>
        </p:spPr>
        <p:txBody>
          <a:bodyPr>
            <a:normAutofit fontScale="25000" lnSpcReduction="20000"/>
          </a:bodyPr>
          <a:lstStyle/>
          <a:p>
            <a:pPr>
              <a:buNone/>
            </a:pPr>
            <a:r>
              <a:rPr lang="cs-CZ" sz="2800" dirty="0" smtClean="0"/>
              <a:t>                                    </a:t>
            </a:r>
          </a:p>
          <a:p>
            <a:pPr algn="ctr">
              <a:buNone/>
            </a:pPr>
            <a:r>
              <a:rPr lang="cs-CZ" sz="8000" dirty="0" smtClean="0">
                <a:solidFill>
                  <a:schemeClr val="accent1"/>
                </a:solidFill>
              </a:rPr>
              <a:t>VE TŘECH NÍŽE UVEDENÝCH </a:t>
            </a:r>
            <a:r>
              <a:rPr lang="cs-CZ" sz="8000" dirty="0" smtClean="0"/>
              <a:t>PŘÍPADECH LZE ČAS STRÁVENÝ CESTOVÁNÍM POVAŽOVAT ZA „ODPOČINEK“ NEBO „PŘESTÁVKU“.</a:t>
            </a:r>
          </a:p>
          <a:p>
            <a:pPr algn="ctr">
              <a:buNone/>
            </a:pPr>
            <a:r>
              <a:rPr lang="cs-CZ" sz="8000" dirty="0" smtClean="0"/>
              <a:t> </a:t>
            </a:r>
          </a:p>
          <a:p>
            <a:pPr>
              <a:buNone/>
            </a:pPr>
            <a:r>
              <a:rPr lang="cs-CZ" sz="7200" b="1" dirty="0" smtClean="0">
                <a:solidFill>
                  <a:schemeClr val="accent1"/>
                </a:solidFill>
              </a:rPr>
              <a:t>PRVNÍM PŘÍPADEM JE,</a:t>
            </a:r>
          </a:p>
          <a:p>
            <a:pPr>
              <a:buNone/>
            </a:pPr>
            <a:r>
              <a:rPr lang="cs-CZ" sz="7200" dirty="0" smtClean="0"/>
              <a:t>když řidič doprovází vozidlo přepravované trajektem nebo vlakem. </a:t>
            </a:r>
          </a:p>
          <a:p>
            <a:pPr>
              <a:buNone/>
            </a:pPr>
            <a:r>
              <a:rPr lang="cs-CZ" sz="7200" dirty="0" smtClean="0"/>
              <a:t>V tomto případě si řidič může vybrat odpočinek nebo přestávku, pokud má k dispozici</a:t>
            </a:r>
          </a:p>
          <a:p>
            <a:pPr>
              <a:buNone/>
            </a:pPr>
            <a:r>
              <a:rPr lang="cs-CZ" sz="7200" dirty="0" smtClean="0"/>
              <a:t>lůžko nebo lehátko .  </a:t>
            </a:r>
          </a:p>
          <a:p>
            <a:pPr>
              <a:buNone/>
            </a:pPr>
            <a:endParaRPr lang="cs-CZ" sz="7200" dirty="0" smtClean="0"/>
          </a:p>
          <a:p>
            <a:pPr>
              <a:buNone/>
            </a:pPr>
            <a:endParaRPr lang="cs-CZ" sz="7200" dirty="0" smtClean="0"/>
          </a:p>
          <a:p>
            <a:pPr>
              <a:buNone/>
            </a:pPr>
            <a:r>
              <a:rPr lang="cs-CZ" sz="7200" b="1" dirty="0" smtClean="0">
                <a:solidFill>
                  <a:schemeClr val="accent1"/>
                </a:solidFill>
              </a:rPr>
              <a:t>DRUHÝM PŘÍPADEM JE</a:t>
            </a:r>
            <a:r>
              <a:rPr lang="cs-CZ" sz="7200" dirty="0" smtClean="0">
                <a:solidFill>
                  <a:schemeClr val="accent1"/>
                </a:solidFill>
              </a:rPr>
              <a:t>, </a:t>
            </a:r>
          </a:p>
          <a:p>
            <a:pPr>
              <a:buNone/>
            </a:pPr>
            <a:r>
              <a:rPr lang="cs-CZ" sz="7200" dirty="0" smtClean="0"/>
              <a:t>když řidič nedoprovází vozidlo, ale cestuje vlakem nebo trajektem na místo nebo z</a:t>
            </a:r>
          </a:p>
          <a:p>
            <a:pPr>
              <a:buNone/>
            </a:pPr>
            <a:r>
              <a:rPr lang="cs-CZ" sz="7200" dirty="0" smtClean="0"/>
              <a:t>místa, kde se ujme vozidla nebo odevzdá vozidlo spadající do působnosti nařízení,</a:t>
            </a:r>
          </a:p>
          <a:p>
            <a:pPr>
              <a:buNone/>
            </a:pPr>
            <a:r>
              <a:rPr lang="cs-CZ" sz="7200" dirty="0" smtClean="0"/>
              <a:t>pokud má na uvedeném trajektu nebo v uvedeném vlaku k dispozici lůžko nebo lehátko. </a:t>
            </a:r>
          </a:p>
          <a:p>
            <a:pPr>
              <a:buNone/>
            </a:pPr>
            <a:r>
              <a:rPr lang="cs-CZ" sz="7200" dirty="0" smtClean="0"/>
              <a:t> </a:t>
            </a:r>
          </a:p>
          <a:p>
            <a:pPr>
              <a:buNone/>
            </a:pPr>
            <a:endParaRPr lang="cs-CZ" sz="7200" dirty="0" smtClean="0"/>
          </a:p>
          <a:p>
            <a:pPr>
              <a:buNone/>
            </a:pPr>
            <a:r>
              <a:rPr lang="cs-CZ" sz="7200" b="1" dirty="0" smtClean="0">
                <a:solidFill>
                  <a:schemeClr val="accent1"/>
                </a:solidFill>
              </a:rPr>
              <a:t>TŘETÍM PŘÍPADEM JE</a:t>
            </a:r>
            <a:r>
              <a:rPr lang="cs-CZ" sz="7200" dirty="0" smtClean="0">
                <a:solidFill>
                  <a:schemeClr val="accent1"/>
                </a:solidFill>
              </a:rPr>
              <a:t>, </a:t>
            </a:r>
          </a:p>
          <a:p>
            <a:pPr>
              <a:buNone/>
            </a:pPr>
            <a:r>
              <a:rPr lang="cs-CZ" sz="7200" dirty="0" smtClean="0"/>
              <a:t>když je vozidlo řízeno více než jedním řidičem. </a:t>
            </a:r>
          </a:p>
          <a:p>
            <a:pPr>
              <a:buNone/>
            </a:pPr>
            <a:r>
              <a:rPr lang="cs-CZ" sz="7200" dirty="0" smtClean="0"/>
              <a:t>Když je k dispozici druhý řidič pro případné řízení vozidla, sedí vedle řidiče a není</a:t>
            </a:r>
          </a:p>
          <a:p>
            <a:pPr>
              <a:buNone/>
            </a:pPr>
            <a:r>
              <a:rPr lang="cs-CZ" sz="7200" dirty="0" smtClean="0"/>
              <a:t>aktivně nápomocen řidiči při řízení vozidla, lze dobu 45 minut „pracovní pohotovosti“</a:t>
            </a:r>
          </a:p>
          <a:p>
            <a:pPr>
              <a:buNone/>
            </a:pPr>
            <a:r>
              <a:rPr lang="cs-CZ" sz="7200" dirty="0" smtClean="0"/>
              <a:t>uvedeného člena posádky považovat za „přestávku“. </a:t>
            </a:r>
          </a:p>
          <a:p>
            <a:pPr>
              <a:buNone/>
            </a:pPr>
            <a:r>
              <a:rPr lang="cs-CZ" sz="7200" u="sng" dirty="0" smtClean="0"/>
              <a:t> </a:t>
            </a:r>
            <a:endParaRPr lang="cs-CZ" sz="7200" dirty="0" smtClean="0"/>
          </a:p>
        </p:txBody>
      </p:sp>
      <p:cxnSp>
        <p:nvCxnSpPr>
          <p:cNvPr id="5" name="Pravoúhlá spojovací čára 4"/>
          <p:cNvCxnSpPr/>
          <p:nvPr/>
        </p:nvCxnSpPr>
        <p:spPr>
          <a:xfrm rot="16200000" flipH="1">
            <a:off x="-234280" y="1863080"/>
            <a:ext cx="720080" cy="251520"/>
          </a:xfrm>
          <a:prstGeom prst="bentConnector3">
            <a:avLst>
              <a:gd name="adj1" fmla="val 50000"/>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9" name="Pravoúhlá spojovací čára 8"/>
          <p:cNvCxnSpPr/>
          <p:nvPr/>
        </p:nvCxnSpPr>
        <p:spPr>
          <a:xfrm rot="16200000" flipH="1">
            <a:off x="-234280" y="3591272"/>
            <a:ext cx="720080" cy="251520"/>
          </a:xfrm>
          <a:prstGeom prst="bentConnector3">
            <a:avLst>
              <a:gd name="adj1" fmla="val 50000"/>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0" name="Pravoúhlá spojovací čára 9"/>
          <p:cNvCxnSpPr/>
          <p:nvPr/>
        </p:nvCxnSpPr>
        <p:spPr>
          <a:xfrm rot="16200000" flipH="1">
            <a:off x="-234280" y="5247456"/>
            <a:ext cx="720080" cy="251520"/>
          </a:xfrm>
          <a:prstGeom prst="bentConnector3">
            <a:avLst>
              <a:gd name="adj1" fmla="val 50000"/>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8142724"/>
      </p:ext>
    </p:extLst>
  </p:cSld>
  <p:clrMapOvr>
    <a:masterClrMapping/>
  </p:clrMapOvr>
  <p:transition spd="med">
    <p:randomBar dir="ver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9552" y="836712"/>
            <a:ext cx="8229600" cy="5257800"/>
          </a:xfrm>
        </p:spPr>
        <p:txBody>
          <a:bodyPr>
            <a:normAutofit fontScale="25000" lnSpcReduction="20000"/>
          </a:bodyPr>
          <a:lstStyle/>
          <a:p>
            <a:pPr algn="ctr">
              <a:buNone/>
            </a:pPr>
            <a:r>
              <a:rPr lang="cs-CZ" sz="12800" b="1" dirty="0" smtClean="0">
                <a:solidFill>
                  <a:schemeClr val="accent1"/>
                </a:solidFill>
              </a:rPr>
              <a:t>POKYN č.3</a:t>
            </a:r>
            <a:endParaRPr lang="cs-CZ" sz="12800" dirty="0" smtClean="0">
              <a:solidFill>
                <a:schemeClr val="accent1"/>
              </a:solidFill>
            </a:endParaRPr>
          </a:p>
          <a:p>
            <a:pPr>
              <a:buNone/>
            </a:pPr>
            <a:r>
              <a:rPr lang="cs-CZ" sz="2800" dirty="0" smtClean="0"/>
              <a:t> </a:t>
            </a:r>
          </a:p>
          <a:p>
            <a:pPr>
              <a:buNone/>
            </a:pPr>
            <a:r>
              <a:rPr lang="cs-CZ" sz="9600" b="1" dirty="0" smtClean="0"/>
              <a:t>TÉMA: </a:t>
            </a:r>
            <a:r>
              <a:rPr lang="cs-CZ" sz="7200" dirty="0" smtClean="0"/>
              <a:t>Příkaz přerušit přestávku nebo denní nebo týdenní odpočinek za účelem přeparkování vozidla na konečné zastávce, na parkovištích nebo v pohraničních oblastech.</a:t>
            </a:r>
          </a:p>
          <a:p>
            <a:pPr>
              <a:buNone/>
            </a:pPr>
            <a:endParaRPr lang="cs-CZ" sz="7200" b="1" dirty="0" smtClean="0"/>
          </a:p>
          <a:p>
            <a:pPr>
              <a:buNone/>
            </a:pPr>
            <a:endParaRPr lang="cs-CZ" sz="7200" b="1" dirty="0" smtClean="0"/>
          </a:p>
          <a:p>
            <a:pPr algn="ctr">
              <a:buNone/>
            </a:pPr>
            <a:r>
              <a:rPr lang="cs-CZ" sz="7200" dirty="0" smtClean="0"/>
              <a:t> </a:t>
            </a:r>
            <a:r>
              <a:rPr lang="cs-CZ" sz="9600" dirty="0" smtClean="0"/>
              <a:t>Čl. 4 písm. d) a f) nařízení (ES) č. 561/2006 </a:t>
            </a:r>
          </a:p>
          <a:p>
            <a:pPr algn="ctr">
              <a:buNone/>
            </a:pPr>
            <a:endParaRPr lang="cs-CZ" sz="9600" dirty="0" smtClean="0"/>
          </a:p>
          <a:p>
            <a:pPr algn="ctr">
              <a:buNone/>
            </a:pPr>
            <a:endParaRPr lang="cs-CZ" sz="9600" dirty="0" smtClean="0"/>
          </a:p>
          <a:p>
            <a:pPr>
              <a:buNone/>
            </a:pPr>
            <a:r>
              <a:rPr lang="cs-CZ" sz="7200" dirty="0" smtClean="0"/>
              <a:t> </a:t>
            </a:r>
            <a:r>
              <a:rPr lang="cs-CZ" sz="9600" dirty="0" smtClean="0"/>
              <a:t>Obecně platí</a:t>
            </a:r>
            <a:r>
              <a:rPr lang="cs-CZ" sz="7200" dirty="0" smtClean="0"/>
              <a:t>, že během denního nebo týdenního odpočinku by řidič měl být s to nakládat volně se svým časem, a proto by neměl být povinen zůstat tam, kde by měl vozidlo v dosahu. </a:t>
            </a:r>
          </a:p>
          <a:p>
            <a:pPr>
              <a:buNone/>
            </a:pPr>
            <a:r>
              <a:rPr lang="cs-CZ" sz="7200" dirty="0" smtClean="0"/>
              <a:t>     </a:t>
            </a:r>
          </a:p>
          <a:p>
            <a:pPr>
              <a:buNone/>
            </a:pPr>
            <a:r>
              <a:rPr lang="cs-CZ" sz="9600" dirty="0" smtClean="0"/>
              <a:t>Obecně platí</a:t>
            </a:r>
            <a:r>
              <a:rPr lang="cs-CZ" sz="7200" dirty="0" smtClean="0"/>
              <a:t>, že přerušení přestávky, denního nebo týdenního odpočinku je porušením předpisů (ledaže se použije pravidlo pro cestu trajektem . Avšak na konečné zastávce, nebo na parkovišti může dojít k náhle vzniklé abnormální situaci nebo k naléhavému případu, kdy se vozidlo musí přemístit. </a:t>
            </a:r>
          </a:p>
          <a:p>
            <a:pPr>
              <a:buNone/>
            </a:pPr>
            <a:endParaRPr lang="cs-CZ" sz="7200" dirty="0" smtClean="0"/>
          </a:p>
          <a:p>
            <a:pPr>
              <a:buNone/>
            </a:pPr>
            <a:r>
              <a:rPr lang="cs-CZ" sz="7200" dirty="0" smtClean="0"/>
              <a:t> </a:t>
            </a:r>
          </a:p>
          <a:p>
            <a:pPr>
              <a:buNone/>
            </a:pPr>
            <a:r>
              <a:rPr lang="cs-CZ" sz="7200" dirty="0" smtClean="0"/>
              <a:t> </a:t>
            </a:r>
          </a:p>
        </p:txBody>
      </p:sp>
      <p:cxnSp>
        <p:nvCxnSpPr>
          <p:cNvPr id="5" name="Přímá spojovací čára 4"/>
          <p:cNvCxnSpPr/>
          <p:nvPr/>
        </p:nvCxnSpPr>
        <p:spPr>
          <a:xfrm>
            <a:off x="1547664" y="3212976"/>
            <a:ext cx="6048672"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Ohnutá šipka 5"/>
          <p:cNvSpPr/>
          <p:nvPr/>
        </p:nvSpPr>
        <p:spPr>
          <a:xfrm>
            <a:off x="0" y="3933056"/>
            <a:ext cx="467544" cy="504056"/>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7" name="Ohnutá šipka 6"/>
          <p:cNvSpPr/>
          <p:nvPr/>
        </p:nvSpPr>
        <p:spPr>
          <a:xfrm>
            <a:off x="0" y="5013176"/>
            <a:ext cx="467544" cy="504056"/>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Tree>
    <p:extLst>
      <p:ext uri="{BB962C8B-B14F-4D97-AF65-F5344CB8AC3E}">
        <p14:creationId xmlns:p14="http://schemas.microsoft.com/office/powerpoint/2010/main" val="818679151"/>
      </p:ext>
    </p:extLst>
  </p:cSld>
  <p:clrMapOvr>
    <a:masterClrMapping/>
  </p:clrMapOvr>
  <p:transition spd="med">
    <p:randomBar dir="vert"/>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611560" y="1052736"/>
            <a:ext cx="8229600" cy="3240360"/>
          </a:xfrm>
        </p:spPr>
        <p:txBody>
          <a:bodyPr>
            <a:normAutofit fontScale="25000" lnSpcReduction="20000"/>
          </a:bodyPr>
          <a:lstStyle/>
          <a:p>
            <a:pPr>
              <a:buNone/>
            </a:pPr>
            <a:endParaRPr lang="cs-CZ" sz="7200" dirty="0" smtClean="0"/>
          </a:p>
          <a:p>
            <a:pPr algn="ctr">
              <a:buNone/>
            </a:pPr>
            <a:r>
              <a:rPr lang="cs-CZ" sz="9600" dirty="0" smtClean="0"/>
              <a:t>Na konečné zastávce </a:t>
            </a:r>
            <a:r>
              <a:rPr lang="cs-CZ" sz="7200" dirty="0" smtClean="0"/>
              <a:t>se obvykle vyskytuje řidič (zaměstnanec příslušný pro konečnou  zastávku), který v případě nutnosti vozidla </a:t>
            </a:r>
            <a:r>
              <a:rPr lang="cs-CZ" sz="7200" dirty="0" err="1" smtClean="0"/>
              <a:t>přeparkovává</a:t>
            </a:r>
            <a:r>
              <a:rPr lang="cs-CZ" sz="7200" dirty="0" smtClean="0"/>
              <a:t>. Pokud tomu tak není a přeparkování vozidla se v důsledku mimořádných okolností stane nevyhnutelným, může řidič přerušit odpočinek pouze na žádost příslušného orgánu nebo vedoucího pracovníka konečné zastávky, který je oprávněn nařídit přeparkování vozidla.</a:t>
            </a:r>
          </a:p>
          <a:p>
            <a:pPr algn="ctr">
              <a:buNone/>
            </a:pPr>
            <a:endParaRPr lang="cs-CZ" sz="7200" dirty="0" smtClean="0"/>
          </a:p>
          <a:p>
            <a:pPr algn="ctr">
              <a:buNone/>
            </a:pPr>
            <a:endParaRPr lang="cs-CZ" sz="7200" dirty="0" smtClean="0"/>
          </a:p>
          <a:p>
            <a:pPr algn="ctr">
              <a:buNone/>
            </a:pPr>
            <a:r>
              <a:rPr lang="cs-CZ" sz="9600" dirty="0" smtClean="0"/>
              <a:t>       Na jiných místech </a:t>
            </a:r>
            <a:r>
              <a:rPr lang="cs-CZ" sz="7200" dirty="0" smtClean="0"/>
              <a:t>(např. parkovištích, hraničních přechodech nebo v naléhavých případech), pokud existují objektivní naléhavé důvody k přeparkování vozidla nebo když policie nebo jiný orgán (např. požární sbor, orgány silniční správy, celní úředník atd.) nařídí vozidlo přeparkovat, musí řidič přerušit přestávku nebo odpočinek na několik minut a v takovém případě by neměl být za přerušení postižen. </a:t>
            </a:r>
          </a:p>
          <a:p>
            <a:pPr algn="ctr">
              <a:buNone/>
            </a:pPr>
            <a:endParaRPr lang="cs-CZ" sz="7200" dirty="0" smtClean="0"/>
          </a:p>
          <a:p>
            <a:pPr algn="ctr">
              <a:buNone/>
            </a:pPr>
            <a:endParaRPr lang="cs-CZ" sz="7200" dirty="0" smtClean="0"/>
          </a:p>
          <a:p>
            <a:pPr algn="ctr">
              <a:buNone/>
            </a:pPr>
            <a:r>
              <a:rPr lang="cs-CZ" sz="7200" dirty="0" smtClean="0"/>
              <a:t>      </a:t>
            </a:r>
            <a:r>
              <a:rPr lang="cs-CZ" sz="9600" dirty="0" smtClean="0"/>
              <a:t>Pokud taková situace vznikne</a:t>
            </a:r>
            <a:r>
              <a:rPr lang="cs-CZ" sz="7200" dirty="0" smtClean="0"/>
              <a:t>, musí kontrolní orgány členského státu poskytnout určitou přípustnou odchylku na základě posouzení konkrétní situace.</a:t>
            </a:r>
          </a:p>
          <a:p>
            <a:pPr algn="ctr">
              <a:buNone/>
            </a:pPr>
            <a:r>
              <a:rPr lang="cs-CZ" sz="7200" dirty="0" smtClean="0"/>
              <a:t> </a:t>
            </a:r>
          </a:p>
          <a:p>
            <a:pPr algn="ctr">
              <a:buNone/>
            </a:pPr>
            <a:r>
              <a:rPr lang="cs-CZ" sz="7200" dirty="0" smtClean="0"/>
              <a:t>  </a:t>
            </a:r>
          </a:p>
          <a:p>
            <a:pPr>
              <a:buNone/>
            </a:pPr>
            <a:endParaRPr lang="cs-CZ" sz="3600" dirty="0" smtClean="0"/>
          </a:p>
          <a:p>
            <a:pPr algn="ctr">
              <a:buNone/>
            </a:pPr>
            <a:r>
              <a:rPr lang="cs-CZ" sz="12800" dirty="0" smtClean="0"/>
              <a:t>  </a:t>
            </a:r>
          </a:p>
          <a:p>
            <a:pPr>
              <a:buNone/>
            </a:pPr>
            <a:endParaRPr lang="cs-CZ" sz="8000" dirty="0" smtClean="0"/>
          </a:p>
          <a:p>
            <a:pPr>
              <a:buNone/>
            </a:pPr>
            <a:r>
              <a:rPr lang="cs-CZ" sz="8000" dirty="0" smtClean="0"/>
              <a:t> </a:t>
            </a:r>
          </a:p>
          <a:p>
            <a:pPr>
              <a:buNone/>
            </a:pPr>
            <a:r>
              <a:rPr lang="cs-CZ" sz="8000" dirty="0" smtClean="0"/>
              <a:t> </a:t>
            </a:r>
          </a:p>
          <a:p>
            <a:pPr>
              <a:buNone/>
            </a:pPr>
            <a:endParaRPr lang="cs-CZ" sz="2400" dirty="0" smtClean="0"/>
          </a:p>
        </p:txBody>
      </p:sp>
      <p:sp>
        <p:nvSpPr>
          <p:cNvPr id="4" name="Ohnutá šipka 3"/>
          <p:cNvSpPr/>
          <p:nvPr/>
        </p:nvSpPr>
        <p:spPr>
          <a:xfrm>
            <a:off x="0" y="1340768"/>
            <a:ext cx="467544" cy="504056"/>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 name="Ohnutá šipka 4"/>
          <p:cNvSpPr/>
          <p:nvPr/>
        </p:nvSpPr>
        <p:spPr>
          <a:xfrm>
            <a:off x="0" y="3356992"/>
            <a:ext cx="467544" cy="504056"/>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 name="Ohnutá šipka 5"/>
          <p:cNvSpPr/>
          <p:nvPr/>
        </p:nvSpPr>
        <p:spPr>
          <a:xfrm>
            <a:off x="0" y="5445224"/>
            <a:ext cx="467544" cy="504056"/>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Tree>
    <p:extLst>
      <p:ext uri="{BB962C8B-B14F-4D97-AF65-F5344CB8AC3E}">
        <p14:creationId xmlns:p14="http://schemas.microsoft.com/office/powerpoint/2010/main" val="1931601405"/>
      </p:ext>
    </p:extLst>
  </p:cSld>
  <p:clrMapOvr>
    <a:masterClrMapping/>
  </p:clrMapOvr>
  <p:transition spd="med">
    <p:randomBar dir="vert"/>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692696"/>
            <a:ext cx="8229600" cy="5257800"/>
          </a:xfrm>
        </p:spPr>
        <p:txBody>
          <a:bodyPr>
            <a:normAutofit fontScale="25000" lnSpcReduction="20000"/>
          </a:bodyPr>
          <a:lstStyle/>
          <a:p>
            <a:pPr algn="ctr">
              <a:buNone/>
            </a:pPr>
            <a:r>
              <a:rPr lang="cs-CZ" sz="14400" b="1" dirty="0" smtClean="0">
                <a:solidFill>
                  <a:schemeClr val="accent1"/>
                </a:solidFill>
              </a:rPr>
              <a:t>POKYN č.4</a:t>
            </a:r>
            <a:r>
              <a:rPr lang="cs-CZ" sz="12800" b="1" dirty="0" smtClean="0"/>
              <a:t> </a:t>
            </a:r>
          </a:p>
          <a:p>
            <a:pPr algn="ctr">
              <a:buNone/>
            </a:pPr>
            <a:endParaRPr lang="cs-CZ" sz="12800" dirty="0" smtClean="0"/>
          </a:p>
          <a:p>
            <a:pPr>
              <a:buNone/>
            </a:pPr>
            <a:r>
              <a:rPr lang="cs-CZ" sz="2800" dirty="0" smtClean="0"/>
              <a:t> </a:t>
            </a:r>
          </a:p>
          <a:p>
            <a:pPr>
              <a:buNone/>
            </a:pPr>
            <a:r>
              <a:rPr lang="cs-CZ" sz="9600" b="1" dirty="0" smtClean="0"/>
              <a:t>TÉMA</a:t>
            </a:r>
            <a:r>
              <a:rPr lang="cs-CZ" sz="7200" b="1" dirty="0" smtClean="0"/>
              <a:t>: </a:t>
            </a:r>
            <a:r>
              <a:rPr lang="cs-CZ" sz="7200" dirty="0" smtClean="0"/>
              <a:t>Zaznamenávání doby jízdy na digitálním tachografu při provozech s častými nebo vícebodovými zastávkami.</a:t>
            </a:r>
          </a:p>
          <a:p>
            <a:pPr>
              <a:buNone/>
            </a:pPr>
            <a:endParaRPr lang="cs-CZ" sz="7200" dirty="0" smtClean="0"/>
          </a:p>
          <a:p>
            <a:pPr>
              <a:buNone/>
            </a:pPr>
            <a:r>
              <a:rPr lang="cs-CZ" sz="7200" b="1" dirty="0" smtClean="0"/>
              <a:t> </a:t>
            </a:r>
          </a:p>
          <a:p>
            <a:pPr>
              <a:buNone/>
            </a:pPr>
            <a:endParaRPr lang="cs-CZ" sz="7200" b="1" dirty="0" smtClean="0"/>
          </a:p>
          <a:p>
            <a:pPr algn="ctr">
              <a:buNone/>
            </a:pPr>
            <a:r>
              <a:rPr lang="cs-CZ" sz="9600" b="1" dirty="0" smtClean="0"/>
              <a:t>Článek 1</a:t>
            </a:r>
            <a:r>
              <a:rPr lang="cs-CZ" sz="7200" b="1" dirty="0" smtClean="0"/>
              <a:t> </a:t>
            </a:r>
            <a:r>
              <a:rPr lang="cs-CZ" sz="7200" dirty="0" smtClean="0"/>
              <a:t>nařízení (EHS) č. 3821/85, který odkazuje na nařízení (ES) č. 1360/2002 (příloha 1B) </a:t>
            </a:r>
          </a:p>
          <a:p>
            <a:pPr algn="ctr">
              <a:buNone/>
            </a:pPr>
            <a:endParaRPr lang="cs-CZ" sz="7200" dirty="0" smtClean="0"/>
          </a:p>
          <a:p>
            <a:pPr>
              <a:buNone/>
            </a:pPr>
            <a:r>
              <a:rPr lang="cs-CZ" sz="7200" dirty="0" smtClean="0"/>
              <a:t> </a:t>
            </a:r>
          </a:p>
          <a:p>
            <a:pPr>
              <a:buNone/>
            </a:pPr>
            <a:endParaRPr lang="cs-CZ" sz="7200" dirty="0" smtClean="0"/>
          </a:p>
          <a:p>
            <a:pPr>
              <a:buNone/>
            </a:pPr>
            <a:r>
              <a:rPr lang="cs-CZ" sz="9600" dirty="0" smtClean="0"/>
              <a:t>Protože digitální tachografy</a:t>
            </a:r>
            <a:r>
              <a:rPr lang="cs-CZ" sz="7200" dirty="0" smtClean="0"/>
              <a:t> zaznamenávají přesněji než analogové tachografy, mohou řidiči, kteří působí v provozech s častými nebo vícebodovými zastávkami, při používání digitálních tachografů vykázat záznamy s vyšší dobou řízení než při používání analogových tachografů. </a:t>
            </a:r>
          </a:p>
          <a:p>
            <a:pPr>
              <a:buNone/>
            </a:pPr>
            <a:endParaRPr lang="cs-CZ" sz="7200" dirty="0" smtClean="0"/>
          </a:p>
          <a:p>
            <a:pPr>
              <a:buNone/>
            </a:pPr>
            <a:r>
              <a:rPr lang="cs-CZ" sz="7200" dirty="0" smtClean="0"/>
              <a:t> </a:t>
            </a:r>
          </a:p>
          <a:p>
            <a:pPr algn="ctr">
              <a:buNone/>
            </a:pPr>
            <a:r>
              <a:rPr lang="cs-CZ" sz="7200" dirty="0" smtClean="0"/>
              <a:t> </a:t>
            </a:r>
            <a:r>
              <a:rPr lang="cs-CZ" sz="12800" dirty="0" smtClean="0"/>
              <a:t> </a:t>
            </a:r>
            <a:endParaRPr lang="cs-CZ" sz="2400" dirty="0" smtClean="0"/>
          </a:p>
        </p:txBody>
      </p:sp>
      <p:cxnSp>
        <p:nvCxnSpPr>
          <p:cNvPr id="5" name="Přímá spojovací čára 4"/>
          <p:cNvCxnSpPr/>
          <p:nvPr/>
        </p:nvCxnSpPr>
        <p:spPr>
          <a:xfrm>
            <a:off x="971600" y="3645024"/>
            <a:ext cx="1152128"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Ohnutá šipka 5"/>
          <p:cNvSpPr/>
          <p:nvPr/>
        </p:nvSpPr>
        <p:spPr>
          <a:xfrm>
            <a:off x="0" y="4653136"/>
            <a:ext cx="539552" cy="576064"/>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Tree>
    <p:extLst>
      <p:ext uri="{BB962C8B-B14F-4D97-AF65-F5344CB8AC3E}">
        <p14:creationId xmlns:p14="http://schemas.microsoft.com/office/powerpoint/2010/main" val="2466938245"/>
      </p:ext>
    </p:extLst>
  </p:cSld>
  <p:clrMapOvr>
    <a:masterClrMapping/>
  </p:clrMapOvr>
  <p:transition spd="med">
    <p:randomBar dir="vert"/>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9552" y="764704"/>
            <a:ext cx="8229600" cy="5257800"/>
          </a:xfrm>
        </p:spPr>
        <p:txBody>
          <a:bodyPr>
            <a:normAutofit fontScale="25000" lnSpcReduction="20000"/>
          </a:bodyPr>
          <a:lstStyle/>
          <a:p>
            <a:pPr>
              <a:buNone/>
            </a:pPr>
            <a:endParaRPr lang="cs-CZ" sz="7200" dirty="0" smtClean="0"/>
          </a:p>
          <a:p>
            <a:pPr algn="ctr">
              <a:buNone/>
            </a:pPr>
            <a:r>
              <a:rPr lang="cs-CZ" sz="12800" dirty="0" smtClean="0">
                <a:solidFill>
                  <a:schemeClr val="accent1"/>
                </a:solidFill>
              </a:rPr>
              <a:t> </a:t>
            </a:r>
            <a:r>
              <a:rPr lang="cs-CZ" sz="12800" b="1" dirty="0" smtClean="0">
                <a:solidFill>
                  <a:schemeClr val="accent1"/>
                </a:solidFill>
              </a:rPr>
              <a:t>POKYN č.5 </a:t>
            </a:r>
            <a:r>
              <a:rPr lang="cs-CZ" sz="12800" dirty="0" smtClean="0">
                <a:solidFill>
                  <a:schemeClr val="accent1"/>
                </a:solidFill>
              </a:rPr>
              <a:t> </a:t>
            </a:r>
          </a:p>
          <a:p>
            <a:pPr algn="ctr">
              <a:buNone/>
            </a:pPr>
            <a:endParaRPr lang="cs-CZ" sz="12800" dirty="0" smtClean="0">
              <a:solidFill>
                <a:schemeClr val="accent1"/>
              </a:solidFill>
            </a:endParaRPr>
          </a:p>
          <a:p>
            <a:pPr>
              <a:buNone/>
            </a:pPr>
            <a:r>
              <a:rPr lang="cs-CZ" sz="9600" b="1" dirty="0" smtClean="0"/>
              <a:t>VĚC</a:t>
            </a:r>
            <a:r>
              <a:rPr lang="cs-CZ" sz="7200" dirty="0" smtClean="0"/>
              <a:t>: Formulář potvrzení o činnostech zavedený rozhodnutím Komise (2009/959/EU) ze dne 14. prosince 2009, kterým se mění rozhodnutí 2007/230/ES o formuláři o předpisech v sociální oblasti týkajících se činností v silniční dopravě </a:t>
            </a:r>
          </a:p>
          <a:p>
            <a:pPr>
              <a:buNone/>
            </a:pPr>
            <a:endParaRPr lang="cs-CZ" sz="7200" b="1" dirty="0" smtClean="0"/>
          </a:p>
          <a:p>
            <a:pPr algn="ctr">
              <a:buNone/>
            </a:pPr>
            <a:r>
              <a:rPr lang="cs-CZ" sz="9600" b="1" dirty="0" smtClean="0"/>
              <a:t>Články</a:t>
            </a:r>
            <a:r>
              <a:rPr lang="cs-CZ" sz="7200" dirty="0" smtClean="0"/>
              <a:t>: čl. 11 odst. 3 a článek 13 směrnice 2006/22/ES </a:t>
            </a:r>
          </a:p>
          <a:p>
            <a:pPr>
              <a:buNone/>
            </a:pPr>
            <a:endParaRPr lang="cs-CZ" sz="7200" dirty="0" smtClean="0"/>
          </a:p>
          <a:p>
            <a:pPr>
              <a:buNone/>
            </a:pPr>
            <a:r>
              <a:rPr lang="cs-CZ" sz="9600" dirty="0" smtClean="0"/>
              <a:t>Formulář potvrzení </a:t>
            </a:r>
            <a:r>
              <a:rPr lang="cs-CZ" sz="7200" dirty="0" smtClean="0"/>
              <a:t>se nevyžaduje u činností, jež lze zaznamenávat na tachografu. Hlavním zdrojem informací při silničních kontrolách jsou záznamy na tachografu. Absence záznamů by měla být odůvodněná pouze tam, kde z objektivních důvodů záznamy na tachografu, včetně údajů vkládaných ručně, nebylo možné provést. Pokud neexistuje důvodné podezření, za všech okolností se jako dostatečný důkaz na potvrzení souladu s nařízením (ES)   č.561/2006 nebo s evropskou dohodou AETR akceptuje kompletní sada záznamů z tachografu. </a:t>
            </a:r>
          </a:p>
          <a:p>
            <a:pPr>
              <a:buNone/>
            </a:pPr>
            <a:r>
              <a:rPr lang="cs-CZ" sz="7200" dirty="0" smtClean="0"/>
              <a:t> Potvrzení se týká některých činností během časového úseku, konkrétně běžného dne a předchozích 28 dní. </a:t>
            </a:r>
          </a:p>
          <a:p>
            <a:pPr>
              <a:buNone/>
            </a:pPr>
            <a:endParaRPr lang="cs-CZ" sz="7200" dirty="0" smtClean="0"/>
          </a:p>
          <a:p>
            <a:pPr>
              <a:buNone/>
            </a:pPr>
            <a:endParaRPr lang="cs-CZ" sz="7200" dirty="0" smtClean="0"/>
          </a:p>
          <a:p>
            <a:pPr>
              <a:buNone/>
            </a:pPr>
            <a:endParaRPr lang="cs-CZ" sz="7200" dirty="0" smtClean="0"/>
          </a:p>
        </p:txBody>
      </p:sp>
      <p:sp>
        <p:nvSpPr>
          <p:cNvPr id="4" name="Ohnutá šipka 3"/>
          <p:cNvSpPr/>
          <p:nvPr/>
        </p:nvSpPr>
        <p:spPr>
          <a:xfrm>
            <a:off x="0" y="4005064"/>
            <a:ext cx="576064" cy="576064"/>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Tree>
    <p:extLst>
      <p:ext uri="{BB962C8B-B14F-4D97-AF65-F5344CB8AC3E}">
        <p14:creationId xmlns:p14="http://schemas.microsoft.com/office/powerpoint/2010/main" val="2871359911"/>
      </p:ext>
    </p:extLst>
  </p:cSld>
  <p:clrMapOvr>
    <a:masterClrMapping/>
  </p:clrMapOvr>
  <p:transition spd="med">
    <p:randomBar dir="vert"/>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ulka 4"/>
          <p:cNvGraphicFramePr>
            <a:graphicFrameLocks noGrp="1"/>
          </p:cNvGraphicFramePr>
          <p:nvPr/>
        </p:nvGraphicFramePr>
        <p:xfrm>
          <a:off x="1259632" y="836712"/>
          <a:ext cx="6096000" cy="5582920"/>
        </p:xfrm>
        <a:graphic>
          <a:graphicData uri="http://schemas.openxmlformats.org/drawingml/2006/table">
            <a:tbl>
              <a:tblPr firstRow="1" bandRow="1">
                <a:tableStyleId>{5C22544A-7EE6-4342-B048-85BDC9FD1C3A}</a:tableStyleId>
              </a:tblPr>
              <a:tblGrid>
                <a:gridCol w="6096000"/>
              </a:tblGrid>
              <a:tr h="0">
                <a:tc>
                  <a:txBody>
                    <a:bodyPr/>
                    <a:lstStyle/>
                    <a:p>
                      <a:pPr algn="l"/>
                      <a:r>
                        <a:rPr lang="cs-CZ" sz="1800" dirty="0" smtClean="0"/>
                        <a:t>    POTVRZENÍ LZE POUŽÍT TEHDY, POKUD ŘIDIČ: </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prst="riblet"/>
                      <a:lightRig rig="flood" dir="t"/>
                    </a:cell3D>
                    <a:solidFill>
                      <a:schemeClr val="bg1"/>
                    </a:solidFill>
                  </a:tcPr>
                </a:tc>
              </a:tr>
              <a:tr h="370840">
                <a:tc>
                  <a:txBody>
                    <a:bodyPr/>
                    <a:lstStyle/>
                    <a:p>
                      <a:pPr algn="ctr"/>
                      <a:r>
                        <a:rPr lang="cs-CZ" sz="1800" dirty="0" smtClean="0">
                          <a:solidFill>
                            <a:schemeClr val="tx1"/>
                          </a:solidFill>
                        </a:rPr>
                        <a:t>Měl volno z důvodu nemoci </a:t>
                      </a:r>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riblet"/>
                      <a:lightRig rig="flood" dir="t"/>
                    </a:cell3D>
                    <a:solidFill>
                      <a:schemeClr val="bg1"/>
                    </a:solidFill>
                  </a:tcPr>
                </a:tc>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1800" dirty="0" smtClean="0">
                          <a:solidFill>
                            <a:schemeClr val="tx1"/>
                          </a:solidFill>
                        </a:rPr>
                        <a:t>Byl na dovolené, která je součástí řádné dovolené v souladu s právními předpisy členského státu, v němž se podnik nachází </a:t>
                      </a:r>
                    </a:p>
                    <a:p>
                      <a:pPr algn="ctr"/>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riblet"/>
                      <a:lightRig rig="flood" dir="t"/>
                    </a:cell3D>
                    <a:solidFill>
                      <a:schemeClr val="bg1"/>
                    </a:solidFill>
                  </a:tcPr>
                </a:tc>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1800" dirty="0" smtClean="0">
                          <a:solidFill>
                            <a:schemeClr val="tx1"/>
                          </a:solidFill>
                        </a:rPr>
                        <a:t>Byl na dovolené nebo odpočíval  </a:t>
                      </a:r>
                    </a:p>
                    <a:p>
                      <a:pPr algn="ctr"/>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riblet"/>
                      <a:lightRig rig="flood" dir="t"/>
                    </a:cell3D>
                    <a:solidFill>
                      <a:schemeClr val="bg1"/>
                    </a:solidFill>
                  </a:tcPr>
                </a:tc>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1800" dirty="0" smtClean="0">
                          <a:solidFill>
                            <a:schemeClr val="tx1"/>
                          </a:solidFill>
                        </a:rPr>
                        <a:t>Řídil jiné vozidlo vyňaté z oblasti působnosti nařízení (ES) č. 561/2006 nebo evropské dohody AETR </a:t>
                      </a:r>
                    </a:p>
                    <a:p>
                      <a:pPr algn="ctr"/>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riblet"/>
                      <a:lightRig rig="flood" dir="t"/>
                    </a:cell3D>
                    <a:solidFill>
                      <a:schemeClr val="bg1"/>
                    </a:solidFill>
                  </a:tcPr>
                </a:tc>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1800" dirty="0" smtClean="0">
                          <a:solidFill>
                            <a:schemeClr val="tx1"/>
                          </a:solidFill>
                        </a:rPr>
                        <a:t>Vykonával jinou práci než řízení vozidla  </a:t>
                      </a:r>
                    </a:p>
                    <a:p>
                      <a:pPr algn="ctr"/>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riblet"/>
                      <a:lightRig rig="flood" dir="t"/>
                    </a:cell3D>
                    <a:solidFill>
                      <a:schemeClr val="bg1"/>
                    </a:solidFill>
                  </a:tcPr>
                </a:tc>
              </a:tr>
              <a:tr h="370840">
                <a:tc>
                  <a:txBody>
                    <a:bodyPr/>
                    <a:lstStyle/>
                    <a:p>
                      <a:pPr algn="ctr"/>
                      <a:r>
                        <a:rPr lang="cs-CZ" sz="1800" dirty="0" smtClean="0">
                          <a:solidFill>
                            <a:schemeClr val="tx1"/>
                          </a:solidFill>
                        </a:rPr>
                        <a:t>Byl k dispozici </a:t>
                      </a:r>
                    </a:p>
                    <a:p>
                      <a:pPr algn="ctr">
                        <a:buNone/>
                      </a:pPr>
                      <a:r>
                        <a:rPr lang="cs-CZ" sz="1800" dirty="0" smtClean="0">
                          <a:solidFill>
                            <a:schemeClr val="tx1"/>
                          </a:solidFill>
                        </a:rPr>
                        <a:t>A pokud nebylo možné zaznamenat tyto činnosti záznamovým zařízením. </a:t>
                      </a:r>
                    </a:p>
                    <a:p>
                      <a:pPr algn="ctr">
                        <a:buNone/>
                      </a:pPr>
                      <a:endParaRPr lang="cs-CZ" sz="1800" dirty="0" smtClean="0">
                        <a:solidFill>
                          <a:schemeClr val="tx1"/>
                        </a:solidFill>
                      </a:endParaRPr>
                    </a:p>
                    <a:p>
                      <a:pPr algn="ctr">
                        <a:buNone/>
                      </a:pPr>
                      <a:r>
                        <a:rPr lang="cs-CZ" sz="1800" dirty="0" smtClean="0">
                          <a:solidFill>
                            <a:schemeClr val="tx1"/>
                          </a:solidFill>
                        </a:rPr>
                        <a:t> </a:t>
                      </a:r>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riblet"/>
                      <a:lightRig rig="flood" dir="t"/>
                    </a:cell3D>
                    <a:solidFill>
                      <a:schemeClr val="bg1"/>
                    </a:solidFill>
                  </a:tcPr>
                </a:tc>
              </a:tr>
            </a:tbl>
          </a:graphicData>
        </a:graphic>
      </p:graphicFrame>
      <p:sp>
        <p:nvSpPr>
          <p:cNvPr id="7" name="Poloviční rámeček 6"/>
          <p:cNvSpPr/>
          <p:nvPr/>
        </p:nvSpPr>
        <p:spPr>
          <a:xfrm>
            <a:off x="1187624" y="764704"/>
            <a:ext cx="432048" cy="864096"/>
          </a:xfrm>
          <a:prstGeom prst="half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8" name="Poloviční rámeček 7"/>
          <p:cNvSpPr/>
          <p:nvPr/>
        </p:nvSpPr>
        <p:spPr>
          <a:xfrm rot="10800000">
            <a:off x="6948264" y="5589240"/>
            <a:ext cx="432048" cy="864096"/>
          </a:xfrm>
          <a:prstGeom prst="half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9" name="Poloviční rámeček 8"/>
          <p:cNvSpPr/>
          <p:nvPr/>
        </p:nvSpPr>
        <p:spPr>
          <a:xfrm rot="5400000">
            <a:off x="6736258" y="544662"/>
            <a:ext cx="500435" cy="940519"/>
          </a:xfrm>
          <a:prstGeom prst="half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0" name="Poloviční rámeček 9"/>
          <p:cNvSpPr/>
          <p:nvPr/>
        </p:nvSpPr>
        <p:spPr>
          <a:xfrm rot="16200000">
            <a:off x="1441066" y="5767846"/>
            <a:ext cx="502237" cy="865105"/>
          </a:xfrm>
          <a:prstGeom prst="half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Tree>
    <p:extLst>
      <p:ext uri="{BB962C8B-B14F-4D97-AF65-F5344CB8AC3E}">
        <p14:creationId xmlns:p14="http://schemas.microsoft.com/office/powerpoint/2010/main" val="2470265519"/>
      </p:ext>
    </p:extLst>
  </p:cSld>
  <p:clrMapOvr>
    <a:masterClrMapping/>
  </p:clrMapOvr>
  <p:transition spd="med">
    <p:randomBar dir="ver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9552" y="980728"/>
            <a:ext cx="8229600" cy="5544616"/>
          </a:xfrm>
          <a:ln w="38100">
            <a:solidFill>
              <a:schemeClr val="accent1"/>
            </a:solidFill>
            <a:prstDash val="lgDashDot"/>
          </a:ln>
        </p:spPr>
        <p:txBody>
          <a:bodyPr>
            <a:normAutofit fontScale="25000" lnSpcReduction="20000"/>
          </a:bodyPr>
          <a:lstStyle/>
          <a:p>
            <a:pPr>
              <a:buNone/>
            </a:pPr>
            <a:endParaRPr lang="cs-CZ" sz="7200" dirty="0" smtClean="0"/>
          </a:p>
          <a:p>
            <a:pPr>
              <a:buNone/>
            </a:pPr>
            <a:endParaRPr lang="cs-CZ" sz="7200" dirty="0" smtClean="0"/>
          </a:p>
          <a:p>
            <a:pPr algn="ctr">
              <a:buNone/>
            </a:pPr>
            <a:r>
              <a:rPr lang="cs-CZ" sz="9600" dirty="0" smtClean="0"/>
              <a:t>FORMULÁŘ JE UZNÁVÁN V CELÉ EU </a:t>
            </a:r>
            <a:r>
              <a:rPr lang="cs-CZ" sz="7200" dirty="0" smtClean="0"/>
              <a:t>v jakémkoliv úředním jazyce EU. Standardní formát usnadňuje pochopení, protože se údaje vyplňují do předem připravených očíslovaných kolonek. </a:t>
            </a:r>
          </a:p>
          <a:p>
            <a:pPr algn="ctr">
              <a:buNone/>
            </a:pPr>
            <a:endParaRPr lang="cs-CZ" sz="7200" dirty="0" smtClean="0"/>
          </a:p>
          <a:p>
            <a:pPr algn="ctr">
              <a:buNone/>
            </a:pPr>
            <a:r>
              <a:rPr lang="cs-CZ" sz="9600" dirty="0" smtClean="0"/>
              <a:t>VŠECHNA POLE FORMULÁŘE </a:t>
            </a:r>
            <a:r>
              <a:rPr lang="cs-CZ" sz="7200" dirty="0" smtClean="0"/>
              <a:t>je třeba vyplnit strojově. Za účelem platnosti musí být formulář podepsán jak zástupcem společnosti, tak řidičem, a to před započetím jízdy. V případě samostatně výdělečně činných řidičů podepíše řidič formulář dvakrát: jako zástupce společnosti i jako řidič. </a:t>
            </a:r>
          </a:p>
          <a:p>
            <a:pPr algn="ctr">
              <a:buNone/>
            </a:pPr>
            <a:endParaRPr lang="cs-CZ" sz="7200" dirty="0" smtClean="0"/>
          </a:p>
          <a:p>
            <a:pPr algn="ctr">
              <a:buNone/>
            </a:pPr>
            <a:r>
              <a:rPr lang="cs-CZ" sz="7200" dirty="0" smtClean="0"/>
              <a:t> </a:t>
            </a:r>
            <a:r>
              <a:rPr lang="cs-CZ" sz="9600" dirty="0" smtClean="0"/>
              <a:t>POUZE PODEPSANÝ ORIGINÁL JE PLATNÝ</a:t>
            </a:r>
            <a:r>
              <a:rPr lang="cs-CZ" sz="7200" dirty="0" smtClean="0"/>
              <a:t>. Znění formuláře nelze pozměňovat. Formulář nelze podepsat předem, ani jej nelze pozměnit ručně psanými poznámkami. Umožňují-li to vnitrostátní právní předpisy, je přijatelná faxová nebo digitální kopie formuláře. </a:t>
            </a:r>
          </a:p>
          <a:p>
            <a:pPr algn="ctr">
              <a:buNone/>
            </a:pPr>
            <a:endParaRPr lang="cs-CZ" sz="7200" dirty="0" smtClean="0"/>
          </a:p>
          <a:p>
            <a:pPr algn="ctr">
              <a:buNone/>
            </a:pPr>
            <a:r>
              <a:rPr lang="cs-CZ" sz="9600" dirty="0" smtClean="0"/>
              <a:t>FORMULÁŘ JE MOŽNÉ VYTISKNOUT </a:t>
            </a:r>
            <a:r>
              <a:rPr lang="cs-CZ" sz="7200" dirty="0" smtClean="0"/>
              <a:t>na dokladu obsahujícím logo a kontaktní údaje společnosti, je však rovněž potřeba vyplnit pole určená pro poskytnutí informací o společnosti. </a:t>
            </a:r>
          </a:p>
          <a:p>
            <a:pPr algn="ctr">
              <a:buNone/>
            </a:pPr>
            <a:r>
              <a:rPr lang="cs-CZ" sz="7200" dirty="0" smtClean="0"/>
              <a:t> </a:t>
            </a:r>
          </a:p>
          <a:p>
            <a:pPr>
              <a:buNone/>
            </a:pPr>
            <a:r>
              <a:rPr lang="cs-CZ" sz="7200" dirty="0" smtClean="0"/>
              <a:t> </a:t>
            </a:r>
          </a:p>
          <a:p>
            <a:pPr>
              <a:buNone/>
            </a:pPr>
            <a:endParaRPr lang="cs-CZ" sz="7200" dirty="0" smtClean="0"/>
          </a:p>
          <a:p>
            <a:pPr algn="ctr">
              <a:buNone/>
            </a:pPr>
            <a:r>
              <a:rPr lang="cs-CZ" sz="12800" dirty="0" smtClean="0"/>
              <a:t>  </a:t>
            </a:r>
          </a:p>
          <a:p>
            <a:pPr>
              <a:buNone/>
            </a:pPr>
            <a:endParaRPr lang="cs-CZ" sz="8000" dirty="0" smtClean="0"/>
          </a:p>
          <a:p>
            <a:pPr>
              <a:buNone/>
            </a:pPr>
            <a:r>
              <a:rPr lang="cs-CZ" sz="8000" dirty="0" smtClean="0"/>
              <a:t> </a:t>
            </a:r>
          </a:p>
          <a:p>
            <a:pPr>
              <a:buNone/>
            </a:pPr>
            <a:r>
              <a:rPr lang="cs-CZ" sz="8000" dirty="0" smtClean="0"/>
              <a:t> </a:t>
            </a:r>
          </a:p>
          <a:p>
            <a:pPr>
              <a:buNone/>
            </a:pPr>
            <a:endParaRPr lang="cs-CZ" sz="2400" dirty="0" smtClean="0"/>
          </a:p>
        </p:txBody>
      </p:sp>
    </p:spTree>
    <p:extLst>
      <p:ext uri="{BB962C8B-B14F-4D97-AF65-F5344CB8AC3E}">
        <p14:creationId xmlns:p14="http://schemas.microsoft.com/office/powerpoint/2010/main" val="1782911620"/>
      </p:ext>
    </p:extLst>
  </p:cSld>
  <p:clrMapOvr>
    <a:masterClrMapping/>
  </p:clrMapOvr>
  <p:transition spd="med">
    <p:randomBar dir="vert"/>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620688"/>
            <a:ext cx="8229600" cy="4525963"/>
          </a:xfrm>
        </p:spPr>
        <p:txBody>
          <a:bodyPr>
            <a:normAutofit fontScale="25000" lnSpcReduction="20000"/>
          </a:bodyPr>
          <a:lstStyle/>
          <a:p>
            <a:pPr>
              <a:buNone/>
            </a:pPr>
            <a:endParaRPr lang="cs-CZ" sz="7200" dirty="0" smtClean="0"/>
          </a:p>
          <a:p>
            <a:pPr algn="ctr">
              <a:buNone/>
            </a:pPr>
            <a:r>
              <a:rPr lang="cs-CZ" sz="12800" b="1" dirty="0" smtClean="0">
                <a:solidFill>
                  <a:schemeClr val="accent1"/>
                </a:solidFill>
              </a:rPr>
              <a:t>POKYN č.6 </a:t>
            </a:r>
            <a:endParaRPr lang="cs-CZ" sz="12800" dirty="0" smtClean="0">
              <a:solidFill>
                <a:schemeClr val="accent1"/>
              </a:solidFill>
            </a:endParaRPr>
          </a:p>
          <a:p>
            <a:pPr>
              <a:buNone/>
            </a:pPr>
            <a:r>
              <a:rPr lang="cs-CZ" sz="9600" dirty="0" smtClean="0"/>
              <a:t> </a:t>
            </a:r>
          </a:p>
          <a:p>
            <a:pPr>
              <a:buNone/>
            </a:pPr>
            <a:r>
              <a:rPr lang="cs-CZ" sz="9600" b="1" dirty="0" smtClean="0"/>
              <a:t>Problematika</a:t>
            </a:r>
            <a:r>
              <a:rPr lang="cs-CZ" sz="7200" b="1" dirty="0" smtClean="0"/>
              <a:t>: </a:t>
            </a:r>
            <a:r>
              <a:rPr lang="cs-CZ" sz="7200" dirty="0" smtClean="0"/>
              <a:t>Vykazování času stráveného na trajektu nebo ve vlaku, pokud má řidič k dispozici lůžko nebo lehátko</a:t>
            </a:r>
            <a:r>
              <a:rPr lang="cs-CZ" sz="7200" b="1" dirty="0" smtClean="0"/>
              <a:t>.</a:t>
            </a:r>
          </a:p>
          <a:p>
            <a:pPr>
              <a:buNone/>
            </a:pPr>
            <a:endParaRPr lang="cs-CZ" sz="7200" b="1" dirty="0" smtClean="0"/>
          </a:p>
          <a:p>
            <a:pPr>
              <a:buNone/>
            </a:pPr>
            <a:endParaRPr lang="cs-CZ" sz="7200" b="1" dirty="0" smtClean="0"/>
          </a:p>
          <a:p>
            <a:pPr algn="ctr">
              <a:buNone/>
            </a:pPr>
            <a:r>
              <a:rPr lang="cs-CZ" sz="7200" b="1" dirty="0" smtClean="0"/>
              <a:t> </a:t>
            </a:r>
            <a:r>
              <a:rPr lang="cs-CZ" sz="9600" b="1" dirty="0" smtClean="0"/>
              <a:t>Článek</a:t>
            </a:r>
            <a:r>
              <a:rPr lang="cs-CZ" sz="7200" dirty="0" smtClean="0"/>
              <a:t>: 9 odst. 1 nařízení (ES) č. 561/2006. </a:t>
            </a:r>
          </a:p>
          <a:p>
            <a:pPr algn="ctr">
              <a:buNone/>
            </a:pPr>
            <a:endParaRPr lang="cs-CZ" sz="7200" dirty="0" smtClean="0"/>
          </a:p>
          <a:p>
            <a:pPr>
              <a:buNone/>
            </a:pPr>
            <a:r>
              <a:rPr lang="cs-CZ" sz="7200" dirty="0" smtClean="0"/>
              <a:t> </a:t>
            </a:r>
          </a:p>
          <a:p>
            <a:pPr>
              <a:buNone/>
            </a:pPr>
            <a:r>
              <a:rPr lang="cs-CZ" sz="9600" b="1" dirty="0" smtClean="0"/>
              <a:t>Přístup, který se má dodržovat</a:t>
            </a:r>
            <a:r>
              <a:rPr lang="cs-CZ" sz="7200" dirty="0" smtClean="0"/>
              <a:t>: Během odpočinku musí být řidič s to volně nakládat se svým časem. Řidič je však oprávněn čerpat přestávku nebo denní nebo týdenní odpočinek, cestuje-li trajektem nebo vlakem, pokud má k dispozici lůžko nebo lehátko. </a:t>
            </a:r>
          </a:p>
          <a:p>
            <a:pPr>
              <a:buNone/>
            </a:pPr>
            <a:endParaRPr lang="cs-CZ" sz="7200" dirty="0" smtClean="0"/>
          </a:p>
          <a:p>
            <a:pPr>
              <a:buNone/>
            </a:pPr>
            <a:r>
              <a:rPr lang="cs-CZ" sz="7200" dirty="0" smtClean="0"/>
              <a:t>Doba, kterou řidič stráví na cestě, „se nezapočítává jako doba odpočinku, pokud se řidič nenachází na trajektu nebo ve vlaku a nemá přístup k lůžku nebo lehátku“. </a:t>
            </a:r>
          </a:p>
          <a:p>
            <a:pPr>
              <a:buNone/>
            </a:pPr>
            <a:r>
              <a:rPr lang="cs-CZ" sz="7200" dirty="0" smtClean="0"/>
              <a:t> </a:t>
            </a:r>
          </a:p>
          <a:p>
            <a:pPr>
              <a:buNone/>
            </a:pPr>
            <a:r>
              <a:rPr lang="cs-CZ" sz="7200" dirty="0" smtClean="0"/>
              <a:t>      </a:t>
            </a:r>
            <a:endParaRPr lang="cs-CZ" sz="2400" dirty="0" smtClean="0"/>
          </a:p>
        </p:txBody>
      </p:sp>
      <p:cxnSp>
        <p:nvCxnSpPr>
          <p:cNvPr id="5" name="Přímá spojovací čára 4"/>
          <p:cNvCxnSpPr/>
          <p:nvPr/>
        </p:nvCxnSpPr>
        <p:spPr>
          <a:xfrm>
            <a:off x="2195736" y="3284984"/>
            <a:ext cx="1296144"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4718492"/>
      </p:ext>
    </p:extLst>
  </p:cSld>
  <p:clrMapOvr>
    <a:masterClrMapping/>
  </p:clrMapOvr>
  <p:transition spd="med">
    <p:randomBar dir="vert"/>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908720"/>
            <a:ext cx="8229600" cy="4925144"/>
          </a:xfrm>
        </p:spPr>
        <p:txBody>
          <a:bodyPr>
            <a:normAutofit fontScale="25000" lnSpcReduction="20000"/>
          </a:bodyPr>
          <a:lstStyle/>
          <a:p>
            <a:pPr>
              <a:buNone/>
            </a:pPr>
            <a:endParaRPr lang="cs-CZ" sz="7200" dirty="0" smtClean="0"/>
          </a:p>
          <a:p>
            <a:pPr>
              <a:buNone/>
            </a:pPr>
            <a:endParaRPr lang="cs-CZ" sz="7200" dirty="0" smtClean="0"/>
          </a:p>
          <a:p>
            <a:pPr>
              <a:buNone/>
            </a:pPr>
            <a:r>
              <a:rPr lang="cs-CZ" sz="7200" dirty="0" smtClean="0"/>
              <a:t>     </a:t>
            </a:r>
          </a:p>
          <a:p>
            <a:pPr>
              <a:buNone/>
            </a:pPr>
            <a:r>
              <a:rPr lang="cs-CZ" sz="7200" dirty="0" smtClean="0"/>
              <a:t>       </a:t>
            </a:r>
            <a:r>
              <a:rPr lang="cs-CZ" sz="11200" dirty="0" smtClean="0"/>
              <a:t>Dále může být </a:t>
            </a:r>
            <a:r>
              <a:rPr lang="cs-CZ" sz="7200" dirty="0" smtClean="0"/>
              <a:t>běžná denní doba odpočinku o trvání alespoň 11 hodin, kterou řidič čerpá na trajektu nebo ve vlaku (pokud má řidič k dispozici lůžko nebo lehátko), přerušena nanejvýš dvakrát jinými činnostmi (jako třeba přemístěním vozidla na trajekt nebo vlak nebo jeho přemístěním z trajektu nebo vlaku). Obě tato přerušení nesmějí celkem přesáhnout jednu hodinu. V důsledku doby přerušení nesmí v žádném případě dojít ke snížení běžné denní doby odpočinku. </a:t>
            </a:r>
          </a:p>
          <a:p>
            <a:pPr>
              <a:buNone/>
            </a:pPr>
            <a:r>
              <a:rPr lang="cs-CZ" sz="7200" dirty="0" smtClean="0"/>
              <a:t> </a:t>
            </a:r>
          </a:p>
          <a:p>
            <a:pPr>
              <a:buNone/>
            </a:pPr>
            <a:r>
              <a:rPr lang="cs-CZ" sz="7200" dirty="0" smtClean="0"/>
              <a:t>       </a:t>
            </a:r>
            <a:r>
              <a:rPr lang="cs-CZ" sz="11200" dirty="0" smtClean="0"/>
              <a:t>Pokud je běžný denní odpočinek </a:t>
            </a:r>
            <a:r>
              <a:rPr lang="cs-CZ" sz="7200" dirty="0" smtClean="0"/>
              <a:t>čerpán ve dvou částech, musí první časový úsek činit alespoň tři hodiny a druhý časový úsek alespoň devět hodin , počet přerušení (nanejvýš dvě) se týká celé doby denního odpočinku, nikoli každé části běžného denního odpočinku rozděleného do dvou časových úseků. </a:t>
            </a:r>
          </a:p>
          <a:p>
            <a:pPr>
              <a:buNone/>
            </a:pPr>
            <a:r>
              <a:rPr lang="cs-CZ" sz="7200" dirty="0" smtClean="0"/>
              <a:t> </a:t>
            </a:r>
          </a:p>
          <a:p>
            <a:pPr>
              <a:buNone/>
            </a:pPr>
            <a:r>
              <a:rPr lang="cs-CZ" sz="7200" dirty="0" smtClean="0"/>
              <a:t>       </a:t>
            </a:r>
            <a:r>
              <a:rPr lang="cs-CZ" sz="11200" dirty="0" smtClean="0"/>
              <a:t>Odchylka se nevztahuje </a:t>
            </a:r>
            <a:r>
              <a:rPr lang="cs-CZ" sz="7200" dirty="0" smtClean="0"/>
              <a:t>na zkrácenou ani běžnou týdenní dobu odpočinku. </a:t>
            </a:r>
          </a:p>
          <a:p>
            <a:pPr>
              <a:buNone/>
            </a:pPr>
            <a:r>
              <a:rPr lang="cs-CZ" sz="7200" dirty="0" smtClean="0"/>
              <a:t> </a:t>
            </a:r>
          </a:p>
          <a:p>
            <a:pPr>
              <a:buNone/>
            </a:pPr>
            <a:r>
              <a:rPr lang="cs-CZ" sz="7200" dirty="0" smtClean="0"/>
              <a:t/>
            </a:r>
            <a:br>
              <a:rPr lang="cs-CZ" sz="7200" dirty="0" smtClean="0"/>
            </a:br>
            <a:endParaRPr lang="cs-CZ" sz="7200" dirty="0" smtClean="0"/>
          </a:p>
          <a:p>
            <a:pPr algn="ctr">
              <a:buNone/>
            </a:pPr>
            <a:r>
              <a:rPr lang="cs-CZ" sz="7200" dirty="0" smtClean="0"/>
              <a:t>  </a:t>
            </a:r>
          </a:p>
          <a:p>
            <a:pPr>
              <a:buNone/>
            </a:pPr>
            <a:endParaRPr lang="cs-CZ" sz="8000" dirty="0" smtClean="0"/>
          </a:p>
          <a:p>
            <a:pPr>
              <a:buNone/>
            </a:pPr>
            <a:r>
              <a:rPr lang="cs-CZ" sz="8000" dirty="0" smtClean="0"/>
              <a:t> </a:t>
            </a:r>
          </a:p>
          <a:p>
            <a:pPr>
              <a:buNone/>
            </a:pPr>
            <a:r>
              <a:rPr lang="cs-CZ" sz="8000" dirty="0" smtClean="0"/>
              <a:t> </a:t>
            </a:r>
          </a:p>
          <a:p>
            <a:pPr>
              <a:buNone/>
            </a:pPr>
            <a:endParaRPr lang="cs-CZ" sz="2400" dirty="0" smtClean="0"/>
          </a:p>
          <a:p>
            <a:pPr algn="ctr">
              <a:buNone/>
            </a:pPr>
            <a:r>
              <a:rPr lang="cs-CZ" sz="12800" dirty="0" smtClean="0"/>
              <a:t>  </a:t>
            </a:r>
          </a:p>
          <a:p>
            <a:pPr>
              <a:buNone/>
            </a:pPr>
            <a:endParaRPr lang="cs-CZ" sz="8000" dirty="0" smtClean="0"/>
          </a:p>
          <a:p>
            <a:pPr>
              <a:buNone/>
            </a:pPr>
            <a:r>
              <a:rPr lang="cs-CZ" sz="8000" dirty="0" smtClean="0"/>
              <a:t> </a:t>
            </a:r>
          </a:p>
          <a:p>
            <a:pPr>
              <a:buNone/>
            </a:pPr>
            <a:r>
              <a:rPr lang="cs-CZ" sz="8000" dirty="0" smtClean="0"/>
              <a:t> </a:t>
            </a:r>
          </a:p>
          <a:p>
            <a:pPr>
              <a:buNone/>
            </a:pPr>
            <a:endParaRPr lang="cs-CZ" sz="2400" dirty="0" smtClean="0"/>
          </a:p>
        </p:txBody>
      </p:sp>
      <p:sp>
        <p:nvSpPr>
          <p:cNvPr id="4" name="Ohnutá šipka 3"/>
          <p:cNvSpPr/>
          <p:nvPr/>
        </p:nvSpPr>
        <p:spPr>
          <a:xfrm>
            <a:off x="0" y="1844824"/>
            <a:ext cx="539552" cy="432048"/>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 name="Ohnutá šipka 4"/>
          <p:cNvSpPr/>
          <p:nvPr/>
        </p:nvSpPr>
        <p:spPr>
          <a:xfrm>
            <a:off x="0" y="3789040"/>
            <a:ext cx="539552" cy="432048"/>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 name="Ohnutá šipka 5"/>
          <p:cNvSpPr/>
          <p:nvPr/>
        </p:nvSpPr>
        <p:spPr>
          <a:xfrm>
            <a:off x="0" y="5517232"/>
            <a:ext cx="539552" cy="432048"/>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Tree>
    <p:extLst>
      <p:ext uri="{BB962C8B-B14F-4D97-AF65-F5344CB8AC3E}">
        <p14:creationId xmlns:p14="http://schemas.microsoft.com/office/powerpoint/2010/main" val="435822717"/>
      </p:ext>
    </p:extLst>
  </p:cSld>
  <p:clrMapOvr>
    <a:masterClrMapping/>
  </p:clrMapOvr>
  <p:transition spd="med">
    <p:randomBar dir="vert"/>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Nadpis 1"/>
          <p:cNvSpPr>
            <a:spLocks noGrp="1"/>
          </p:cNvSpPr>
          <p:nvPr>
            <p:ph type="title"/>
          </p:nvPr>
        </p:nvSpPr>
        <p:spPr>
          <a:xfrm>
            <a:off x="395536" y="188640"/>
            <a:ext cx="8229600" cy="1143000"/>
          </a:xfrm>
        </p:spPr>
        <p:txBody>
          <a:bodyPr/>
          <a:lstStyle/>
          <a:p>
            <a:pPr algn="l"/>
            <a:r>
              <a:rPr lang="cs-CZ" dirty="0" smtClean="0">
                <a:latin typeface="Times New Roman" pitchFamily="18" charset="0"/>
                <a:cs typeface="Times New Roman" pitchFamily="18" charset="0"/>
              </a:rPr>
              <a:t>Kontrolní otázky:	</a:t>
            </a:r>
            <a:endParaRPr lang="cs-CZ" dirty="0" smtClean="0"/>
          </a:p>
        </p:txBody>
      </p:sp>
      <p:sp>
        <p:nvSpPr>
          <p:cNvPr id="4099" name="Zástupný symbol pro obsah 2"/>
          <p:cNvSpPr>
            <a:spLocks noGrp="1"/>
          </p:cNvSpPr>
          <p:nvPr>
            <p:ph idx="1"/>
          </p:nvPr>
        </p:nvSpPr>
        <p:spPr>
          <a:xfrm>
            <a:off x="457200" y="1556792"/>
            <a:ext cx="8229600" cy="4320480"/>
          </a:xfrm>
        </p:spPr>
        <p:txBody>
          <a:bodyPr>
            <a:normAutofit/>
          </a:bodyPr>
          <a:lstStyle/>
          <a:p>
            <a:r>
              <a:rPr lang="cs-CZ" sz="3200" dirty="0" smtClean="0"/>
              <a:t>1.	Popiš </a:t>
            </a:r>
            <a:r>
              <a:rPr lang="cs-CZ" sz="3200" dirty="0" smtClean="0"/>
              <a:t>o čem pojednává pokyn č.1?</a:t>
            </a:r>
          </a:p>
          <a:p>
            <a:r>
              <a:rPr lang="cs-CZ" sz="3200" dirty="0" smtClean="0"/>
              <a:t>2</a:t>
            </a:r>
            <a:r>
              <a:rPr lang="cs-CZ" sz="3200" dirty="0" smtClean="0"/>
              <a:t>.	</a:t>
            </a:r>
            <a:r>
              <a:rPr lang="cs-CZ" sz="3200" dirty="0" smtClean="0"/>
              <a:t>Popiš o čem pojednává pokyn č.2?</a:t>
            </a:r>
          </a:p>
          <a:p>
            <a:r>
              <a:rPr lang="cs-CZ" sz="3200" dirty="0" smtClean="0"/>
              <a:t>3.	Co musí mít řidič při kontrole u sebe, 	aby prokázal dobu kdy neřídil?</a:t>
            </a:r>
            <a:endParaRPr lang="cs-CZ" sz="3200" dirty="0" smtClean="0"/>
          </a:p>
          <a:p>
            <a:r>
              <a:rPr lang="cs-CZ" sz="3200" dirty="0"/>
              <a:t>4</a:t>
            </a:r>
            <a:r>
              <a:rPr lang="cs-CZ" sz="3200" dirty="0" smtClean="0"/>
              <a:t>.</a:t>
            </a:r>
            <a:r>
              <a:rPr lang="cs-CZ" sz="3200" dirty="0" smtClean="0"/>
              <a:t>	</a:t>
            </a:r>
            <a:r>
              <a:rPr lang="cs-CZ" sz="3200" dirty="0" smtClean="0"/>
              <a:t>Popiš jakým způsobem se vykazuje  čas </a:t>
            </a:r>
          </a:p>
          <a:p>
            <a:pPr marL="393192" lvl="1" indent="0">
              <a:buNone/>
            </a:pPr>
            <a:r>
              <a:rPr lang="cs-CZ" sz="3000" dirty="0"/>
              <a:t>	</a:t>
            </a:r>
            <a:r>
              <a:rPr lang="cs-CZ" sz="3200" dirty="0" smtClean="0"/>
              <a:t>strávený </a:t>
            </a:r>
            <a:r>
              <a:rPr lang="cs-CZ" sz="3200" dirty="0"/>
              <a:t>na trajektu nebo ve vlaku</a:t>
            </a:r>
            <a:r>
              <a:rPr lang="cs-CZ" sz="3000" dirty="0" smtClean="0"/>
              <a:t>?</a:t>
            </a:r>
          </a:p>
          <a:p>
            <a:pPr marL="393192" lvl="1" indent="0">
              <a:buNone/>
            </a:pPr>
            <a:r>
              <a:rPr lang="cs-CZ" sz="3000" dirty="0" smtClean="0"/>
              <a:t>	</a:t>
            </a:r>
            <a:endParaRPr lang="cs-CZ" sz="3000" dirty="0" smtClean="0"/>
          </a:p>
        </p:txBody>
      </p:sp>
    </p:spTree>
    <p:extLst>
      <p:ext uri="{BB962C8B-B14F-4D97-AF65-F5344CB8AC3E}">
        <p14:creationId xmlns:p14="http://schemas.microsoft.com/office/powerpoint/2010/main" val="242685705"/>
      </p:ext>
    </p:extLst>
  </p:cSld>
  <p:clrMapOvr>
    <a:masterClrMapping/>
  </p:clrMapOvr>
  <p:transition spd="med">
    <p:randomBar dir="vert"/>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Nadpis 3"/>
          <p:cNvSpPr>
            <a:spLocks noGrp="1"/>
          </p:cNvSpPr>
          <p:nvPr>
            <p:ph type="title"/>
          </p:nvPr>
        </p:nvSpPr>
        <p:spPr>
          <a:xfrm>
            <a:off x="323850" y="1196975"/>
            <a:ext cx="6872288" cy="571500"/>
          </a:xfrm>
        </p:spPr>
        <p:txBody>
          <a:bodyPr>
            <a:normAutofit fontScale="90000"/>
          </a:bodyPr>
          <a:lstStyle/>
          <a:p>
            <a:pPr algn="l" eaLnBrk="1" hangingPunct="1"/>
            <a:r>
              <a:rPr lang="cs-CZ" altLang="cs-CZ" smtClean="0">
                <a:latin typeface="Times New Roman" pitchFamily="18" charset="0"/>
                <a:cs typeface="Times New Roman" pitchFamily="18" charset="0"/>
              </a:rPr>
              <a:t>Použité zdroje:</a:t>
            </a:r>
          </a:p>
        </p:txBody>
      </p:sp>
      <p:sp>
        <p:nvSpPr>
          <p:cNvPr id="5123" name="Zástupný symbol pro obsah 4"/>
          <p:cNvSpPr>
            <a:spLocks noGrp="1"/>
          </p:cNvSpPr>
          <p:nvPr>
            <p:ph idx="1"/>
          </p:nvPr>
        </p:nvSpPr>
        <p:spPr>
          <a:xfrm>
            <a:off x="250825" y="1844824"/>
            <a:ext cx="7993583" cy="4392488"/>
          </a:xfrm>
        </p:spPr>
        <p:txBody>
          <a:bodyPr>
            <a:normAutofit/>
          </a:bodyPr>
          <a:lstStyle/>
          <a:p>
            <a:pPr marL="0" indent="0">
              <a:buNone/>
            </a:pPr>
            <a:r>
              <a:rPr lang="cs-CZ" sz="1800" b="1" dirty="0"/>
              <a:t>NAŘÍZENÍ EVROPSKÉHO PARLAMENTU A RADY (ES</a:t>
            </a:r>
            <a:r>
              <a:rPr lang="cs-CZ" sz="1800" b="1" dirty="0" smtClean="0"/>
              <a:t>) </a:t>
            </a:r>
            <a:r>
              <a:rPr lang="cs-CZ" sz="1800" b="1" dirty="0"/>
              <a:t>č. 561/2006</a:t>
            </a:r>
          </a:p>
          <a:p>
            <a:pPr marL="0" indent="0">
              <a:buNone/>
            </a:pPr>
            <a:r>
              <a:rPr lang="cs-CZ" sz="1800" dirty="0" smtClean="0"/>
              <a:t>	ze </a:t>
            </a:r>
            <a:r>
              <a:rPr lang="cs-CZ" sz="1800" dirty="0"/>
              <a:t>dne 15. března </a:t>
            </a:r>
            <a:r>
              <a:rPr lang="cs-CZ" sz="1800" dirty="0" smtClean="0"/>
              <a:t>2006,</a:t>
            </a:r>
            <a:endParaRPr lang="cs-CZ" sz="1800" dirty="0"/>
          </a:p>
          <a:p>
            <a:pPr marL="0" indent="0">
              <a:buNone/>
            </a:pPr>
            <a:r>
              <a:rPr lang="cs-CZ" sz="1800" dirty="0" smtClean="0"/>
              <a:t>	o </a:t>
            </a:r>
            <a:r>
              <a:rPr lang="cs-CZ" sz="1800" dirty="0"/>
              <a:t>harmonizaci některých předpisů v sociální oblasti týkajících se silniční </a:t>
            </a:r>
            <a:r>
              <a:rPr lang="cs-CZ" sz="1800" dirty="0" smtClean="0"/>
              <a:t>dopravy.</a:t>
            </a:r>
            <a:endParaRPr lang="cs-CZ" sz="1800" dirty="0" smtClean="0">
              <a:latin typeface="Times New Roman" pitchFamily="18" charset="0"/>
              <a:cs typeface="Times New Roman" pitchFamily="18" charset="0"/>
            </a:endParaRPr>
          </a:p>
          <a:p>
            <a:pPr eaLnBrk="1" hangingPunct="1">
              <a:buFont typeface="Arial" charset="0"/>
              <a:buNone/>
            </a:pPr>
            <a:endParaRPr lang="cs-CZ" sz="1800" dirty="0" smtClean="0">
              <a:latin typeface="Times New Roman" pitchFamily="18" charset="0"/>
              <a:cs typeface="Times New Roman" pitchFamily="18" charset="0"/>
            </a:endParaRPr>
          </a:p>
          <a:p>
            <a:pPr eaLnBrk="1" hangingPunct="1">
              <a:buFont typeface="Arial" charset="0"/>
              <a:buNone/>
            </a:pPr>
            <a:r>
              <a:rPr lang="cs-CZ" sz="1800" dirty="0" smtClean="0">
                <a:latin typeface="Times New Roman" pitchFamily="18" charset="0"/>
                <a:cs typeface="Times New Roman" pitchFamily="18" charset="0"/>
              </a:rPr>
              <a:t>BŘEZINA, Jiří. </a:t>
            </a:r>
            <a:r>
              <a:rPr lang="cs-CZ" sz="1800" i="1" dirty="0" smtClean="0">
                <a:latin typeface="Times New Roman" pitchFamily="18" charset="0"/>
                <a:cs typeface="Times New Roman" pitchFamily="18" charset="0"/>
              </a:rPr>
              <a:t>Přehled předpisů v silniční nákladní dopravě.</a:t>
            </a:r>
          </a:p>
          <a:p>
            <a:pPr eaLnBrk="1" hangingPunct="1">
              <a:buFont typeface="Arial" charset="0"/>
              <a:buNone/>
            </a:pPr>
            <a:r>
              <a:rPr lang="cs-CZ" sz="1800" i="1" dirty="0">
                <a:latin typeface="Times New Roman" pitchFamily="18" charset="0"/>
                <a:cs typeface="Times New Roman" pitchFamily="18" charset="0"/>
              </a:rPr>
              <a:t>	</a:t>
            </a:r>
            <a:r>
              <a:rPr lang="cs-CZ" sz="1800" i="1" dirty="0" smtClean="0">
                <a:latin typeface="Times New Roman" pitchFamily="18" charset="0"/>
                <a:cs typeface="Times New Roman" pitchFamily="18" charset="0"/>
              </a:rPr>
              <a:t>	</a:t>
            </a:r>
            <a:r>
              <a:rPr lang="cs-CZ" sz="1800" dirty="0" smtClean="0">
                <a:latin typeface="Times New Roman" pitchFamily="18" charset="0"/>
                <a:cs typeface="Times New Roman" pitchFamily="18" charset="0"/>
              </a:rPr>
              <a:t>Ostrava: REPRONIS, 2012, ISBN 978-80-7329-230-7</a:t>
            </a:r>
          </a:p>
          <a:p>
            <a:pPr eaLnBrk="1" hangingPunct="1">
              <a:buFont typeface="Arial" charset="0"/>
              <a:buNone/>
            </a:pPr>
            <a:endParaRPr lang="cs-CZ" sz="1800" dirty="0">
              <a:latin typeface="Times New Roman" pitchFamily="18" charset="0"/>
              <a:cs typeface="Times New Roman" pitchFamily="18" charset="0"/>
            </a:endParaRPr>
          </a:p>
          <a:p>
            <a:pPr eaLnBrk="1" hangingPunct="1">
              <a:buFont typeface="Arial" charset="0"/>
              <a:buNone/>
            </a:pPr>
            <a:r>
              <a:rPr lang="cs-CZ" sz="1800" dirty="0" smtClean="0">
                <a:latin typeface="Times New Roman" pitchFamily="18" charset="0"/>
                <a:cs typeface="Times New Roman" pitchFamily="18" charset="0"/>
              </a:rPr>
              <a:t>Pokud není uvedeno jinak, použitý materiál je z vlastních zdrojů autora</a:t>
            </a:r>
            <a:endParaRPr lang="cs-CZ" altLang="cs-CZ" sz="1800" dirty="0" smtClean="0">
              <a:latin typeface="Times New Roman" pitchFamily="18" charset="0"/>
              <a:cs typeface="Times New Roman" pitchFamily="18" charset="0"/>
            </a:endParaRPr>
          </a:p>
        </p:txBody>
      </p:sp>
    </p:spTree>
    <p:extLst>
      <p:ext uri="{BB962C8B-B14F-4D97-AF65-F5344CB8AC3E}">
        <p14:creationId xmlns:p14="http://schemas.microsoft.com/office/powerpoint/2010/main" val="1083587602"/>
      </p:ext>
    </p:extLst>
  </p:cSld>
  <p:clrMapOvr>
    <a:masterClrMapping/>
  </p:clrMapOvr>
  <p:transition spd="med">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ok">
  <a:themeElements>
    <a:clrScheme name="Vlastní 12">
      <a:dk1>
        <a:sysClr val="windowText" lastClr="000000"/>
      </a:dk1>
      <a:lt1>
        <a:sysClr val="window" lastClr="FFFFFF"/>
      </a:lt1>
      <a:dk2>
        <a:srgbClr val="666666"/>
      </a:dk2>
      <a:lt2>
        <a:srgbClr val="D2D2D2"/>
      </a:lt2>
      <a:accent1>
        <a:srgbClr val="FFFF00"/>
      </a:accent1>
      <a:accent2>
        <a:srgbClr val="E40059"/>
      </a:accent2>
      <a:accent3>
        <a:srgbClr val="9C007F"/>
      </a:accent3>
      <a:accent4>
        <a:srgbClr val="68007F"/>
      </a:accent4>
      <a:accent5>
        <a:srgbClr val="005BD3"/>
      </a:accent5>
      <a:accent6>
        <a:srgbClr val="00349E"/>
      </a:accent6>
      <a:hlink>
        <a:srgbClr val="FFFFFF"/>
      </a:hlink>
      <a:folHlink>
        <a:srgbClr val="FFFFFF"/>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137</TotalTime>
  <Words>751</Words>
  <Application>Microsoft Office PowerPoint</Application>
  <PresentationFormat>Předvádění na obrazovce (4:3)</PresentationFormat>
  <Paragraphs>266</Paragraphs>
  <Slides>20</Slides>
  <Notes>0</Notes>
  <HiddenSlides>0</HiddenSlides>
  <MMClips>0</MMClips>
  <ScaleCrop>false</ScaleCrop>
  <HeadingPairs>
    <vt:vector size="4" baseType="variant">
      <vt:variant>
        <vt:lpstr>Motiv</vt:lpstr>
      </vt:variant>
      <vt:variant>
        <vt:i4>1</vt:i4>
      </vt:variant>
      <vt:variant>
        <vt:lpstr>Nadpisy snímků</vt:lpstr>
      </vt:variant>
      <vt:variant>
        <vt:i4>20</vt:i4>
      </vt:variant>
    </vt:vector>
  </HeadingPairs>
  <TitlesOfParts>
    <vt:vector size="21" baseType="lpstr">
      <vt:lpstr>Tok</vt:lpstr>
      <vt:lpstr>Prezentace aplikace PowerPoint</vt:lpstr>
      <vt:lpstr>Anotace: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Kontrolní otázky: </vt:lpstr>
      <vt:lpstr>Použité 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SMITKA František</dc:creator>
  <cp:lastModifiedBy>SMITKA František</cp:lastModifiedBy>
  <cp:revision>8</cp:revision>
  <dcterms:created xsi:type="dcterms:W3CDTF">2013-11-01T09:17:49Z</dcterms:created>
  <dcterms:modified xsi:type="dcterms:W3CDTF">2013-11-04T09:16:36Z</dcterms:modified>
</cp:coreProperties>
</file>