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F57AA626-17F8-4678-94EE-56DBC617FC1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BADE810-994F-4D33-8CC7-AFDBAE4AB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F57AA626-17F8-4678-94EE-56DBC617FC1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DE810-994F-4D33-8CC7-AFDBAE4AB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F57AA626-17F8-4678-94EE-56DBC617FC1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BADE810-994F-4D33-8CC7-AFDBAE4ABEB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57AA626-17F8-4678-94EE-56DBC617FC1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BADE810-994F-4D33-8CC7-AFDBAE4AB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F57AA626-17F8-4678-94EE-56DBC617FC1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BADE810-994F-4D33-8CC7-AFDBAE4AB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AA626-17F8-4678-94EE-56DBC617FC1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DE810-994F-4D33-8CC7-AFDBAE4AB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57AA626-17F8-4678-94EE-56DBC617FC1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BADE810-994F-4D33-8CC7-AFDBAE4AB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F57AA626-17F8-4678-94EE-56DBC617FC1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BADE810-994F-4D33-8CC7-AFDBAE4AB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F57AA626-17F8-4678-94EE-56DBC617FC1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BADE810-994F-4D33-8CC7-AFDBAE4AB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AA626-17F8-4678-94EE-56DBC617FC1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DE810-994F-4D33-8CC7-AFDBAE4AB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AA626-17F8-4678-94EE-56DBC617FC1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DE810-994F-4D33-8CC7-AFDBAE4AB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F57AA626-17F8-4678-94EE-56DBC617FC1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BADE810-994F-4D33-8CC7-AFDBAE4AB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0626358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VY_32_INOVACE_14_C_06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Analogové záznamové zařízení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91441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79687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645024"/>
            <a:ext cx="8062912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b="1" dirty="0" smtClean="0">
                <a:hlinkClick r:id="rId2" action="ppaction://hlinksldjump"/>
              </a:rPr>
              <a:t>ANALOGOVÉ ZÁZNAMOVÉ ZAŘÍZENÍ  KOTOUČOVÝ TACHOGRAF</a:t>
            </a:r>
            <a:r>
              <a:rPr lang="cs-CZ" dirty="0" smtClean="0">
                <a:hlinkClick r:id="rId2" action="ppaction://hlinksldjump"/>
              </a:rPr>
              <a:t/>
            </a:r>
            <a:br>
              <a:rPr lang="cs-CZ" dirty="0" smtClean="0">
                <a:hlinkClick r:id="rId2" action="ppaction://hlinksldjump"/>
              </a:rPr>
            </a:b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907704" y="3429000"/>
            <a:ext cx="792088" cy="0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1979712" y="4077072"/>
            <a:ext cx="79208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899592" y="1052736"/>
            <a:ext cx="7848872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Pro záznam práce řidiče je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záznamový list (kotouč) určený k zaznamenání údajů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, který se vkládá do záznamového zařízení, na němž zapisovací přístroj průběžně zapisuje požadované informace.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Každý řidič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má své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záznamové listy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Záznamový list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má identifikační údaje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 přední a zadní straně kotouče.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/>
              <a:t>PŘEDNÍ STRANA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686800" cy="45720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Na přední straně jsou především dvě oblasti.</a:t>
            </a:r>
          </a:p>
          <a:p>
            <a:pPr marL="578358" lvl="0" indent="-514350" algn="ctr">
              <a:buNone/>
            </a:pPr>
            <a:endParaRPr lang="cs-CZ" dirty="0" smtClean="0"/>
          </a:p>
          <a:p>
            <a:pPr marL="578358" lvl="0" indent="-514350" algn="ctr">
              <a:buNone/>
            </a:pPr>
            <a:endParaRPr lang="cs-CZ" dirty="0" smtClean="0"/>
          </a:p>
          <a:p>
            <a:pPr marL="578358" lvl="0" indent="-514350">
              <a:buNone/>
            </a:pPr>
            <a:r>
              <a:rPr lang="cs-CZ" b="1" dirty="0" smtClean="0"/>
              <a:t>      A) OBLAST IDENTIFIKACE KOTOUČE</a:t>
            </a:r>
          </a:p>
          <a:p>
            <a:pPr marL="578358" indent="-514350" algn="ctr">
              <a:buNone/>
            </a:pPr>
            <a:endParaRPr lang="cs-CZ" b="1" dirty="0" smtClean="0"/>
          </a:p>
          <a:p>
            <a:pPr marL="578358" indent="-514350" algn="ctr">
              <a:buNone/>
            </a:pPr>
            <a:r>
              <a:rPr lang="cs-CZ" b="1" dirty="0" smtClean="0"/>
              <a:t>B) OBLAST PRO AUTOMATICKÝ ZÁZNAM </a:t>
            </a:r>
            <a:endParaRPr lang="cs-CZ" dirty="0" smtClean="0"/>
          </a:p>
          <a:p>
            <a:pPr marL="578358" lvl="0" indent="-514350">
              <a:buAutoNum type="alphaUcParenR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0" y="4077072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0" y="5157192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395536" y="117693"/>
            <a:ext cx="8568952" cy="6740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32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A) Oblast identifikace kotouče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32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Nachází se uprostřed kotouče, řidič identifikační údaje vyplňuje rukou, jsou povinné </a:t>
            </a:r>
            <a:r>
              <a:rPr kumimoji="0" lang="cs-CZ" sz="240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ÚDAJE</a:t>
            </a:r>
            <a:r>
              <a:rPr lang="cs-CZ" sz="2000" dirty="0"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(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tučně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se vyplňují před začátkem jízdy).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cs typeface="Times New Roman" pitchFamily="18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1) Příjmení a jméno řidiče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2) Místo na začátku (vložení)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3) Místo na konci (vyjmutí)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4) Datum vložení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lang="cs-CZ" sz="2400" dirty="0" smtClean="0">
                <a:ea typeface="Calibri" pitchFamily="34" charset="0"/>
                <a:cs typeface="Times New Roman" pitchFamily="18" charset="0"/>
              </a:rPr>
              <a:t> 5)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Datum vyjmutí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6) Registrační značka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7) Stav počítadla km na začátku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8) Stav počítadla km na konci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9) Ujetá vzdálenost – nemusí být vyplněno</a:t>
            </a:r>
            <a:b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</a:br>
            <a:endParaRPr kumimoji="0" lang="cs-CZ" sz="24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Calibri" pitchFamily="34" charset="0"/>
              <a:cs typeface="Times New Roman" pitchFamily="18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tabLst/>
            </a:pPr>
            <a:r>
              <a:rPr lang="cs-CZ" sz="2400" b="1" dirty="0" smtClean="0">
                <a:cs typeface="Times New Roman" pitchFamily="18" charset="0"/>
                <a:hlinkClick r:id="rId2" action="ppaction://hlinksldjump"/>
              </a:rPr>
              <a:t>OBRÁZEK</a:t>
            </a:r>
            <a:endParaRPr kumimoji="0" lang="cs-CZ" sz="2400" b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457200" y="457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3059832" y="1844824"/>
            <a:ext cx="576064" cy="504056"/>
          </a:xfrm>
          <a:prstGeom prst="down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0" y="764704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obrázek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0390" y="836712"/>
            <a:ext cx="8682090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568952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3200" b="1" dirty="0" smtClean="0"/>
              <a:t>B) Oblast </a:t>
            </a:r>
            <a:r>
              <a:rPr lang="cs-CZ" sz="3200" b="1" dirty="0"/>
              <a:t>pro automatický </a:t>
            </a:r>
            <a:r>
              <a:rPr lang="cs-CZ" sz="3200" b="1" dirty="0" smtClean="0"/>
              <a:t>záznam</a:t>
            </a:r>
            <a:br>
              <a:rPr lang="cs-CZ" sz="3200" b="1" dirty="0" smtClean="0"/>
            </a:br>
            <a:r>
              <a:rPr lang="cs-CZ" sz="3200" b="1" dirty="0" smtClean="0"/>
              <a:t> </a:t>
            </a:r>
            <a:endParaRPr lang="cs-CZ" sz="3200" b="1" dirty="0"/>
          </a:p>
          <a:p>
            <a:pPr lvl="0" algn="ctr"/>
            <a:r>
              <a:rPr lang="cs-CZ" sz="2400" b="1" dirty="0" smtClean="0"/>
              <a:t>OBSAHUJE ČTYŘI PÁSMA</a:t>
            </a:r>
          </a:p>
          <a:p>
            <a:pPr algn="ctr"/>
            <a:endParaRPr lang="cs-CZ" sz="2400" dirty="0"/>
          </a:p>
          <a:p>
            <a:pPr lvl="0"/>
            <a:r>
              <a:rPr lang="cs-CZ" sz="2400" b="1" dirty="0" smtClean="0"/>
              <a:t>     1. Oblast</a:t>
            </a:r>
            <a:r>
              <a:rPr lang="cs-CZ" sz="2800" b="1" dirty="0" smtClean="0"/>
              <a:t> </a:t>
            </a:r>
            <a:r>
              <a:rPr lang="cs-CZ" sz="3200" b="1" dirty="0"/>
              <a:t>pro identifikaci času </a:t>
            </a:r>
            <a:endParaRPr lang="cs-CZ" sz="3200" dirty="0"/>
          </a:p>
          <a:p>
            <a:pPr>
              <a:buClr>
                <a:schemeClr val="accent1"/>
              </a:buClr>
            </a:pPr>
            <a:r>
              <a:rPr lang="cs-CZ" sz="2400" dirty="0" smtClean="0"/>
              <a:t>         Na </a:t>
            </a:r>
            <a:r>
              <a:rPr lang="cs-CZ" sz="2400" dirty="0"/>
              <a:t>obvodu kotouče je vytvořena časová stupnice </a:t>
            </a:r>
            <a:r>
              <a:rPr lang="cs-CZ" sz="2400" dirty="0" smtClean="0"/>
              <a:t>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odstupňovaná v</a:t>
            </a:r>
            <a:r>
              <a:rPr lang="cs-CZ" sz="2400" dirty="0"/>
              <a:t> intervalech 15, případně 5 minut </a:t>
            </a:r>
            <a:r>
              <a:rPr lang="cs-CZ" sz="2400" dirty="0" smtClean="0"/>
              <a:t>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</a:t>
            </a:r>
            <a:r>
              <a:rPr lang="cs-CZ" sz="2400" b="1" dirty="0" smtClean="0"/>
              <a:t>(</a:t>
            </a:r>
            <a:r>
              <a:rPr lang="cs-CZ" sz="2400" b="1" dirty="0"/>
              <a:t>celkem 24 hodin</a:t>
            </a:r>
            <a:r>
              <a:rPr lang="cs-CZ" sz="2400" b="1" dirty="0" smtClean="0"/>
              <a:t>). </a:t>
            </a:r>
          </a:p>
          <a:p>
            <a:endParaRPr lang="cs-CZ" sz="2400" dirty="0" smtClean="0"/>
          </a:p>
          <a:p>
            <a:endParaRPr lang="cs-CZ" sz="2400" dirty="0"/>
          </a:p>
          <a:p>
            <a:pPr lvl="0"/>
            <a:r>
              <a:rPr lang="cs-CZ" sz="2400" b="1" dirty="0" smtClean="0"/>
              <a:t>      2. Oblast</a:t>
            </a:r>
            <a:r>
              <a:rPr lang="cs-CZ" sz="2800" b="1" dirty="0" smtClean="0"/>
              <a:t> </a:t>
            </a:r>
            <a:r>
              <a:rPr lang="cs-CZ" sz="3200" b="1" dirty="0"/>
              <a:t>záznamu rychlosti </a:t>
            </a:r>
            <a:endParaRPr lang="cs-CZ" sz="3200" dirty="0"/>
          </a:p>
          <a:p>
            <a:r>
              <a:rPr lang="cs-CZ" sz="2400" dirty="0" smtClean="0"/>
              <a:t>          Rozdělena </a:t>
            </a:r>
            <a:r>
              <a:rPr lang="cs-CZ" sz="2400" dirty="0"/>
              <a:t>na mezikruží po 20 km/hod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         </a:t>
            </a:r>
            <a:r>
              <a:rPr lang="cs-CZ" sz="2400" b="1" dirty="0" smtClean="0"/>
              <a:t>(</a:t>
            </a:r>
            <a:r>
              <a:rPr lang="cs-CZ" sz="2400" b="1" dirty="0"/>
              <a:t>vyznačena číslicí</a:t>
            </a:r>
            <a:r>
              <a:rPr lang="cs-CZ" sz="2400" b="1" dirty="0" smtClean="0"/>
              <a:t>).</a:t>
            </a:r>
          </a:p>
          <a:p>
            <a:r>
              <a:rPr lang="cs-CZ" sz="2400" b="1" dirty="0"/>
              <a:t> </a:t>
            </a:r>
            <a:endParaRPr lang="cs-CZ" sz="2400" dirty="0"/>
          </a:p>
          <a:p>
            <a:pPr algn="ctr"/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0" y="2276872"/>
            <a:ext cx="683568" cy="504056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0" y="4509120"/>
            <a:ext cx="683568" cy="504056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0" y="980728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843808" y="1772816"/>
            <a:ext cx="374441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332656"/>
            <a:ext cx="8208912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3. Oblast </a:t>
            </a:r>
            <a:r>
              <a:rPr lang="cs-CZ" sz="3200" b="1" dirty="0" smtClean="0"/>
              <a:t>záznamu činnosti </a:t>
            </a:r>
            <a:endParaRPr lang="cs-CZ" sz="3200" dirty="0" smtClean="0"/>
          </a:p>
          <a:p>
            <a:r>
              <a:rPr lang="cs-CZ" sz="2400" dirty="0" smtClean="0"/>
              <a:t>Zaznamenávají se doby dle času provádění jednotlivé činnosti. Činnost je rozlišena tloušťkou zapsané stopy. </a:t>
            </a:r>
          </a:p>
          <a:p>
            <a:endParaRPr lang="cs-CZ" sz="2400" dirty="0" smtClean="0"/>
          </a:p>
          <a:p>
            <a:pPr algn="ctr"/>
            <a:r>
              <a:rPr lang="cs-CZ" sz="2400" b="1" dirty="0" smtClean="0"/>
              <a:t>Odpočinek</a:t>
            </a:r>
            <a:r>
              <a:rPr lang="cs-CZ" sz="2400" dirty="0" smtClean="0"/>
              <a:t> – nejtenčí čára</a:t>
            </a:r>
          </a:p>
          <a:p>
            <a:pPr algn="ctr"/>
            <a:r>
              <a:rPr lang="cs-CZ" sz="2400" b="1" dirty="0" smtClean="0"/>
              <a:t>Řízení</a:t>
            </a:r>
            <a:r>
              <a:rPr lang="cs-CZ" sz="2400" dirty="0" smtClean="0"/>
              <a:t> – </a:t>
            </a:r>
            <a:r>
              <a:rPr lang="cs-CZ" sz="2400" b="1" dirty="0" smtClean="0"/>
              <a:t>nejsilnější čára</a:t>
            </a:r>
          </a:p>
          <a:p>
            <a:pPr algn="ctr"/>
            <a:r>
              <a:rPr lang="cs-CZ" sz="2400" b="1" dirty="0" smtClean="0"/>
              <a:t>Jiná práce </a:t>
            </a:r>
          </a:p>
          <a:p>
            <a:pPr algn="ctr"/>
            <a:r>
              <a:rPr lang="cs-CZ" sz="2400" b="1" dirty="0" smtClean="0"/>
              <a:t>Doba pohotovosti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 lvl="0"/>
            <a:r>
              <a:rPr lang="cs-CZ" sz="2400" b="1" dirty="0" smtClean="0"/>
              <a:t>4. Oblast </a:t>
            </a:r>
            <a:r>
              <a:rPr lang="cs-CZ" sz="3200" b="1" dirty="0" smtClean="0"/>
              <a:t>pro ujetou vzdálenost </a:t>
            </a:r>
            <a:endParaRPr lang="cs-CZ" sz="3200" dirty="0" smtClean="0"/>
          </a:p>
          <a:p>
            <a:r>
              <a:rPr lang="cs-CZ" sz="2400" dirty="0" smtClean="0"/>
              <a:t>Záznam se provádí úsečkami mezi dvěma kružnicemi. </a:t>
            </a:r>
          </a:p>
          <a:p>
            <a:r>
              <a:rPr lang="cs-CZ" sz="2400" dirty="0" smtClean="0"/>
              <a:t>Jedna úsečka představuje 5 km – tzn., vzdálenost mezi dvěma vrcholy lomené čáry představuje 10 km.</a:t>
            </a:r>
          </a:p>
          <a:p>
            <a:endParaRPr lang="cs-CZ" sz="2400" dirty="0"/>
          </a:p>
          <a:p>
            <a:r>
              <a:rPr lang="cs-CZ" sz="2400" b="1" dirty="0" smtClean="0">
                <a:hlinkClick r:id="rId2" action="ppaction://hlinksldjump"/>
              </a:rPr>
              <a:t>OBRÁZEK </a:t>
            </a:r>
            <a:endParaRPr lang="cs-CZ" sz="2400" b="1" dirty="0"/>
          </a:p>
        </p:txBody>
      </p:sp>
      <p:sp>
        <p:nvSpPr>
          <p:cNvPr id="3" name="Šipka doprava 2"/>
          <p:cNvSpPr/>
          <p:nvPr/>
        </p:nvSpPr>
        <p:spPr>
          <a:xfrm>
            <a:off x="0" y="3861048"/>
            <a:ext cx="683568" cy="504056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0" y="404664"/>
            <a:ext cx="683568" cy="504056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obrázek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340768"/>
            <a:ext cx="8640960" cy="4475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615056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/>
              <a:t>ZADNÍ STRANA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1032" y="1196752"/>
            <a:ext cx="8712968" cy="5328592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9600" dirty="0" smtClean="0"/>
              <a:t>Na zadní straně jsou následující oblasti.</a:t>
            </a:r>
          </a:p>
          <a:p>
            <a:pPr algn="ctr">
              <a:buNone/>
            </a:pPr>
            <a:endParaRPr lang="cs-CZ" sz="6400" dirty="0" smtClean="0"/>
          </a:p>
          <a:p>
            <a:pPr lvl="0">
              <a:buNone/>
            </a:pPr>
            <a:r>
              <a:rPr lang="cs-CZ" sz="9600" b="1" dirty="0" smtClean="0"/>
              <a:t>          A) OBLAST PRO IDENTIFIKAČNÍ ÚDAJ KOTOUČE</a:t>
            </a:r>
          </a:p>
          <a:p>
            <a:pPr lvl="0">
              <a:buNone/>
            </a:pPr>
            <a:r>
              <a:rPr lang="cs-CZ" sz="9600" b="1" dirty="0" smtClean="0"/>
              <a:t> </a:t>
            </a:r>
            <a:endParaRPr lang="cs-CZ" sz="9600" dirty="0" smtClean="0"/>
          </a:p>
          <a:p>
            <a:pPr algn="ctr">
              <a:buNone/>
            </a:pPr>
            <a:r>
              <a:rPr lang="cs-CZ" sz="7200" dirty="0" smtClean="0"/>
              <a:t>Jméno, značka výrobce</a:t>
            </a:r>
          </a:p>
          <a:p>
            <a:pPr algn="ctr">
              <a:buNone/>
            </a:pPr>
            <a:r>
              <a:rPr lang="cs-CZ" sz="7200" dirty="0" smtClean="0"/>
              <a:t>Schvalovací značka kotouče </a:t>
            </a:r>
          </a:p>
          <a:p>
            <a:pPr algn="ctr">
              <a:buNone/>
            </a:pPr>
            <a:r>
              <a:rPr lang="cs-CZ" sz="7200" dirty="0" smtClean="0"/>
              <a:t>Horní mez zaznamenatelné rychlosti </a:t>
            </a:r>
          </a:p>
          <a:p>
            <a:pPr algn="ctr">
              <a:buNone/>
            </a:pPr>
            <a:r>
              <a:rPr lang="cs-CZ" sz="7200" dirty="0" smtClean="0"/>
              <a:t>Schvalovací značky typu tachografů, pro něž je kotouč použitelný </a:t>
            </a:r>
          </a:p>
          <a:p>
            <a:endParaRPr lang="cs-CZ" sz="6400" dirty="0" smtClean="0"/>
          </a:p>
          <a:p>
            <a:pPr lvl="0">
              <a:buNone/>
            </a:pPr>
            <a:r>
              <a:rPr lang="cs-CZ" sz="6400" b="1" dirty="0" smtClean="0"/>
              <a:t>                    </a:t>
            </a:r>
            <a:r>
              <a:rPr lang="cs-CZ" sz="9600" b="1" dirty="0" smtClean="0"/>
              <a:t>B) OBLAST PRO ZÁZNAMY ZMĚNY VOZIDLA</a:t>
            </a:r>
          </a:p>
          <a:p>
            <a:pPr lvl="0">
              <a:buNone/>
            </a:pPr>
            <a:endParaRPr lang="cs-CZ" sz="6400" b="1" dirty="0" smtClean="0"/>
          </a:p>
          <a:p>
            <a:pPr lvl="0"/>
            <a:endParaRPr lang="cs-CZ" sz="6400" dirty="0" smtClean="0"/>
          </a:p>
          <a:p>
            <a:pPr lvl="0">
              <a:buNone/>
            </a:pPr>
            <a:r>
              <a:rPr lang="cs-CZ" sz="9600" b="1" dirty="0" smtClean="0"/>
              <a:t>          C) OBLAST PRO RUČNÍ ZÁZNAM ČINNOSTI ŘIDIČE </a:t>
            </a:r>
          </a:p>
          <a:p>
            <a:pPr lvl="0">
              <a:buNone/>
            </a:pPr>
            <a:endParaRPr lang="cs-CZ" sz="6400" dirty="0" smtClean="0"/>
          </a:p>
          <a:p>
            <a:pPr algn="ctr">
              <a:buNone/>
            </a:pPr>
            <a:r>
              <a:rPr lang="cs-CZ" sz="7200" dirty="0" smtClean="0"/>
              <a:t>Píše sem řidič i zdůvodnění proč nemohl nedodržet pravidla 561/2006/ES.</a:t>
            </a:r>
          </a:p>
          <a:p>
            <a:pPr algn="ctr">
              <a:buNone/>
            </a:pPr>
            <a:r>
              <a:rPr lang="cs-CZ" sz="7200" dirty="0" smtClean="0"/>
              <a:t>Při nefunkčnosti tachografu. </a:t>
            </a:r>
          </a:p>
          <a:p>
            <a:pPr>
              <a:buNone/>
            </a:pPr>
            <a:endParaRPr lang="cs-CZ" sz="6400" dirty="0" smtClean="0"/>
          </a:p>
          <a:p>
            <a:pPr>
              <a:buNone/>
            </a:pPr>
            <a:r>
              <a:rPr lang="cs-CZ" sz="11200" b="1" dirty="0" smtClean="0">
                <a:hlinkClick r:id="rId2" action="ppaction://hlinksldjump"/>
              </a:rPr>
              <a:t>OBRÁZEK</a:t>
            </a:r>
            <a:endParaRPr lang="cs-CZ" sz="11200" b="1" dirty="0" smtClean="0"/>
          </a:p>
          <a:p>
            <a:pPr algn="ctr"/>
            <a:endParaRPr lang="cs-CZ" sz="6400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2132856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0" y="4221088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0" y="5157192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obrázek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604" y="692696"/>
            <a:ext cx="8719769" cy="5112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Popiš data identifikace kotouče 	zapsaná před jízdou?</a:t>
            </a:r>
          </a:p>
          <a:p>
            <a:r>
              <a:rPr lang="cs-CZ" dirty="0" smtClean="0"/>
              <a:t>2.	</a:t>
            </a:r>
            <a:r>
              <a:rPr lang="cs-CZ" dirty="0"/>
              <a:t>Popiš data identifikace kotouče 	zapsaná </a:t>
            </a:r>
            <a:r>
              <a:rPr lang="cs-CZ" dirty="0" smtClean="0"/>
              <a:t>po jízdě?</a:t>
            </a:r>
          </a:p>
          <a:p>
            <a:r>
              <a:rPr lang="cs-CZ" dirty="0" smtClean="0"/>
              <a:t>3.	Popiš data na přední straně 	zaznamenávána zařízením?</a:t>
            </a:r>
          </a:p>
          <a:p>
            <a:r>
              <a:rPr lang="cs-CZ" dirty="0" smtClean="0"/>
              <a:t>4.	Popiš data na zadní straně 	záznamového listu?</a:t>
            </a:r>
          </a:p>
        </p:txBody>
      </p:sp>
    </p:spTree>
    <p:extLst>
      <p:ext uri="{BB962C8B-B14F-4D97-AF65-F5344CB8AC3E}">
        <p14:creationId xmlns:p14="http://schemas.microsoft.com/office/powerpoint/2010/main" val="378745518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marL="64008" indent="0">
              <a:buNone/>
            </a:pPr>
            <a:r>
              <a:rPr lang="cs-CZ" sz="1800" dirty="0"/>
              <a:t>NAŘÍZENÍ RADY (EHS) č. 3821/85 ze dne 20. prosince 1985</a:t>
            </a:r>
          </a:p>
          <a:p>
            <a:pPr marL="64008" indent="0">
              <a:buNone/>
            </a:pPr>
            <a:r>
              <a:rPr lang="cs-CZ" sz="1800"/>
              <a:t>	o záznamovém zařízení v silniční dopravě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333391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44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4FE956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4FE956"/>
      </a:hlink>
      <a:folHlink>
        <a:srgbClr val="4FE956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59</TotalTime>
  <Words>415</Words>
  <Application>Microsoft Office PowerPoint</Application>
  <PresentationFormat>Předvádění na obrazovce (4:3)</PresentationFormat>
  <Paragraphs>105</Paragraphs>
  <Slides>14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Talent</vt:lpstr>
      <vt:lpstr>Prezentace aplikace PowerPoint</vt:lpstr>
      <vt:lpstr>Anotace:</vt:lpstr>
      <vt:lpstr>ANALOGOVÉ ZÁZNAMOVÉ ZAŘÍZENÍ  KOTOUČOVÝ TACHOGRAF </vt:lpstr>
      <vt:lpstr>Prezentace aplikace PowerPoint</vt:lpstr>
      <vt:lpstr>PŘEDNÍ STRANA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ZADNÍ STRANA 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ANALOGOVÉ ZÁZNAMOVÉ ZAŘÍZENÍ  KOTOUČOVÝ TACHOGRAF</dc:title>
  <dc:creator>Verunka</dc:creator>
  <cp:lastModifiedBy>SMITKA František</cp:lastModifiedBy>
  <cp:revision>5</cp:revision>
  <dcterms:created xsi:type="dcterms:W3CDTF">2013-09-18T11:13:49Z</dcterms:created>
  <dcterms:modified xsi:type="dcterms:W3CDTF">2013-10-31T16:06:30Z</dcterms:modified>
</cp:coreProperties>
</file>