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69" r:id="rId4"/>
    <p:sldId id="270" r:id="rId5"/>
    <p:sldId id="282" r:id="rId6"/>
    <p:sldId id="286" r:id="rId7"/>
    <p:sldId id="287" r:id="rId8"/>
    <p:sldId id="288" r:id="rId9"/>
    <p:sldId id="289" r:id="rId10"/>
    <p:sldId id="290" r:id="rId11"/>
    <p:sldId id="278" r:id="rId12"/>
    <p:sldId id="279" r:id="rId13"/>
    <p:sldId id="280" r:id="rId14"/>
    <p:sldId id="281" r:id="rId15"/>
    <p:sldId id="291" r:id="rId16"/>
    <p:sldId id="284" r:id="rId17"/>
    <p:sldId id="283" r:id="rId18"/>
    <p:sldId id="285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VY_32_INOVACE_Zvířata v lese - PTÁCI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VY_32_INOVACE_Zvířata v lese - PTÁCI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4135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Datel_%C4%8Dern%C3%BD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rakapou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Dendrocopos_medius_(Marek_Szczepanek)_cut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f/Kuckuck_(Cuculus_canorus)_by_Tim_Peukert.jpg" TargetMode="External"/><Relationship Id="rId2" Type="http://schemas.openxmlformats.org/officeDocument/2006/relationships/hyperlink" Target="http://cs.wikipedia.org/wiki/Kuka%C4%8Dka_obecn%C3%A1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7/Buteo_buteo_1_(Lukasz_Lukasik).jpg" TargetMode="External"/><Relationship Id="rId2" Type="http://schemas.openxmlformats.org/officeDocument/2006/relationships/hyperlink" Target="http://cs.wikipedia.org/wiki/K%C3%A1n%C4%9B_lesn%C3%AD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Sojka_obecn%C3%A1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Straka_obecn%C3%A1" TargetMode="Externa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://cs.wikipedia.org/wiki/Soubor:Dendrocopos_medius_(Marek_Szczepanek)_cut.jpg" TargetMode="External"/><Relationship Id="rId7" Type="http://schemas.openxmlformats.org/officeDocument/2006/relationships/image" Target="../media/image1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6/67/Buteo_buteo_1_(Lukasz_Lukasik).jpg" TargetMode="External"/><Relationship Id="rId5" Type="http://schemas.openxmlformats.org/officeDocument/2006/relationships/image" Target="../media/image11.png"/><Relationship Id="rId10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hyperlink" Target="//upload.wikimedia.org/wikipedia/commons/4/4f/Kuckuck_(Cuculus_canorus)_by_Tim_Peukert.jp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zistromy.cz/cz/videogalerie/zivocichov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xty-pisni.eu/sverak-uhlir/datel" TargetMode="Externa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ndrocopos_medius_(Marek_Szczepanek)_cut.jpg" TargetMode="External"/><Relationship Id="rId7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Schwarzspech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Garrulus_glandarius_1_Luc_Viatour.jpg" TargetMode="External"/><Relationship Id="rId5" Type="http://schemas.openxmlformats.org/officeDocument/2006/relationships/hyperlink" Target="http://cs.wikipedia.org/wiki/Soubor:Buteo_buteo_1_(Lukasz_Lukasik).jpg" TargetMode="External"/><Relationship Id="rId4" Type="http://schemas.openxmlformats.org/officeDocument/2006/relationships/hyperlink" Target="http://cs.wikipedia.org/wiki/Soubor:Kuckuck_(Cuculus_canorus)_by_Tim_Peuker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313396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prohloubení učiva Prvouky s využitím mezipředmětových vztahů – Český jazyk – vyvození sloves a podstatných jmen, opakování abecedy, druhů vět. </a:t>
            </a:r>
          </a:p>
          <a:p>
            <a:pPr marL="301943" lvl="1" indent="0">
              <a:buNone/>
            </a:pPr>
            <a:r>
              <a:rPr lang="cs-CZ" sz="1600" dirty="0"/>
              <a:t>Snímek č. 3 až </a:t>
            </a:r>
            <a:r>
              <a:rPr lang="cs-CZ" sz="1600" dirty="0" smtClean="0"/>
              <a:t>10 </a:t>
            </a:r>
            <a:r>
              <a:rPr lang="cs-CZ" sz="1600" dirty="0"/>
              <a:t>je výkladový.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11  </a:t>
            </a:r>
            <a:r>
              <a:rPr lang="cs-CZ" sz="1600" dirty="0"/>
              <a:t>– Kliknutím do volného prostoru postupně přiřazujeme názvy zvířat.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12 </a:t>
            </a:r>
            <a:r>
              <a:rPr lang="cs-CZ" sz="1600" dirty="0"/>
              <a:t>prohlížíme </a:t>
            </a:r>
            <a:r>
              <a:rPr lang="cs-CZ" sz="1600" dirty="0" err="1"/>
              <a:t>videogalerii</a:t>
            </a:r>
            <a:r>
              <a:rPr lang="cs-CZ" sz="1600" dirty="0"/>
              <a:t> zvířat a říkáme, co zvířata dělají.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14 </a:t>
            </a:r>
            <a:r>
              <a:rPr lang="cs-CZ" sz="1600" dirty="0"/>
              <a:t>a </a:t>
            </a:r>
            <a:r>
              <a:rPr lang="cs-CZ" sz="1600" dirty="0" smtClean="0"/>
              <a:t>15 </a:t>
            </a:r>
            <a:r>
              <a:rPr lang="cs-CZ" sz="1600" dirty="0"/>
              <a:t>určujeme slovní druhy. Kontrola po kliknutí na slovo.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16 </a:t>
            </a:r>
            <a:r>
              <a:rPr lang="cs-CZ" sz="1600" dirty="0"/>
              <a:t>je určen k procvičení abecedy (po kliknutí  do správného okénka se slova postupně seřadí podle abecedy). 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17 </a:t>
            </a:r>
            <a:r>
              <a:rPr lang="cs-CZ" sz="1600" dirty="0"/>
              <a:t>opakujeme druhy vět. Kontrola po kliknutí do volného prostoru.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18 </a:t>
            </a:r>
            <a:r>
              <a:rPr lang="cs-CZ" sz="1600" dirty="0"/>
              <a:t>v časovém limitu (odkrytí odkazu na písničku </a:t>
            </a:r>
            <a:r>
              <a:rPr lang="cs-CZ" sz="1600" dirty="0" smtClean="0"/>
              <a:t>Datel) </a:t>
            </a:r>
            <a:r>
              <a:rPr lang="cs-CZ" sz="1600" dirty="0"/>
              <a:t>opakujeme učivo o zvířatech.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Materiál obsahuje </a:t>
            </a:r>
            <a:r>
              <a:rPr lang="cs-CZ" sz="1600" dirty="0" smtClean="0"/>
              <a:t>19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dirty="0"/>
          </a:p>
          <a:p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780108"/>
          </a:xfrm>
        </p:spPr>
        <p:txBody>
          <a:bodyPr>
            <a:normAutofit/>
          </a:bodyPr>
          <a:lstStyle/>
          <a:p>
            <a:r>
              <a:rPr lang="cs-CZ" sz="5400" b="1" dirty="0"/>
              <a:t>ZVÍŘATA V </a:t>
            </a:r>
            <a:r>
              <a:rPr lang="cs-CZ" sz="5400" b="1" dirty="0" smtClean="0"/>
              <a:t>LESE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1473200"/>
          </a:xfrm>
        </p:spPr>
        <p:txBody>
          <a:bodyPr/>
          <a:lstStyle/>
          <a:p>
            <a:endParaRPr lang="cs-CZ" dirty="0"/>
          </a:p>
          <a:p>
            <a:pPr lvl="0"/>
            <a:r>
              <a:rPr lang="cs-CZ" sz="4800" b="1" dirty="0" smtClean="0"/>
              <a:t> Ptáci </a:t>
            </a:r>
            <a:r>
              <a:rPr lang="cs-CZ" sz="4800" b="1" dirty="0"/>
              <a:t>v lese </a:t>
            </a:r>
            <a:endParaRPr lang="cs-CZ" sz="4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34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Fotky\DOVOLENE\Letni\Německo_rakousko_2010\vyber\IMG_1139.JPG"/>
          <p:cNvPicPr>
            <a:picLocks noChangeAspect="1" noChangeArrowheads="1"/>
          </p:cNvPicPr>
          <p:nvPr/>
        </p:nvPicPr>
        <p:blipFill>
          <a:blip r:embed="rId3" cstate="print">
            <a:lum bright="30000"/>
          </a:blip>
          <a:srcRect l="26316" t="20526" r="30526"/>
          <a:stretch>
            <a:fillRect/>
          </a:stretch>
        </p:blipFill>
        <p:spPr bwMode="auto">
          <a:xfrm>
            <a:off x="251520" y="2132856"/>
            <a:ext cx="3744416" cy="4596804"/>
          </a:xfrm>
          <a:prstGeom prst="rect">
            <a:avLst/>
          </a:prstGeom>
          <a:noFill/>
        </p:spPr>
      </p:pic>
      <p:pic>
        <p:nvPicPr>
          <p:cNvPr id="1026" name="Picture 2" descr="D:\Fotky\DOVOLENE\Letni\Německo_rakousko_2010\vyber\IMG_1136.JPG"/>
          <p:cNvPicPr>
            <a:picLocks noChangeAspect="1" noChangeArrowheads="1"/>
          </p:cNvPicPr>
          <p:nvPr/>
        </p:nvPicPr>
        <p:blipFill>
          <a:blip r:embed="rId4" cstate="print">
            <a:lum bright="20000"/>
          </a:blip>
          <a:srcRect l="34615" r="2564" b="13462"/>
          <a:stretch>
            <a:fillRect/>
          </a:stretch>
        </p:blipFill>
        <p:spPr bwMode="auto">
          <a:xfrm>
            <a:off x="3995936" y="2132856"/>
            <a:ext cx="4968552" cy="456295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5272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Ptáci </a:t>
            </a:r>
            <a:r>
              <a:rPr lang="cs-CZ" dirty="0"/>
              <a:t>v </a:t>
            </a:r>
            <a:r>
              <a:rPr lang="cs-CZ" dirty="0" smtClean="0"/>
              <a:t>podzimním lese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4734342"/>
            <a:ext cx="6696744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3600" dirty="0" smtClean="0"/>
              <a:t>Ptáci jsou obratlovci.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3600" dirty="0" smtClean="0"/>
              <a:t>Tělo </a:t>
            </a:r>
            <a:r>
              <a:rPr lang="cs-CZ" sz="3600" dirty="0"/>
              <a:t>mají pokryté peřím</a:t>
            </a:r>
            <a:r>
              <a:rPr lang="cs-CZ" sz="3600" dirty="0" smtClean="0"/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600" dirty="0" smtClean="0"/>
              <a:t>Mláďata se vylíhnou z vajíček.</a:t>
            </a:r>
            <a:endParaRPr lang="cs-CZ" sz="3600" dirty="0"/>
          </a:p>
          <a:p>
            <a:pPr lvl="0"/>
            <a:endParaRPr lang="cs-CZ" sz="24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7452320" y="6237312"/>
            <a:ext cx="15841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Foto autor</a:t>
            </a:r>
          </a:p>
        </p:txBody>
      </p:sp>
    </p:spTree>
    <p:extLst>
      <p:ext uri="{BB962C8B-B14F-4D97-AF65-F5344CB8AC3E}">
        <p14:creationId xmlns:p14="http://schemas.microsoft.com/office/powerpoint/2010/main" val="448856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Datel černý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483768" y="6165304"/>
            <a:ext cx="720080" cy="43204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č. 01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491880" y="1757676"/>
            <a:ext cx="5472608" cy="4695659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Samec má na hlavě červenou „čepičku</a:t>
            </a:r>
            <a:r>
              <a:rPr lang="cs-CZ" sz="2800" dirty="0" smtClean="0">
                <a:solidFill>
                  <a:schemeClr val="tx1"/>
                </a:solidFill>
              </a:rPr>
              <a:t>“.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Živí se hmyzem (brouky, larvami).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Má dlouhý lepkavý jazyk.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Hnízda si vytesává </a:t>
            </a:r>
            <a:r>
              <a:rPr lang="cs-CZ" sz="2800" dirty="0">
                <a:solidFill>
                  <a:schemeClr val="tx1"/>
                </a:solidFill>
              </a:rPr>
              <a:t>v kmenech </a:t>
            </a:r>
            <a:r>
              <a:rPr lang="cs-CZ" sz="2800" dirty="0" smtClean="0">
                <a:solidFill>
                  <a:schemeClr val="tx1"/>
                </a:solidFill>
              </a:rPr>
              <a:t>buků.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Datel </a:t>
            </a:r>
            <a:r>
              <a:rPr lang="cs-CZ" sz="2800" dirty="0">
                <a:solidFill>
                  <a:schemeClr val="tx1"/>
                </a:solidFill>
              </a:rPr>
              <a:t>je stálý pták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Datel černý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889080" cy="4392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48738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Strakapoud prostřední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419873" y="1988840"/>
            <a:ext cx="5184576" cy="437917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Je to obratlovec.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Živí se hmyzem (brouky, larvami).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Hmyz hledá </a:t>
            </a:r>
            <a:r>
              <a:rPr lang="cs-CZ" sz="2800" dirty="0">
                <a:solidFill>
                  <a:schemeClr val="tx1"/>
                </a:solidFill>
              </a:rPr>
              <a:t>nejčastěji uvnitř hnijících nebo jinak nezdravých </a:t>
            </a:r>
            <a:r>
              <a:rPr lang="cs-CZ" sz="2800" dirty="0" smtClean="0">
                <a:solidFill>
                  <a:schemeClr val="tx1"/>
                </a:solidFill>
              </a:rPr>
              <a:t>stromů.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Strakapoud hnízdí v dutinách.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Strakapoud - </a:t>
            </a:r>
            <a:r>
              <a:rPr lang="cs-CZ" dirty="0" smtClean="0">
                <a:solidFill>
                  <a:schemeClr val="tx1"/>
                </a:solidFill>
                <a:hlinkClick r:id="rId3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Strakapoud prostřední">
            <a:hlinkClick r:id="rId4" tooltip="Strakapoud prostřední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2880320" cy="4197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483768" y="6165304"/>
            <a:ext cx="720080" cy="432048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č. 02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758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Kukačka obecná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19" y="2564904"/>
            <a:ext cx="4200401" cy="38461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Kukačka obecná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499992" y="2276872"/>
            <a:ext cx="4390505" cy="388843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Je to obratlovec.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Klade vejce </a:t>
            </a:r>
            <a:r>
              <a:rPr lang="cs-CZ" sz="2800" dirty="0">
                <a:solidFill>
                  <a:schemeClr val="tx1"/>
                </a:solidFill>
              </a:rPr>
              <a:t>do cizích </a:t>
            </a:r>
            <a:r>
              <a:rPr lang="cs-CZ" sz="2800" dirty="0" smtClean="0">
                <a:solidFill>
                  <a:schemeClr val="tx1"/>
                </a:solidFill>
              </a:rPr>
              <a:t>hnízd.</a:t>
            </a:r>
          </a:p>
          <a:p>
            <a:r>
              <a:rPr lang="cs-CZ" sz="2800" dirty="0">
                <a:solidFill>
                  <a:schemeClr val="tx1"/>
                </a:solidFill>
              </a:rPr>
              <a:t>Samec se ozývá </a:t>
            </a:r>
            <a:r>
              <a:rPr lang="cs-CZ" sz="2800" dirty="0" smtClean="0">
                <a:solidFill>
                  <a:schemeClr val="tx1"/>
                </a:solidFill>
              </a:rPr>
              <a:t>výrazným  </a:t>
            </a:r>
            <a:r>
              <a:rPr lang="cs-CZ" sz="2800" i="1" dirty="0" smtClean="0">
                <a:solidFill>
                  <a:schemeClr val="tx1"/>
                </a:solidFill>
              </a:rPr>
              <a:t>kuku.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Dva prsty jí směřují dopředu, dva dozadu.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Je to stěhovavý pták</a:t>
            </a:r>
            <a:r>
              <a:rPr lang="cs-CZ" sz="2800" i="1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6" name="Picture 2" descr="Soubor:Kuckuck (Cuculus canorus) by Tim Peuker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2420888"/>
            <a:ext cx="3984242" cy="265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3"/>
          <p:cNvSpPr txBox="1">
            <a:spLocks/>
          </p:cNvSpPr>
          <p:nvPr/>
        </p:nvSpPr>
        <p:spPr>
          <a:xfrm>
            <a:off x="3563888" y="5085184"/>
            <a:ext cx="720080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03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1758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Káně lesní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20" y="2679192"/>
            <a:ext cx="3912369" cy="3447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Káně lesní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499992" y="1988840"/>
            <a:ext cx="4320480" cy="437917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Káně je obratlovec.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Je to dravec.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Živí se </a:t>
            </a:r>
            <a:r>
              <a:rPr lang="cs-CZ" sz="2800" dirty="0">
                <a:solidFill>
                  <a:schemeClr val="tx1"/>
                </a:solidFill>
              </a:rPr>
              <a:t>malými </a:t>
            </a:r>
            <a:r>
              <a:rPr lang="cs-CZ" sz="2800" dirty="0" smtClean="0">
                <a:solidFill>
                  <a:schemeClr val="tx1"/>
                </a:solidFill>
              </a:rPr>
              <a:t>savci, ptáky, plazy </a:t>
            </a:r>
            <a:r>
              <a:rPr lang="cs-CZ" sz="2800" dirty="0">
                <a:solidFill>
                  <a:schemeClr val="tx1"/>
                </a:solidFill>
              </a:rPr>
              <a:t>(</a:t>
            </a:r>
            <a:r>
              <a:rPr lang="cs-CZ" sz="2800" dirty="0" smtClean="0">
                <a:solidFill>
                  <a:schemeClr val="tx1"/>
                </a:solidFill>
              </a:rPr>
              <a:t>ještěrkami, hady), červy, obojživelníky </a:t>
            </a:r>
            <a:r>
              <a:rPr lang="cs-CZ" sz="2800" dirty="0">
                <a:solidFill>
                  <a:schemeClr val="tx1"/>
                </a:solidFill>
              </a:rPr>
              <a:t>(</a:t>
            </a:r>
            <a:r>
              <a:rPr lang="cs-CZ" sz="2800" dirty="0" smtClean="0">
                <a:solidFill>
                  <a:schemeClr val="tx1"/>
                </a:solidFill>
              </a:rPr>
              <a:t>většinou žábami).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Je to stálý pták.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4" name="Picture 2" descr="Soubor:Buteo buteo 1 (Lukasz Lukasik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14" y="1958606"/>
            <a:ext cx="4029907" cy="302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3"/>
          <p:cNvSpPr txBox="1">
            <a:spLocks/>
          </p:cNvSpPr>
          <p:nvPr/>
        </p:nvSpPr>
        <p:spPr>
          <a:xfrm>
            <a:off x="3563888" y="5013176"/>
            <a:ext cx="720080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04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1758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Sojka obecná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2679192"/>
            <a:ext cx="3960439" cy="3447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Sojka obecná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860032" y="1916832"/>
            <a:ext cx="4055063" cy="4379170"/>
          </a:xfrm>
        </p:spPr>
        <p:txBody>
          <a:bodyPr>
            <a:normAutofit fontScale="925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Sojka je obratlovec.</a:t>
            </a:r>
          </a:p>
          <a:p>
            <a:r>
              <a:rPr lang="cs-CZ" sz="2800" dirty="0">
                <a:solidFill>
                  <a:schemeClr val="tx1"/>
                </a:solidFill>
              </a:rPr>
              <a:t>Na </a:t>
            </a:r>
            <a:r>
              <a:rPr lang="cs-CZ" sz="2800" dirty="0" smtClean="0">
                <a:solidFill>
                  <a:schemeClr val="tx1"/>
                </a:solidFill>
              </a:rPr>
              <a:t>křídlech </a:t>
            </a:r>
            <a:r>
              <a:rPr lang="cs-CZ" sz="2800" dirty="0">
                <a:solidFill>
                  <a:schemeClr val="tx1"/>
                </a:solidFill>
              </a:rPr>
              <a:t>má modrá </a:t>
            </a:r>
            <a:r>
              <a:rPr lang="cs-CZ" sz="2800" dirty="0" smtClean="0">
                <a:solidFill>
                  <a:schemeClr val="tx1"/>
                </a:solidFill>
              </a:rPr>
              <a:t>pírka. </a:t>
            </a:r>
          </a:p>
          <a:p>
            <a:r>
              <a:rPr lang="cs-CZ" sz="2800" dirty="0">
                <a:solidFill>
                  <a:schemeClr val="tx1"/>
                </a:solidFill>
              </a:rPr>
              <a:t>Živí se především </a:t>
            </a:r>
            <a:r>
              <a:rPr lang="cs-CZ" sz="2800" dirty="0" smtClean="0">
                <a:solidFill>
                  <a:schemeClr val="tx1"/>
                </a:solidFill>
              </a:rPr>
              <a:t>žaludy </a:t>
            </a:r>
            <a:r>
              <a:rPr lang="cs-CZ" sz="2800" dirty="0">
                <a:solidFill>
                  <a:schemeClr val="tx1"/>
                </a:solidFill>
              </a:rPr>
              <a:t>a bukvicemi, které si uschovává do svých skrýší na zimní </a:t>
            </a:r>
            <a:r>
              <a:rPr lang="cs-CZ" sz="2800" dirty="0" smtClean="0">
                <a:solidFill>
                  <a:schemeClr val="tx1"/>
                </a:solidFill>
              </a:rPr>
              <a:t>období, </a:t>
            </a:r>
            <a:r>
              <a:rPr lang="cs-CZ" sz="2800" dirty="0">
                <a:solidFill>
                  <a:schemeClr val="tx1"/>
                </a:solidFill>
              </a:rPr>
              <a:t>ale </a:t>
            </a:r>
            <a:r>
              <a:rPr lang="cs-CZ" sz="2800" dirty="0" smtClean="0">
                <a:solidFill>
                  <a:schemeClr val="tx1"/>
                </a:solidFill>
              </a:rPr>
              <a:t>i ořechy</a:t>
            </a:r>
            <a:r>
              <a:rPr lang="cs-CZ" sz="2800" dirty="0">
                <a:solidFill>
                  <a:schemeClr val="tx1"/>
                </a:solidFill>
              </a:rPr>
              <a:t>, </a:t>
            </a:r>
            <a:r>
              <a:rPr lang="cs-CZ" sz="2800" dirty="0" smtClean="0">
                <a:solidFill>
                  <a:schemeClr val="tx1"/>
                </a:solidFill>
              </a:rPr>
              <a:t>obilím.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Živí se i hmyzem (brouky, larvami).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4441881" cy="3037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3"/>
          <p:cNvSpPr txBox="1">
            <a:spLocks/>
          </p:cNvSpPr>
          <p:nvPr/>
        </p:nvSpPr>
        <p:spPr>
          <a:xfrm>
            <a:off x="4067944" y="5085184"/>
            <a:ext cx="720080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05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1758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Straka obecná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2679192"/>
            <a:ext cx="3240359" cy="34472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>
              <a:hlinkClick r:id="rId2"/>
            </a:endParaRP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>
              <a:hlinkClick r:id="rId2"/>
            </a:endParaRP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Straka obecná - ZDE</a:t>
            </a:r>
            <a:endParaRPr lang="cs-CZ" dirty="0">
              <a:hlinkClick r:id="rId2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211960" y="2060848"/>
            <a:ext cx="4536504" cy="388843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Straka je obratlovec.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Živí se hmyzem (brouky, larvami),  </a:t>
            </a:r>
            <a:r>
              <a:rPr lang="cs-CZ" sz="2800" dirty="0">
                <a:solidFill>
                  <a:schemeClr val="tx1"/>
                </a:solidFill>
              </a:rPr>
              <a:t>drobnými obratlovci nebo většími mršinami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>
                <a:solidFill>
                  <a:schemeClr val="tx1"/>
                </a:solidFill>
              </a:rPr>
              <a:t>rostlinnou </a:t>
            </a:r>
            <a:r>
              <a:rPr lang="cs-CZ" sz="2800" dirty="0" smtClean="0">
                <a:solidFill>
                  <a:schemeClr val="tx1"/>
                </a:solidFill>
              </a:rPr>
              <a:t>stravou (semeny </a:t>
            </a:r>
            <a:r>
              <a:rPr lang="cs-CZ" sz="2800" dirty="0">
                <a:solidFill>
                  <a:schemeClr val="tx1"/>
                </a:solidFill>
              </a:rPr>
              <a:t>a </a:t>
            </a:r>
            <a:r>
              <a:rPr lang="cs-CZ" sz="2800" dirty="0" smtClean="0">
                <a:solidFill>
                  <a:schemeClr val="tx1"/>
                </a:solidFill>
              </a:rPr>
              <a:t>různými plody).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Straka </a:t>
            </a:r>
            <a:r>
              <a:rPr lang="cs-CZ" sz="2800" dirty="0">
                <a:solidFill>
                  <a:schemeClr val="tx1"/>
                </a:solidFill>
              </a:rPr>
              <a:t>je stálý pták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27376"/>
            <a:ext cx="3491733" cy="2370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3"/>
          <p:cNvSpPr txBox="1">
            <a:spLocks/>
          </p:cNvSpPr>
          <p:nvPr/>
        </p:nvSpPr>
        <p:spPr>
          <a:xfrm>
            <a:off x="3203848" y="4653136"/>
            <a:ext cx="720080" cy="43204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06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817584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Ptáci v podzimním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5" y="3262176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datel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139143" y="3262176"/>
            <a:ext cx="3004769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strakapoud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367239" y="3262176"/>
            <a:ext cx="2509707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straka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káně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175147" y="5874346"/>
            <a:ext cx="30047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sojka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67239" y="5873048"/>
            <a:ext cx="2509709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kukačka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082" y="1208550"/>
            <a:ext cx="1291718" cy="1963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 descr="Strakapoud prostřední">
            <a:hlinkClick r:id="rId3" tooltip="Strakapoud prostředn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184" y="1137063"/>
            <a:ext cx="1396620" cy="203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239" y="1359666"/>
            <a:ext cx="2448125" cy="16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 descr="Soubor:Buteo buteo 1 (Lukasz Lukasik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87" y="3933056"/>
            <a:ext cx="2434908" cy="182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970161"/>
            <a:ext cx="2616564" cy="1789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 descr="Soubor:Kuckuck (Cuculus canorus) by Tim Peukert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742" y="4000243"/>
            <a:ext cx="2651117" cy="176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ástupný symbol pro obsah 3"/>
          <p:cNvSpPr txBox="1">
            <a:spLocks/>
          </p:cNvSpPr>
          <p:nvPr/>
        </p:nvSpPr>
        <p:spPr>
          <a:xfrm>
            <a:off x="6300192" y="2708920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06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obsah 3"/>
          <p:cNvSpPr txBox="1">
            <a:spLocks/>
          </p:cNvSpPr>
          <p:nvPr/>
        </p:nvSpPr>
        <p:spPr>
          <a:xfrm>
            <a:off x="5364088" y="5373216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05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1" name="Zástupný symbol pro obsah 3"/>
          <p:cNvSpPr txBox="1">
            <a:spLocks/>
          </p:cNvSpPr>
          <p:nvPr/>
        </p:nvSpPr>
        <p:spPr>
          <a:xfrm>
            <a:off x="2195736" y="5373216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04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2" name="Zástupný symbol pro obsah 3"/>
          <p:cNvSpPr txBox="1">
            <a:spLocks/>
          </p:cNvSpPr>
          <p:nvPr/>
        </p:nvSpPr>
        <p:spPr>
          <a:xfrm>
            <a:off x="6300192" y="5373216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03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Zástupný symbol pro obsah 3"/>
          <p:cNvSpPr txBox="1">
            <a:spLocks/>
          </p:cNvSpPr>
          <p:nvPr/>
        </p:nvSpPr>
        <p:spPr>
          <a:xfrm>
            <a:off x="5220072" y="2780928"/>
            <a:ext cx="720080" cy="43204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02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4" name="Zástupný symbol pro obsah 3"/>
          <p:cNvSpPr txBox="1">
            <a:spLocks/>
          </p:cNvSpPr>
          <p:nvPr/>
        </p:nvSpPr>
        <p:spPr>
          <a:xfrm>
            <a:off x="2195736" y="2780928"/>
            <a:ext cx="720080" cy="432048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č. 01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993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Ve </a:t>
            </a:r>
            <a:r>
              <a:rPr lang="cs-CZ" dirty="0" err="1" smtClean="0">
                <a:solidFill>
                  <a:schemeClr val="tx1"/>
                </a:solidFill>
              </a:rPr>
              <a:t>videogalerii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hledej ptáky.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Prohlédni si jednotlivá videa a říkej, co ptáci dělají.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3600" b="1" dirty="0" err="1" smtClean="0">
                <a:solidFill>
                  <a:schemeClr val="tx1"/>
                </a:solidFill>
              </a:rPr>
              <a:t>Videogalerii</a:t>
            </a:r>
            <a:r>
              <a:rPr lang="cs-CZ" sz="3600" b="1" dirty="0" smtClean="0">
                <a:solidFill>
                  <a:schemeClr val="tx1"/>
                </a:solidFill>
              </a:rPr>
              <a:t> si prohlédni </a:t>
            </a:r>
            <a:r>
              <a:rPr lang="cs-CZ" sz="3600" b="1" dirty="0" smtClean="0">
                <a:solidFill>
                  <a:schemeClr val="tx1"/>
                </a:solidFill>
                <a:hlinkClick r:id="rId2"/>
              </a:rPr>
              <a:t>ZDE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o dělají ptáci?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645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75656" y="1268760"/>
            <a:ext cx="60486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3600" b="1" u="sng" dirty="0" smtClean="0"/>
          </a:p>
          <a:p>
            <a:pPr lvl="0"/>
            <a:r>
              <a:rPr lang="cs-CZ" sz="3600" b="1" u="sng" dirty="0" smtClean="0"/>
              <a:t>Podstatná </a:t>
            </a:r>
            <a:r>
              <a:rPr lang="cs-CZ" sz="3600" b="1" u="sng" dirty="0"/>
              <a:t>jména</a:t>
            </a:r>
            <a:r>
              <a:rPr lang="cs-CZ" sz="3600" b="1" dirty="0"/>
              <a:t> </a:t>
            </a:r>
            <a:r>
              <a:rPr lang="cs-CZ" sz="3600" dirty="0"/>
              <a:t>jsou názvy osob, zvířat a věcí. </a:t>
            </a:r>
            <a:endParaRPr lang="cs-CZ" sz="3600" dirty="0" smtClean="0"/>
          </a:p>
          <a:p>
            <a:pPr lvl="0"/>
            <a:endParaRPr lang="cs-CZ" sz="3600" dirty="0"/>
          </a:p>
          <a:p>
            <a:r>
              <a:rPr lang="cs-CZ" sz="3600" b="1" u="sng" dirty="0" smtClean="0"/>
              <a:t>Slovesa </a:t>
            </a:r>
            <a:r>
              <a:rPr lang="cs-CZ" sz="3600" dirty="0"/>
              <a:t>nám říkají, co osoby, zvířata a věci dělají, co se s nimi děje.</a:t>
            </a:r>
          </a:p>
        </p:txBody>
      </p:sp>
    </p:spTree>
    <p:extLst>
      <p:ext uri="{BB962C8B-B14F-4D97-AF65-F5344CB8AC3E}">
        <p14:creationId xmlns:p14="http://schemas.microsoft.com/office/powerpoint/2010/main" val="2161198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2771297"/>
            <a:ext cx="2016223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sleduje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krmí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chovává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strakapoud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káně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poštolka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datel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klade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kukačka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ouká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321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62 -0.01088 C 0.04323 -0.01041 0.046 -0.01088 0.04826 -0.00926 C 0.04965 -0.00833 0.04965 -0.00532 0.05087 -0.00416 C 0.05191 -0.00301 0.05347 -0.00301 0.05468 -0.00254 C 0.06962 0.05486 0.01406 0.075 -0.0158 0.08125 C -0.01962 0.08195 -0.02344 0.08264 -0.02726 0.08311 C -0.03577 0.08426 -0.05295 0.08635 -0.05295 0.08658 C -0.06285 0.09005 -0.0717 0.09306 -0.08108 0.09838 C -0.09636 0.11783 -0.09792 0.10718 -0.13108 0.10857 C -0.14202 0.11088 -0.15209 0.11274 -0.1632 0.11389 C -0.18854 0.12037 -0.21441 0.11991 -0.24011 0.12246 C -0.25677 0.12755 -0.27032 0.13264 -0.28629 0.14121 C -0.2908 0.14375 -0.29584 0.14375 -0.30035 0.1463 C -0.30382 0.14838 -0.31059 0.15301 -0.31059 0.15324 C -0.31632 0.16111 -0.3191 0.17223 -0.32604 0.17871 C -0.32795 0.18635 -0.33438 0.19213 -0.33889 0.19746 C -0.35712 0.21852 -0.37917 0.23797 -0.40295 0.24537 C -0.41441 0.25625 -0.40799 0.25232 -0.41702 0.25579 C -0.41962 0.25672 -0.42483 0.25903 -0.42483 0.25926 C -0.43108 0.26459 -0.44132 0.26528 -0.42084 0.2625 C -0.41459 0.25996 -0.41216 0.25903 -0.40556 0.26088 C -0.40191 0.26806 -0.3974 0.27176 -0.3915 0.27454 C -0.38212 0.27269 -0.38125 0.27338 -0.37865 0.2625 C -0.37986 0.25278 -0.37952 0.24329 -0.38368 0.23519 C -0.38629 0.22223 -0.38629 0.21598 -0.38629 0.20093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84 -0.02454 C 0.04253 -0.02385 0.04739 -0.02477 0.05191 -0.02269 C 0.05555 -0.02107 0.06093 -0.00232 0.06337 0.003 C 0.06302 0.01088 0.06319 0.01898 0.06215 0.02685 C 0.06198 0.02893 0.05816 0.03703 0.05694 0.03888 C 0.04166 0.06134 0.03784 0.05439 0.01736 0.06435 C -0.00052 0.07314 -0.01285 0.07638 -0.03143 0.08148 C -0.03802 0.08333 -0.0441 0.0868 -0.0507 0.08842 C -0.07136 0.09328 -0.09288 0.09097 -0.11354 0.09699 C -0.12205 0.09629 -0.13056 0.09675 -0.13907 0.09513 C -0.14323 0.09444 -0.15677 0.0868 -0.16094 0.08495 C -0.17691 0.07824 -0.19063 0.07106 -0.20573 0.06111 C -0.21042 0.0581 -0.21615 0.0581 -0.22118 0.05601 C -0.22344 0.05277 -0.22674 0.05092 -0.22882 0.04745 C -0.2316 0.04305 -0.23073 0.03194 -0.23663 0.03194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2771297"/>
            <a:ext cx="2016223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sleduje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sedí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schovává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káně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strakapoud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poštolka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datel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krouží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klade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kukačka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letí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7728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62 -0.01088 C 0.04323 -0.01041 0.046 -0.01088 0.04826 -0.00926 C 0.04965 -0.00833 0.04965 -0.00532 0.05087 -0.00416 C 0.05191 -0.00301 0.05347 -0.00301 0.05468 -0.00254 C 0.06962 0.05486 0.01406 0.075 -0.0158 0.08125 C -0.01962 0.08195 -0.02344 0.08264 -0.02726 0.08311 C -0.03577 0.08426 -0.05295 0.08635 -0.05295 0.08658 C -0.06285 0.09005 -0.0717 0.09306 -0.08108 0.09838 C -0.09636 0.11783 -0.09792 0.10718 -0.13108 0.10857 C -0.14202 0.11088 -0.15209 0.11274 -0.1632 0.11389 C -0.18854 0.12037 -0.21441 0.11991 -0.24011 0.12246 C -0.25677 0.12755 -0.27032 0.13264 -0.28629 0.14121 C -0.2908 0.14375 -0.29584 0.14375 -0.30035 0.1463 C -0.30382 0.14838 -0.31059 0.15301 -0.31059 0.15324 C -0.31632 0.16111 -0.3191 0.17223 -0.32604 0.17871 C -0.32795 0.18635 -0.33438 0.19213 -0.33889 0.19746 C -0.35712 0.21852 -0.37917 0.23797 -0.40295 0.24537 C -0.41441 0.25625 -0.40799 0.25232 -0.41702 0.25579 C -0.41962 0.25672 -0.42483 0.25903 -0.42483 0.25926 C -0.43108 0.26459 -0.44132 0.26528 -0.42084 0.2625 C -0.41459 0.25996 -0.41216 0.25903 -0.40556 0.26088 C -0.40191 0.26806 -0.3974 0.27176 -0.3915 0.27454 C -0.38212 0.27269 -0.38125 0.27338 -0.37865 0.2625 C -0.37986 0.25278 -0.37952 0.24329 -0.38368 0.23519 C -0.38629 0.22223 -0.38629 0.21598 -0.38629 0.20093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84 -0.02454 C 0.04253 -0.02385 0.04739 -0.02477 0.05191 -0.02269 C 0.05555 -0.02107 0.06093 -0.00232 0.06337 0.003 C 0.06302 0.01088 0.06319 0.01898 0.06215 0.02685 C 0.06198 0.02893 0.05816 0.03703 0.05694 0.03888 C 0.04166 0.06134 0.03784 0.05439 0.01736 0.06435 C -0.00052 0.07314 -0.01285 0.07638 -0.03143 0.08148 C -0.03802 0.08333 -0.0441 0.0868 -0.0507 0.08842 C -0.07136 0.09328 -0.09288 0.09097 -0.11354 0.09699 C -0.12205 0.09629 -0.13056 0.09675 -0.13907 0.09513 C -0.14323 0.09444 -0.15677 0.0868 -0.16094 0.08495 C -0.17691 0.07824 -0.19063 0.07106 -0.20573 0.06111 C -0.21042 0.0581 -0.21615 0.0581 -0.22118 0.05601 C -0.22344 0.05277 -0.22674 0.05092 -0.22882 0.04745 C -0.2316 0.04305 -0.23073 0.03194 -0.23663 0.03194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2958"/>
            <a:ext cx="8568951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Seřaď slovesa podle abecedy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7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581889" y="2639400"/>
            <a:ext cx="646212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Slunce 18"/>
          <p:cNvSpPr/>
          <p:nvPr/>
        </p:nvSpPr>
        <p:spPr>
          <a:xfrm>
            <a:off x="5278708" y="1772816"/>
            <a:ext cx="661444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0" name="Slunce 19"/>
          <p:cNvSpPr/>
          <p:nvPr/>
        </p:nvSpPr>
        <p:spPr>
          <a:xfrm>
            <a:off x="622874" y="1758531"/>
            <a:ext cx="646211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5278708" y="2639400"/>
            <a:ext cx="661444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" name="Slunce 21"/>
          <p:cNvSpPr/>
          <p:nvPr/>
        </p:nvSpPr>
        <p:spPr>
          <a:xfrm>
            <a:off x="5278708" y="4372568"/>
            <a:ext cx="661444" cy="592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Slunce 22"/>
          <p:cNvSpPr/>
          <p:nvPr/>
        </p:nvSpPr>
        <p:spPr>
          <a:xfrm>
            <a:off x="5278708" y="3505984"/>
            <a:ext cx="661444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Slunce 23"/>
          <p:cNvSpPr/>
          <p:nvPr/>
        </p:nvSpPr>
        <p:spPr>
          <a:xfrm>
            <a:off x="5278708" y="5239152"/>
            <a:ext cx="661444" cy="61195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Slunce 24"/>
          <p:cNvSpPr/>
          <p:nvPr/>
        </p:nvSpPr>
        <p:spPr>
          <a:xfrm>
            <a:off x="581889" y="5193225"/>
            <a:ext cx="646211" cy="65787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6" name="Slunce 25"/>
          <p:cNvSpPr/>
          <p:nvPr/>
        </p:nvSpPr>
        <p:spPr>
          <a:xfrm>
            <a:off x="581889" y="4372567"/>
            <a:ext cx="646211" cy="59205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7" name="Slunce 26"/>
          <p:cNvSpPr/>
          <p:nvPr/>
        </p:nvSpPr>
        <p:spPr>
          <a:xfrm>
            <a:off x="581889" y="3505984"/>
            <a:ext cx="646211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8" name="Veselý obličej 27"/>
          <p:cNvSpPr/>
          <p:nvPr/>
        </p:nvSpPr>
        <p:spPr>
          <a:xfrm>
            <a:off x="5409686" y="5375846"/>
            <a:ext cx="399487" cy="37817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sp>
        <p:nvSpPr>
          <p:cNvPr id="29" name="Vývojový diagram: postup 28"/>
          <p:cNvSpPr/>
          <p:nvPr/>
        </p:nvSpPr>
        <p:spPr>
          <a:xfrm>
            <a:off x="3347270" y="5386031"/>
            <a:ext cx="1946829" cy="611950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3285765" y="1763507"/>
            <a:ext cx="1960886" cy="571088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dýchá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7020272" y="6085339"/>
            <a:ext cx="1960886" cy="560523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chytá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73750" y="6085339"/>
            <a:ext cx="1946829" cy="52994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pozoruje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Vývojový diagram: postup 32"/>
          <p:cNvSpPr/>
          <p:nvPr/>
        </p:nvSpPr>
        <p:spPr>
          <a:xfrm>
            <a:off x="2240561" y="6078464"/>
            <a:ext cx="1946829" cy="53682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krouží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Vývojový diagram: postup 33"/>
          <p:cNvSpPr/>
          <p:nvPr/>
        </p:nvSpPr>
        <p:spPr>
          <a:xfrm>
            <a:off x="3317822" y="4046240"/>
            <a:ext cx="1960886" cy="5760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Vývojový diagram: postup 34"/>
          <p:cNvSpPr/>
          <p:nvPr/>
        </p:nvSpPr>
        <p:spPr>
          <a:xfrm>
            <a:off x="3317822" y="4708532"/>
            <a:ext cx="1960886" cy="57053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číhá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Vývojový diagram: postup 35"/>
          <p:cNvSpPr/>
          <p:nvPr/>
        </p:nvSpPr>
        <p:spPr>
          <a:xfrm>
            <a:off x="4916506" y="6085339"/>
            <a:ext cx="1946829" cy="5636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lapne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Vývojový diagram: postup 36"/>
          <p:cNvSpPr/>
          <p:nvPr/>
        </p:nvSpPr>
        <p:spPr>
          <a:xfrm>
            <a:off x="3299822" y="2435517"/>
            <a:ext cx="1946829" cy="571087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letí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3299822" y="3199473"/>
            <a:ext cx="1960886" cy="592055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fičí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8010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58382E-6 C -0.00764 -0.00994 -0.01267 -0.02127 -0.02292 -0.02566 C -0.02882 -0.03352 -0.03524 -0.04508 -0.04219 -0.05133 C -0.04896 -0.06474 -0.05712 -0.05919 -0.06667 -0.06774 C -0.07014 -0.07445 -0.07778 -0.08555 -0.08073 -0.09341 C -0.08611 -0.10774 -0.08663 -0.12115 -0.09306 -0.13549 C -0.10538 -0.16323 -0.11823 -0.18913 -0.12986 -0.21734 C -0.13524 -0.23029 -0.14028 -0.243 -0.14392 -0.25688 C -0.14618 -0.2652 -0.14531 -0.27537 -0.14913 -0.28277 C -0.15017 -0.28485 -0.15278 -0.28439 -0.15451 -0.28508 C -0.16493 -0.29896 -0.15382 -0.28531 -0.1684 -0.29896 C -0.16979 -0.30034 -0.17049 -0.30266 -0.17205 -0.30358 C -0.17917 -0.30774 -0.18767 -0.30612 -0.19479 -0.31075 C -0.20243 -0.31583 -0.20799 -0.32323 -0.2158 -0.32716 C -0.21701 -0.32878 -0.21771 -0.33156 -0.21944 -0.33179 C -0.22812 -0.33294 -0.23941 -0.32601 -0.2474 -0.32231 C -0.24913 -0.32138 -0.25104 -0.32069 -0.25278 -0.32 C -0.25451 -0.3193 -0.25799 -0.31768 -0.25799 -0.31745 C -0.26389 -0.3193 -0.27552 -0.32231 -0.27552 -0.32208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16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50289E-6 C -0.00174 -0.00162 -0.00382 -0.00254 -0.00538 -0.00463 C -0.00677 -0.00648 -0.0099 -0.01503 -0.01285 -0.01642 C -0.01997 -0.02035 -0.03056 -0.02058 -0.03872 -0.02335 C -0.0474 -0.0289 -0.05 -0.03607 -0.05712 -0.04439 C -0.06094 -0.05064 -0.06858 -0.05133 -0.07465 -0.05364 C -0.08125 -0.05965 -0.08976 -0.06289 -0.09774 -0.07006 C -0.10139 -0.07515 -0.10434 -0.08301 -0.10886 -0.08879 C -0.12257 -0.10613 -0.14045 -0.12902 -0.15972 -0.13549 C -0.1757 -0.16555 -0.16927 -0.16833 -0.17899 -0.20786 C -0.18038 -0.21387 -0.18264 -0.23307 -0.18611 -0.23838 C -0.18906 -0.24301 -0.1934 -0.24578 -0.19653 -0.24994 C -0.20122 -0.25619 -0.20382 -0.26497 -0.20886 -0.27098 C -0.2092 -0.27145 -0.22622 -0.28833 -0.22986 -0.29202 C -0.23715 -0.29942 -0.25382 -0.29619 -0.26493 -0.30613 C -0.27656 -0.30312 -0.27083 -0.30382 -0.28247 -0.30382 " pathEditMode="relative" rAng="0" ptsTypes="fffffffffffffffA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32" y="-15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39306E-6 C -0.01961 0.00554 -0.03593 0.02474 -0.05503 0.03329 C -0.06319 0.04046 -0.07274 0.04531 -0.07968 0.05456 C -0.08125 0.05641 -0.08194 0.05965 -0.08333 0.06173 C -0.09045 0.0726 -0.09461 0.0763 -0.10468 0.08069 C -0.13507 0.10659 -0.15989 0.14034 -0.18246 0.17803 C -0.18507 0.1889 -0.18836 0.1889 -0.19479 0.19699 C -0.19913 0.20231 -0.2026 0.20901 -0.20729 0.21364 C -0.21128 0.21757 -0.21562 0.22127 -0.21961 0.22543 C -0.22465 0.23075 -0.22656 0.23722 -0.23194 0.24208 C -0.24218 0.26312 -0.25885 0.25826 -0.27621 0.26104 C -0.27795 0.26173 -0.28142 0.26335 -0.28142 0.26381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80" y="13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0093 C -0.02466 0.00879 -0.00608 0.00509 -0.0507 0.00786 C -0.05816 0.0111 -0.06615 0.01133 -0.07344 0.01503 C -0.08473 0.02058 -0.09514 0.02682 -0.10678 0.03122 C -0.10851 0.03283 -0.11007 0.03492 -0.11198 0.03607 C -0.11424 0.03746 -0.11702 0.03676 -0.1191 0.03838 C -0.12223 0.0407 -0.13004 0.05064 -0.13316 0.05457 C -0.14115 0.0763 -0.13646 0.06821 -0.14532 0.08046 C -0.14862 0.09272 -0.14618 0.08532 -0.15417 0.1015 C -0.15764 0.10844 -0.1691 0.11168 -0.17344 0.11769 C -0.17813 0.12439 -0.17535 0.12185 -0.1823 0.12486 C -0.18855 0.13041 -0.19375 0.13804 -0.19983 0.14335 C -0.20591 0.14867 -0.21511 0.15006 -0.22084 0.15515 C -0.23351 0.16624 -0.22743 0.16301 -0.23837 0.16694 C -0.24011 0.16856 -0.24167 0.17041 -0.24358 0.17156 C -0.24705 0.17364 -0.25417 0.17619 -0.25417 0.17642 C -0.25938 0.17549 -0.26476 0.17503 -0.26997 0.17387 C -0.27171 0.17341 -0.27518 0.17156 -0.27518 0.17179 " pathEditMode="relative" rAng="0" ptsTypes="fffffffffffffffffA"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8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64162E-6 C -0.01024 -0.02104 -0.00121 -0.04925 -0.01927 -0.06544 C -0.02152 -0.07469 -0.02378 -0.07654 -0.02986 -0.08185 C -0.03715 -0.09619 -0.02864 -0.08185 -0.04045 -0.09365 C -0.04757 -0.10081 -0.04791 -0.10867 -0.05625 -0.11214 C -0.0618 -0.11977 -0.06632 -0.12301 -0.07378 -0.12625 C -0.07968 -0.13156 -0.08437 -0.13734 -0.09132 -0.14035 C -0.09843 -0.14659 -0.10607 -0.15307 -0.11406 -0.15654 C -0.12951 -0.15445 -0.14114 -0.15561 -0.15625 -0.15885 C -0.18889 -0.18174 -0.22691 -0.19006 -0.26319 -0.19399 C -0.35816 -0.19076 -0.30659 -0.19954 -0.40711 -0.1637 C -0.41649 -0.16047 -0.42569 -0.15746 -0.43507 -0.15422 C -0.44948 -0.14937 -0.47725 -0.13549 -0.47725 -0.13526 C -0.49218 -0.13734 -0.50052 -0.13896 -0.51406 -0.14497 C -0.53333 -0.14405 -0.5533 -0.14729 -0.57187 -0.14035 C -0.57448 -0.13943 -0.57656 -0.13688 -0.57899 -0.13549 C -0.58073 -0.13457 -0.58246 -0.13388 -0.5842 -0.13318 C -0.58819 -0.1318 -0.59427 -0.13133 -0.59826 -0.12856 C -0.60538 -0.1237 -0.60121 -0.1237 -0.60885 -0.12162 C -0.61892 -0.11908 -0.63264 -0.11792 -0.64218 -0.117 C -0.65399 -0.11353 -0.65694 -0.11214 -0.67187 -0.11214 C -0.67725 -0.11214 -0.68767 -0.11445 -0.68767 -0.11422 " pathEditMode="relative" rAng="0" ptsTypes="fffffffffffffffffffff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92" y="-9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65 -0.00624 C -0.02188 -0.02474 -0.01997 -0.04716 -0.01059 -0.06219 C -0.00695 -0.06821 -0.00243 -0.07306 0.00174 -0.07861 C 0.00694 -0.08555 0.01076 -0.09433 0.01753 -0.09734 C 0.02083 -0.14982 0.04271 -0.18266 0.07187 -0.21873 C 0.12257 -0.28138 0.1691 -0.33156 0.22621 -0.38474 C 0.25573 -0.41225 0.28351 -0.44485 0.31753 -0.46173 C 0.34392 -0.48971 0.31163 -0.45387 0.3316 -0.48046 C 0.34253 -0.49503 0.35608 -0.50381 0.3684 -0.51537 C 0.37274 -0.51953 0.37621 -0.52555 0.38073 -0.52948 C 0.38559 -0.53364 0.39149 -0.53526 0.39653 -0.53896 C 0.41302 -0.55075 0.42778 -0.56578 0.44375 -0.57849 C 0.44549 -0.58173 0.44687 -0.58543 0.44913 -0.58797 C 0.45104 -0.59029 0.45417 -0.59005 0.45608 -0.5926 C 0.46233 -0.60092 0.46562 -0.61225 0.47187 -0.62057 C 0.47708 -0.62751 0.48767 -0.64162 0.48767 -0.64138 C 0.47222 -0.64416 0.45903 -0.65248 0.44375 -0.65572 C 0.42378 -0.65387 0.40208 -0.6504 0.38246 -0.64393 C 0.3691 -0.63953 0.35174 -0.62289 0.33854 -0.62289 " pathEditMode="relative" rAng="0" ptsTypes="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08" y="-32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2081 C -0.01806 -0.03422 -0.00417 -0.05457 2.77778E-6 -0.07006 C 0.0085 -0.13804 0.0434 -0.19099 0.08246 -0.23353 C 0.09427 -0.24648 0.10712 -0.25434 0.11927 -0.26613 C 0.12222 -0.26914 0.12482 -0.27283 0.12795 -0.27561 C 0.13194 -0.27908 0.13628 -0.28139 0.14028 -0.28486 C 0.14948 -0.29295 0.15625 -0.30382 0.16666 -0.30821 C 0.17621 -0.31815 0.18455 -0.32116 0.19462 -0.32925 C 0.21823 -0.34821 0.20573 -0.34312 0.221 -0.34798 C 0.24496 -0.36393 0.26354 -0.38867 0.28246 -0.41341 C 0.28715 -0.41966 0.29687 -0.4437 0.29809 -0.44601 C 0.30052 -0.45064 0.30364 -0.4548 0.30521 -0.46012 C 0.30798 -0.4696 0.31093 -0.47885 0.31389 -0.48809 C 0.31771 -0.49989 0.32205 -0.51075 0.32448 -0.52324 C 0.32274 -0.54567 0.32587 -0.54775 0.31215 -0.55353 C 0.27239 -0.55214 0.23403 -0.5496 0.19462 -0.54659 C 0.16927 -0.53526 0.18784 -0.5422 0.1368 -0.53966 C 0.13159 -0.53734 0.12639 -0.53388 0.121 -0.53249 C 0.11771 -0.53156 0.11059 -0.53018 0.10694 -0.52786 C 0.09375 -0.51908 0.10955 -0.52648 0.09635 -0.52093 C 0.08489 -0.51075 0.06545 -0.50382 0.05434 -0.51862 " pathEditMode="relative" rAng="0" ptsTypes="ffffffffffffffffffffA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26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77 -0.00185 C -0.00173 0.01827 0.01406 0.0185 0.02656 0.02382 C 0.04271 0.08809 0.15052 0.05156 0.16684 0.05179 C 0.18021 0.05434 0.19202 0.06058 0.20538 0.06358 C 0.22448 0.06798 0.24445 0.06613 0.26337 0.07283 C 0.27396 0.07676 0.28281 0.08486 0.29323 0.08925 C 0.30469 0.09942 0.31823 0.1015 0.33177 0.10335 C 0.34392 0.10867 0.35608 0.11306 0.36858 0.11723 C 0.39097 0.13225 0.37743 0.12439 0.40903 0.13827 C 0.4125 0.13988 0.41945 0.14289 0.41945 0.14312 C 0.44149 0.16278 0.42083 0.14613 0.48438 0.15006 C 0.49514 0.15075 0.50365 0.15399 0.51424 0.15699 C 0.52031 0.16162 0.53142 0.16925 0.53698 0.17572 C 0.54254 0.1822 0.55278 0.19676 0.55278 0.19699 C 0.55868 0.22821 0.55938 0.28647 0.53004 0.29942 C 0.51771 0.29873 0.50538 0.29988 0.49323 0.29711 C 0.4882 0.29595 0.49011 0.28347 0.48785 0.28093 C 0.48559 0.27838 0.48212 0.27931 0.47917 0.27861 C 0.45747 0.28439 0.44149 0.27468 0.42292 0.25988 C 0.39549 0.23815 0.36979 0.21064 0.34583 0.18266 C 0.31129 0.1422 0.33577 0.16416 0.31945 0.15006 C 0.31632 0.13711 0.31945 0.14173 0.30365 0.14543 C 0.28993 0.14867 0.27726 0.1563 0.26337 0.15931 C 0.25243 0.15653 0.24288 0.15468 0.23177 0.15468 " pathEditMode="relative" rAng="0" ptsTypes="fffffffffffffffffffffffA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99" y="15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0.0044 C -0.00764 -0.00925 -0.00712 -0.02197 -0.00451 -0.02775 C -0.00035 -0.03677 0.0099 -0.03977 0.01649 -0.04417 C 0.02587 -0.05064 0.03264 -0.05388 0.04271 -0.05827 C 0.04479 -0.0592 0.04601 -0.06197 0.04809 -0.06289 C 0.05365 -0.06544 0.07587 -0.06729 0.07795 -0.06752 C 0.08142 -0.06798 0.0849 -0.06937 0.08837 -0.06983 C 0.09427 -0.07076 0.1 -0.07145 0.1059 -0.07214 C 0.11059 -0.07145 0.11528 -0.07099 0.11997 -0.06983 C 0.1217 -0.06937 0.12344 -0.06706 0.12517 -0.06752 C 0.12674 -0.06798 0.1276 -0.07076 0.12882 -0.07214 C 0.13108 -0.07469 0.13351 -0.077 0.13576 -0.07931 C 0.13924 -0.09318 0.13472 -0.08024 0.14635 -0.09318 C 0.15608 -0.10405 0.16372 -0.11654 0.17431 -0.12602 C 0.1842 -0.14498 0.17014 -0.12047 0.1849 -0.13758 C 0.18715 -0.14012 0.18819 -0.14428 0.1901 -0.14706 C 0.19514 -0.15446 0.20017 -0.16162 0.2059 -0.1681 C 0.21354 -0.17665 0.22049 -0.18636 0.22882 -0.19376 C 0.23229 -0.19677 0.23594 -0.19954 0.23924 -0.20301 C 0.25799 -0.2222 0.2776 -0.23769 0.29722 -0.25457 C 0.30208 -0.25873 0.30608 -0.26498 0.31128 -0.26844 C 0.32483 -0.27746 0.33993 -0.28209 0.3533 -0.2918 C 0.40347 -0.3281 0.47743 -0.3644 0.53576 -0.37133 C 0.53715 -0.37133 0.56962 -0.37295 0.57604 -0.3644 C 0.57899 -0.36047 0.57726 -0.35284 0.57969 -0.34798 C 0.58108 -0.34521 0.58316 -0.34336 0.5849 -0.34104 C 0.58611 -0.33642 0.58524 -0.32972 0.58837 -0.32694 C 0.60868 -0.30891 0.62969 -0.31885 0.65677 -0.31769 C 0.66545 -0.30983 0.66198 -0.30706 0.67257 -0.30359 C 0.68507 -0.2874 0.70069 -0.27515 0.71128 -0.25688 C 0.71059 -0.25226 0.71128 -0.24671 0.70937 -0.24278 C 0.70799 -0.23977 0.70469 -0.24 0.70243 -0.23815 C 0.69878 -0.23538 0.69531 -0.23191 0.69184 -0.22891 C 0.6849 -0.2296 0.6776 -0.22891 0.67083 -0.23122 C 0.6684 -0.23214 0.66771 -0.23654 0.66562 -0.23815 C 0.66354 -0.23977 0.66094 -0.24 0.65851 -0.24047 C 0.60885 -0.24925 0.66024 -0.23815 0.62882 -0.24509 C 0.61476 -0.24394 0.60052 -0.24047 0.58663 -0.24047 " pathEditMode="relative" rAng="0" ptsTypes="fffffffffffffffffffffffffffffffffffffA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972" y="-184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0.00532 C -0.00156 0.01156 -0.00399 0.02012 -0.00035 0.02405 C 0.0026 0.02705 0.01424 0.0215 0.01892 0.01942 C 0.02587 0.00555 0.01788 0.01804 0.02951 0.01018 C 0.03108 0.00925 0.03142 0.00624 0.03299 0.00532 C 0.0375 0.00301 0.04705 0.0007 0.04705 0.00093 C 0.06302 -0.01526 0.09323 -0.01641 0.11198 -0.01803 C 0.14774 -0.0467 0.18802 -0.06035 0.22778 -0.07399 C 0.27969 -0.09179 0.24531 -0.08578 0.28038 -0.0904 C 0.30833 -0.09965 0.33628 -0.0904 0.36458 -0.09503 C 0.39653 -0.10659 0.38194 -0.10219 0.40833 -0.10913 C 0.42535 -0.10751 0.44236 -0.10751 0.4592 -0.10451 C 0.47309 -0.10219 0.48941 -0.09318 0.50312 -0.08809 C 0.50729 -0.08439 0.51632 -0.07676 0.52066 -0.07167 C 0.52344 -0.06867 0.52951 -0.05873 0.53299 -0.05757 C 0.54045 -0.05526 0.54809 -0.05595 0.55573 -0.05526 C 0.56302 -0.04902 0.56892 -0.04254 0.575 -0.03422 C 0.56996 -0.01087 0.56389 0.00139 0.54531 0.00763 C 0.52465 0.00532 0.50556 0.00786 0.48733 -0.00393 C 0.41979 -0.00069 0.35295 -0.00416 0.28559 -0.00855 C 0.26788 -0.01318 0.26892 -0.01295 0.24531 -0.01087 C 0.23993 -0.00416 0.2434 -0.00624 0.23472 -0.00624 " pathEditMode="relative" rAng="0" ptsTypes="fffffffffffffffffffff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50" y="-4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752528"/>
          </a:xfrm>
        </p:spPr>
        <p:txBody>
          <a:bodyPr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Ptáci patří mezi obratlovce.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Čím se živí káně?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Kéž bych uviděl sojku.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Neplašte ptáky v lese!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Kukačka je stěhovavý pták.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Ať už se ozve datel.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Který pták má modré pírko?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Kdybychom tak viděli mládě kukačky.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14511" y="271864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376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4737" y="3163513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4737" y="5387872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4570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si pamatujete o ptácích v lese?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Prstenec 3"/>
          <p:cNvSpPr/>
          <p:nvPr/>
        </p:nvSpPr>
        <p:spPr>
          <a:xfrm>
            <a:off x="2915816" y="2708920"/>
            <a:ext cx="2808312" cy="2259856"/>
          </a:xfrm>
          <a:prstGeom prst="don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Klikni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SEM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7" name="Rectangle 32"/>
          <p:cNvSpPr>
            <a:spLocks noChangeArrowheads="1"/>
          </p:cNvSpPr>
          <p:nvPr/>
        </p:nvSpPr>
        <p:spPr bwMode="auto">
          <a:xfrm>
            <a:off x="1124833" y="3042868"/>
            <a:ext cx="1575914" cy="1998781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ectangle 34"/>
          <p:cNvSpPr>
            <a:spLocks noChangeArrowheads="1"/>
          </p:cNvSpPr>
          <p:nvPr/>
        </p:nvSpPr>
        <p:spPr bwMode="auto">
          <a:xfrm>
            <a:off x="1912790" y="1597893"/>
            <a:ext cx="1649454" cy="2222054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Rectangle 36"/>
          <p:cNvSpPr>
            <a:spLocks noChangeArrowheads="1"/>
          </p:cNvSpPr>
          <p:nvPr/>
        </p:nvSpPr>
        <p:spPr bwMode="auto">
          <a:xfrm>
            <a:off x="5608064" y="2697070"/>
            <a:ext cx="2235688" cy="2052247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Rectangle 39"/>
          <p:cNvSpPr>
            <a:spLocks noChangeArrowheads="1"/>
          </p:cNvSpPr>
          <p:nvPr/>
        </p:nvSpPr>
        <p:spPr bwMode="auto">
          <a:xfrm>
            <a:off x="3300824" y="1334796"/>
            <a:ext cx="2004244" cy="2218998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Rectangle 43"/>
          <p:cNvSpPr>
            <a:spLocks noChangeArrowheads="1"/>
          </p:cNvSpPr>
          <p:nvPr/>
        </p:nvSpPr>
        <p:spPr bwMode="auto">
          <a:xfrm>
            <a:off x="4822784" y="1334796"/>
            <a:ext cx="1841830" cy="2235375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Rectangle 53"/>
          <p:cNvSpPr>
            <a:spLocks noChangeArrowheads="1"/>
          </p:cNvSpPr>
          <p:nvPr/>
        </p:nvSpPr>
        <p:spPr bwMode="auto">
          <a:xfrm>
            <a:off x="2549075" y="2915853"/>
            <a:ext cx="1976073" cy="2252813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Rectangle 56"/>
          <p:cNvSpPr>
            <a:spLocks noChangeArrowheads="1"/>
          </p:cNvSpPr>
          <p:nvPr/>
        </p:nvSpPr>
        <p:spPr bwMode="auto">
          <a:xfrm>
            <a:off x="4302946" y="2796677"/>
            <a:ext cx="1895021" cy="1853031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Rectangle 60"/>
          <p:cNvSpPr>
            <a:spLocks noChangeArrowheads="1"/>
          </p:cNvSpPr>
          <p:nvPr/>
        </p:nvSpPr>
        <p:spPr bwMode="auto">
          <a:xfrm>
            <a:off x="1687694" y="4318398"/>
            <a:ext cx="1558897" cy="1958963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Rectangle 61"/>
          <p:cNvSpPr>
            <a:spLocks noChangeArrowheads="1"/>
          </p:cNvSpPr>
          <p:nvPr/>
        </p:nvSpPr>
        <p:spPr bwMode="auto">
          <a:xfrm>
            <a:off x="2737517" y="4456091"/>
            <a:ext cx="1631535" cy="2036321"/>
          </a:xfrm>
          <a:prstGeom prst="cloud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" name="Rectangle 62"/>
          <p:cNvSpPr>
            <a:spLocks noChangeArrowheads="1"/>
          </p:cNvSpPr>
          <p:nvPr/>
        </p:nvSpPr>
        <p:spPr bwMode="auto">
          <a:xfrm>
            <a:off x="3990974" y="4417412"/>
            <a:ext cx="1617090" cy="1888139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Rectangle 63"/>
          <p:cNvSpPr>
            <a:spLocks noChangeArrowheads="1"/>
          </p:cNvSpPr>
          <p:nvPr/>
        </p:nvSpPr>
        <p:spPr bwMode="auto">
          <a:xfrm>
            <a:off x="5095552" y="4417412"/>
            <a:ext cx="1562404" cy="1742125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Rectangle 64"/>
          <p:cNvSpPr>
            <a:spLocks noChangeArrowheads="1"/>
          </p:cNvSpPr>
          <p:nvPr/>
        </p:nvSpPr>
        <p:spPr bwMode="auto">
          <a:xfrm>
            <a:off x="6233415" y="3919092"/>
            <a:ext cx="1745971" cy="2108567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0064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568952" cy="4752528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 smtClean="0"/>
              <a:t>Použitá literatura: </a:t>
            </a:r>
            <a:endParaRPr lang="cs-CZ" i="1" dirty="0" smtClean="0"/>
          </a:p>
          <a:p>
            <a:r>
              <a:rPr lang="cs-CZ" dirty="0" smtClean="0"/>
              <a:t>HANA BURIANOVÁ, LUDMILA JÍZDNÁ, MÁRIA TARÁBKOVÁ. </a:t>
            </a:r>
            <a:r>
              <a:rPr lang="cs-CZ" i="1" dirty="0" smtClean="0"/>
              <a:t>Český jazyk pro 2.ročník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2003, ISBN 80 - 86285 - 78 - 2.</a:t>
            </a:r>
          </a:p>
          <a:p>
            <a:r>
              <a:rPr lang="cs-CZ" dirty="0" smtClean="0"/>
              <a:t>ADÁMKOVÁ, Petra a kol. </a:t>
            </a:r>
            <a:r>
              <a:rPr lang="cs-CZ" i="1" dirty="0" smtClean="0"/>
              <a:t>Člověk a jeho svět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978-80-7358-059-9.</a:t>
            </a:r>
          </a:p>
          <a:p>
            <a:r>
              <a:rPr lang="cs-CZ" dirty="0" smtClean="0"/>
              <a:t>MGR.ŠTIKOVÁ, Věra. </a:t>
            </a:r>
            <a:r>
              <a:rPr lang="cs-CZ" i="1" dirty="0" smtClean="0"/>
              <a:t>Já a můj svět - prvouka pro 2. ročník - učebnice</a:t>
            </a:r>
            <a:r>
              <a:rPr lang="cs-CZ" dirty="0" smtClean="0"/>
              <a:t>. Brno: Nová škola, s.r.o., ISBN 978 - 80 - 7289 - 442 - 0.</a:t>
            </a:r>
            <a:endParaRPr lang="cs-CZ" i="1" dirty="0" smtClean="0"/>
          </a:p>
          <a:p>
            <a:endParaRPr lang="cs-CZ" dirty="0" smtClean="0"/>
          </a:p>
          <a:p>
            <a:r>
              <a:rPr lang="cs-CZ" i="1" u="sng" dirty="0" smtClean="0"/>
              <a:t>Internetové odkazy: </a:t>
            </a:r>
          </a:p>
          <a:p>
            <a:pPr marL="0" indent="0">
              <a:buNone/>
            </a:pPr>
            <a:r>
              <a:rPr lang="cs-CZ" dirty="0" smtClean="0"/>
              <a:t>01: STEFFEN HANNERT.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2"/>
              </a:rPr>
              <a:t>http://cs.wikipedia.org/wiki/Soubor:Schwarzspecht.jpg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02: </a:t>
            </a:r>
            <a:r>
              <a:rPr lang="pl-PL" dirty="0" smtClean="0"/>
              <a:t>MAREK SZCZEPANEK. </a:t>
            </a:r>
            <a:r>
              <a:rPr lang="pl-PL" i="1" dirty="0" smtClean="0"/>
              <a:t>Wikipedia.cz</a:t>
            </a:r>
            <a:r>
              <a:rPr lang="pl-PL" dirty="0" smtClean="0"/>
              <a:t> [online]. [cit. 31.10.2013]. Dostupný na WWW: </a:t>
            </a:r>
            <a:r>
              <a:rPr lang="pl-PL" dirty="0" smtClean="0">
                <a:hlinkClick r:id="rId3"/>
              </a:rPr>
              <a:t>http://cs.wikipedia.org/wiki/Soubor:Dendrocopos_medius_(Marek_Szczepanek)_cut.jpg</a:t>
            </a:r>
            <a:endParaRPr lang="pl-PL" dirty="0" smtClean="0"/>
          </a:p>
          <a:p>
            <a:pPr marL="0" indent="0">
              <a:buNone/>
            </a:pPr>
            <a:r>
              <a:rPr lang="pl-PL" dirty="0" smtClean="0"/>
              <a:t>03: </a:t>
            </a:r>
            <a:r>
              <a:rPr lang="cs-CZ" dirty="0" smtClean="0"/>
              <a:t>TIM PEUKERT.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4"/>
              </a:rPr>
              <a:t>http://cs.wikipedia.org/wiki/Soubor:Kuckuck_(Cuculus_canorus)_by_Tim_Peukert.jpg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04: LUKASZ LUKASIK.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5"/>
              </a:rPr>
              <a:t>http://cs.wikipedia.org/wiki/Soubor:Buteo_buteo_1_(Lukasz_Lukasik).jpg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05:LUC VIATOUR.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6"/>
              </a:rPr>
              <a:t>http://cs.wikipedia.org/wiki/Soubor:Garrulus_glandarius_1_Luc_Viatour.jpg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06:</a:t>
            </a:r>
            <a:r>
              <a:rPr lang="cs-CZ" dirty="0" smtClean="0"/>
              <a:t>NEUVEDEN.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http://cs.wikipedia.org/wiki/Soubor:Pica_pica.jpg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 Galerie </a:t>
            </a:r>
            <a:r>
              <a:rPr lang="cs-CZ" i="1" dirty="0" smtClean="0">
                <a:solidFill>
                  <a:srgbClr val="073E87"/>
                </a:solidFill>
                <a:hlinkClick r:id="rId7"/>
              </a:rPr>
              <a:t>www.</a:t>
            </a:r>
            <a:r>
              <a:rPr lang="cs-CZ" i="1" dirty="0" err="1" smtClean="0">
                <a:solidFill>
                  <a:srgbClr val="073E87"/>
                </a:solidFill>
                <a:hlinkClick r:id="rId7"/>
              </a:rPr>
              <a:t>microsoft.office.com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703</TotalTime>
  <Words>735</Words>
  <Application>Microsoft Office PowerPoint</Application>
  <PresentationFormat>Předvádění na obrazovce (4:3)</PresentationFormat>
  <Paragraphs>239</Paragraphs>
  <Slides>19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ZVÍŘATA V LESE</vt:lpstr>
      <vt:lpstr>Ptáci v podzimním lese </vt:lpstr>
      <vt:lpstr>Datel černý</vt:lpstr>
      <vt:lpstr>Strakapoud prostřední</vt:lpstr>
      <vt:lpstr>Kukačka obecná</vt:lpstr>
      <vt:lpstr>Káně lesní</vt:lpstr>
      <vt:lpstr>Sojka obecná</vt:lpstr>
      <vt:lpstr>Straka obecná</vt:lpstr>
      <vt:lpstr>Ptáci v podzimním lese</vt:lpstr>
      <vt:lpstr>Co dělají ptáci?</vt:lpstr>
      <vt:lpstr>Prezentace aplikace PowerPoint</vt:lpstr>
      <vt:lpstr>Prezentace aplikace PowerPoint</vt:lpstr>
      <vt:lpstr>Prezentace aplikace PowerPoint</vt:lpstr>
      <vt:lpstr>Seřaď slovesa podle abecedy</vt:lpstr>
      <vt:lpstr>Urči druhy vět.</vt:lpstr>
      <vt:lpstr>Co si pamatujete o ptácích v lese?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60</cp:revision>
  <dcterms:created xsi:type="dcterms:W3CDTF">2013-05-10T12:01:16Z</dcterms:created>
  <dcterms:modified xsi:type="dcterms:W3CDTF">2013-11-06T01:58:37Z</dcterms:modified>
</cp:coreProperties>
</file>