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5"/>
  </p:notesMasterIdLst>
  <p:sldIdLst>
    <p:sldId id="256" r:id="rId2"/>
    <p:sldId id="257" r:id="rId3"/>
    <p:sldId id="283" r:id="rId4"/>
    <p:sldId id="258" r:id="rId5"/>
    <p:sldId id="284" r:id="rId6"/>
    <p:sldId id="259" r:id="rId7"/>
    <p:sldId id="285" r:id="rId8"/>
    <p:sldId id="260" r:id="rId9"/>
    <p:sldId id="264" r:id="rId10"/>
    <p:sldId id="286" r:id="rId11"/>
    <p:sldId id="265" r:id="rId12"/>
    <p:sldId id="266" r:id="rId13"/>
    <p:sldId id="267" r:id="rId14"/>
    <p:sldId id="291" r:id="rId15"/>
    <p:sldId id="268" r:id="rId16"/>
    <p:sldId id="269" r:id="rId17"/>
    <p:sldId id="293" r:id="rId18"/>
    <p:sldId id="271" r:id="rId19"/>
    <p:sldId id="292" r:id="rId20"/>
    <p:sldId id="272" r:id="rId21"/>
    <p:sldId id="295" r:id="rId22"/>
    <p:sldId id="296" r:id="rId23"/>
    <p:sldId id="273" r:id="rId24"/>
    <p:sldId id="294" r:id="rId25"/>
    <p:sldId id="275" r:id="rId26"/>
    <p:sldId id="289" r:id="rId27"/>
    <p:sldId id="274" r:id="rId28"/>
    <p:sldId id="288" r:id="rId29"/>
    <p:sldId id="278" r:id="rId30"/>
    <p:sldId id="287" r:id="rId31"/>
    <p:sldId id="282" r:id="rId32"/>
    <p:sldId id="290" r:id="rId33"/>
    <p:sldId id="297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660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02D431-F42F-4086-B27C-D809066AB178}" type="doc">
      <dgm:prSet loTypeId="urn:microsoft.com/office/officeart/2005/8/layout/arrow2" loCatId="process" qsTypeId="urn:microsoft.com/office/officeart/2005/8/quickstyle/simple1" qsCatId="simple" csTypeId="urn:microsoft.com/office/officeart/2005/8/colors/accent6_1" csCatId="accent6" phldr="1"/>
      <dgm:spPr/>
    </dgm:pt>
    <dgm:pt modelId="{79F02038-8256-4525-8DE5-DAC7AA4D601D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A </a:t>
          </a:r>
          <a:r>
            <a:rPr lang="cs-CZ" dirty="0" err="1" smtClean="0">
              <a:solidFill>
                <a:schemeClr val="bg1"/>
              </a:solidFill>
            </a:rPr>
            <a:t>horse</a:t>
          </a:r>
          <a:endParaRPr lang="en-GB" dirty="0">
            <a:solidFill>
              <a:schemeClr val="bg1"/>
            </a:solidFill>
          </a:endParaRPr>
        </a:p>
      </dgm:t>
    </dgm:pt>
    <dgm:pt modelId="{1505DA07-E943-4AC5-83B8-3BFE61D1DB18}" type="parTrans" cxnId="{3D208113-086C-4463-BAC2-267F20014F51}">
      <dgm:prSet/>
      <dgm:spPr/>
      <dgm:t>
        <a:bodyPr/>
        <a:lstStyle/>
        <a:p>
          <a:endParaRPr lang="en-GB"/>
        </a:p>
      </dgm:t>
    </dgm:pt>
    <dgm:pt modelId="{30E5DBFD-26D4-4F7F-AD2B-50C1DE8ED826}" type="sibTrans" cxnId="{3D208113-086C-4463-BAC2-267F20014F51}">
      <dgm:prSet/>
      <dgm:spPr/>
      <dgm:t>
        <a:bodyPr/>
        <a:lstStyle/>
        <a:p>
          <a:endParaRPr lang="en-GB"/>
        </a:p>
      </dgm:t>
    </dgm:pt>
    <dgm:pt modelId="{B416F900-880D-4A2A-9BB3-5054A459A66C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A </a:t>
          </a:r>
          <a:r>
            <a:rPr lang="cs-CZ" dirty="0" err="1" smtClean="0">
              <a:solidFill>
                <a:schemeClr val="bg1"/>
              </a:solidFill>
            </a:rPr>
            <a:t>horseman</a:t>
          </a:r>
          <a:endParaRPr lang="en-GB" dirty="0">
            <a:solidFill>
              <a:schemeClr val="bg1"/>
            </a:solidFill>
          </a:endParaRPr>
        </a:p>
      </dgm:t>
    </dgm:pt>
    <dgm:pt modelId="{C82C1DA9-ACE1-4F4A-9A22-FDBC17AD28EB}" type="parTrans" cxnId="{6D86CBB8-72D3-4B51-97ED-74B65ADDC3F1}">
      <dgm:prSet/>
      <dgm:spPr/>
      <dgm:t>
        <a:bodyPr/>
        <a:lstStyle/>
        <a:p>
          <a:endParaRPr lang="en-GB"/>
        </a:p>
      </dgm:t>
    </dgm:pt>
    <dgm:pt modelId="{9D7A335D-F95E-4CC2-A351-C2EE4418FDBE}" type="sibTrans" cxnId="{6D86CBB8-72D3-4B51-97ED-74B65ADDC3F1}">
      <dgm:prSet/>
      <dgm:spPr/>
      <dgm:t>
        <a:bodyPr/>
        <a:lstStyle/>
        <a:p>
          <a:endParaRPr lang="en-GB"/>
        </a:p>
      </dgm:t>
    </dgm:pt>
    <dgm:pt modelId="{0B921368-396D-45A1-BF55-14F73EDF6FF6}">
      <dgm:prSet phldrT="[Text]"/>
      <dgm:spPr/>
      <dgm:t>
        <a:bodyPr/>
        <a:lstStyle/>
        <a:p>
          <a:r>
            <a:rPr lang="cs-CZ" dirty="0" err="1" smtClean="0">
              <a:solidFill>
                <a:schemeClr val="bg1"/>
              </a:solidFill>
            </a:rPr>
            <a:t>An</a:t>
          </a:r>
          <a:r>
            <a:rPr lang="cs-CZ" dirty="0" smtClean="0">
              <a:solidFill>
                <a:schemeClr val="bg1"/>
              </a:solidFill>
            </a:rPr>
            <a:t> </a:t>
          </a:r>
          <a:r>
            <a:rPr lang="cs-CZ" dirty="0" err="1" smtClean="0">
              <a:solidFill>
                <a:schemeClr val="bg1"/>
              </a:solidFill>
            </a:rPr>
            <a:t>arrow</a:t>
          </a:r>
          <a:endParaRPr lang="en-GB" dirty="0">
            <a:solidFill>
              <a:schemeClr val="bg1"/>
            </a:solidFill>
          </a:endParaRPr>
        </a:p>
      </dgm:t>
    </dgm:pt>
    <dgm:pt modelId="{0F2810A0-454D-406D-8F43-A724E79A7FA2}" type="parTrans" cxnId="{4C46925A-0625-4446-8CB4-E684A43E5313}">
      <dgm:prSet/>
      <dgm:spPr/>
      <dgm:t>
        <a:bodyPr/>
        <a:lstStyle/>
        <a:p>
          <a:endParaRPr lang="en-GB"/>
        </a:p>
      </dgm:t>
    </dgm:pt>
    <dgm:pt modelId="{01045BFF-0EE1-446D-8F83-DB3556CBECEC}" type="sibTrans" cxnId="{4C46925A-0625-4446-8CB4-E684A43E5313}">
      <dgm:prSet/>
      <dgm:spPr/>
      <dgm:t>
        <a:bodyPr/>
        <a:lstStyle/>
        <a:p>
          <a:endParaRPr lang="en-GB"/>
        </a:p>
      </dgm:t>
    </dgm:pt>
    <dgm:pt modelId="{619691D2-F231-46A0-B1B7-54F2C908803B}" type="pres">
      <dgm:prSet presAssocID="{8102D431-F42F-4086-B27C-D809066AB178}" presName="arrowDiagram" presStyleCnt="0">
        <dgm:presLayoutVars>
          <dgm:chMax val="5"/>
          <dgm:dir/>
          <dgm:resizeHandles val="exact"/>
        </dgm:presLayoutVars>
      </dgm:prSet>
      <dgm:spPr/>
    </dgm:pt>
    <dgm:pt modelId="{CCE0E99F-A4F7-408E-B4DF-1F32B158328B}" type="pres">
      <dgm:prSet presAssocID="{8102D431-F42F-4086-B27C-D809066AB178}" presName="arrow" presStyleLbl="bgShp" presStyleIdx="0" presStyleCnt="1" custLinFactNeighborY="-2326"/>
      <dgm:spPr/>
    </dgm:pt>
    <dgm:pt modelId="{640AE8EA-75D8-4FCE-B5F5-755E2D087A43}" type="pres">
      <dgm:prSet presAssocID="{8102D431-F42F-4086-B27C-D809066AB178}" presName="arrowDiagram3" presStyleCnt="0"/>
      <dgm:spPr/>
    </dgm:pt>
    <dgm:pt modelId="{7EDC0024-48F4-424D-B8A9-2D70A1EA7C9A}" type="pres">
      <dgm:prSet presAssocID="{79F02038-8256-4525-8DE5-DAC7AA4D601D}" presName="bullet3a" presStyleLbl="node1" presStyleIdx="0" presStyleCnt="3" custLinFactY="164110" custLinFactNeighborY="200000"/>
      <dgm:spPr/>
    </dgm:pt>
    <dgm:pt modelId="{D022C09C-EF6F-413B-B4D1-97BAF9DFBCDD}" type="pres">
      <dgm:prSet presAssocID="{79F02038-8256-4525-8DE5-DAC7AA4D601D}" presName="textBox3a" presStyleLbl="revTx" presStyleIdx="0" presStyleCnt="3" custScaleY="45365" custLinFactNeighborX="20196" custLinFactNeighborY="910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04BB186-1FE2-4E06-8185-2C87DDE247FC}" type="pres">
      <dgm:prSet presAssocID="{B416F900-880D-4A2A-9BB3-5054A459A66C}" presName="bullet3b" presStyleLbl="node1" presStyleIdx="1" presStyleCnt="3" custLinFactY="100000" custLinFactNeighborY="101423"/>
      <dgm:spPr/>
    </dgm:pt>
    <dgm:pt modelId="{C91B4090-102E-4386-81EA-DA6CA70F1D2D}" type="pres">
      <dgm:prSet presAssocID="{B416F900-880D-4A2A-9BB3-5054A459A66C}" presName="textBox3b" presStyleLbl="revTx" presStyleIdx="1" presStyleCnt="3" custScaleX="109649" custScaleY="28249" custLinFactNeighborY="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D56C82-6DF8-48A7-BB54-BFC6B8695B40}" type="pres">
      <dgm:prSet presAssocID="{0B921368-396D-45A1-BF55-14F73EDF6FF6}" presName="bullet3c" presStyleLbl="node1" presStyleIdx="2" presStyleCnt="3" custLinFactY="45637" custLinFactNeighborX="-55398" custLinFactNeighborY="100000"/>
      <dgm:spPr/>
    </dgm:pt>
    <dgm:pt modelId="{D85A17B7-9DDF-44F0-81C2-8A5F080AA18C}" type="pres">
      <dgm:prSet presAssocID="{0B921368-396D-45A1-BF55-14F73EDF6FF6}" presName="textBox3c" presStyleLbl="revTx" presStyleIdx="2" presStyleCnt="3" custAng="10800000" custFlipVert="1" custScaleY="32783" custLinFactNeighborX="695" custLinFactNeighborY="-286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4837C05-EACA-4CA2-A48A-000DD9D42B91}" type="presOf" srcId="{0B921368-396D-45A1-BF55-14F73EDF6FF6}" destId="{D85A17B7-9DDF-44F0-81C2-8A5F080AA18C}" srcOrd="0" destOrd="0" presId="urn:microsoft.com/office/officeart/2005/8/layout/arrow2"/>
    <dgm:cxn modelId="{6D86CBB8-72D3-4B51-97ED-74B65ADDC3F1}" srcId="{8102D431-F42F-4086-B27C-D809066AB178}" destId="{B416F900-880D-4A2A-9BB3-5054A459A66C}" srcOrd="1" destOrd="0" parTransId="{C82C1DA9-ACE1-4F4A-9A22-FDBC17AD28EB}" sibTransId="{9D7A335D-F95E-4CC2-A351-C2EE4418FDBE}"/>
    <dgm:cxn modelId="{3D208113-086C-4463-BAC2-267F20014F51}" srcId="{8102D431-F42F-4086-B27C-D809066AB178}" destId="{79F02038-8256-4525-8DE5-DAC7AA4D601D}" srcOrd="0" destOrd="0" parTransId="{1505DA07-E943-4AC5-83B8-3BFE61D1DB18}" sibTransId="{30E5DBFD-26D4-4F7F-AD2B-50C1DE8ED826}"/>
    <dgm:cxn modelId="{3BF21F78-010A-4B5F-984B-74E7CFAE1D59}" type="presOf" srcId="{8102D431-F42F-4086-B27C-D809066AB178}" destId="{619691D2-F231-46A0-B1B7-54F2C908803B}" srcOrd="0" destOrd="0" presId="urn:microsoft.com/office/officeart/2005/8/layout/arrow2"/>
    <dgm:cxn modelId="{D4721118-EB69-456D-AD12-9B4C5AB8FE39}" type="presOf" srcId="{B416F900-880D-4A2A-9BB3-5054A459A66C}" destId="{C91B4090-102E-4386-81EA-DA6CA70F1D2D}" srcOrd="0" destOrd="0" presId="urn:microsoft.com/office/officeart/2005/8/layout/arrow2"/>
    <dgm:cxn modelId="{F9B3DA05-01B3-476A-A3FD-109BEFD4F09B}" type="presOf" srcId="{79F02038-8256-4525-8DE5-DAC7AA4D601D}" destId="{D022C09C-EF6F-413B-B4D1-97BAF9DFBCDD}" srcOrd="0" destOrd="0" presId="urn:microsoft.com/office/officeart/2005/8/layout/arrow2"/>
    <dgm:cxn modelId="{4C46925A-0625-4446-8CB4-E684A43E5313}" srcId="{8102D431-F42F-4086-B27C-D809066AB178}" destId="{0B921368-396D-45A1-BF55-14F73EDF6FF6}" srcOrd="2" destOrd="0" parTransId="{0F2810A0-454D-406D-8F43-A724E79A7FA2}" sibTransId="{01045BFF-0EE1-446D-8F83-DB3556CBECEC}"/>
    <dgm:cxn modelId="{E48104E2-30E9-4EC1-A83D-E699C03A045E}" type="presParOf" srcId="{619691D2-F231-46A0-B1B7-54F2C908803B}" destId="{CCE0E99F-A4F7-408E-B4DF-1F32B158328B}" srcOrd="0" destOrd="0" presId="urn:microsoft.com/office/officeart/2005/8/layout/arrow2"/>
    <dgm:cxn modelId="{7A69AFEC-F3D1-487C-9FB6-449DFE698297}" type="presParOf" srcId="{619691D2-F231-46A0-B1B7-54F2C908803B}" destId="{640AE8EA-75D8-4FCE-B5F5-755E2D087A43}" srcOrd="1" destOrd="0" presId="urn:microsoft.com/office/officeart/2005/8/layout/arrow2"/>
    <dgm:cxn modelId="{BE148CC8-4EAC-4A0A-856C-0E283668C96E}" type="presParOf" srcId="{640AE8EA-75D8-4FCE-B5F5-755E2D087A43}" destId="{7EDC0024-48F4-424D-B8A9-2D70A1EA7C9A}" srcOrd="0" destOrd="0" presId="urn:microsoft.com/office/officeart/2005/8/layout/arrow2"/>
    <dgm:cxn modelId="{612E6A80-DD9D-4E75-9C85-24ACC98AB828}" type="presParOf" srcId="{640AE8EA-75D8-4FCE-B5F5-755E2D087A43}" destId="{D022C09C-EF6F-413B-B4D1-97BAF9DFBCDD}" srcOrd="1" destOrd="0" presId="urn:microsoft.com/office/officeart/2005/8/layout/arrow2"/>
    <dgm:cxn modelId="{37842E46-0584-417C-9A56-33FF3233411D}" type="presParOf" srcId="{640AE8EA-75D8-4FCE-B5F5-755E2D087A43}" destId="{C04BB186-1FE2-4E06-8185-2C87DDE247FC}" srcOrd="2" destOrd="0" presId="urn:microsoft.com/office/officeart/2005/8/layout/arrow2"/>
    <dgm:cxn modelId="{5CEDF952-4601-45A0-95BF-D98808597990}" type="presParOf" srcId="{640AE8EA-75D8-4FCE-B5F5-755E2D087A43}" destId="{C91B4090-102E-4386-81EA-DA6CA70F1D2D}" srcOrd="3" destOrd="0" presId="urn:microsoft.com/office/officeart/2005/8/layout/arrow2"/>
    <dgm:cxn modelId="{B1B134AF-E08A-4F94-B267-84C2CC40CC78}" type="presParOf" srcId="{640AE8EA-75D8-4FCE-B5F5-755E2D087A43}" destId="{26D56C82-6DF8-48A7-BB54-BFC6B8695B40}" srcOrd="4" destOrd="0" presId="urn:microsoft.com/office/officeart/2005/8/layout/arrow2"/>
    <dgm:cxn modelId="{708D4D61-34EA-4D02-8CE3-5E59CEE49F0C}" type="presParOf" srcId="{640AE8EA-75D8-4FCE-B5F5-755E2D087A43}" destId="{D85A17B7-9DDF-44F0-81C2-8A5F080AA18C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6C529C-9D48-4D8A-8662-74EBBA4C1CC8}" type="datetimeFigureOut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5E89A-9235-452F-8F26-88D992DA0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883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66" name="Picture 94" descr="D:\My Documents\My Webs\soniacoleman\PowerPoint Templates\Templates6\Black Frame\blackframe_titlefram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150" y="1371600"/>
            <a:ext cx="6877050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00200" y="12192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54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GB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827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GB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E63D9AE4-2186-496E-87A2-6B631EB97245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1D333-9D2E-4937-A411-0FDD24D13550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719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5E28865-BF29-4A30-82E7-C6C55789A59C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580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6B0C6F-99D7-475F-AC1A-89C6E4A99AAA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676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533AE1-FCEF-41C7-99A8-ACF977410E23}" type="datetime1">
              <a:rPr lang="en-GB" smtClean="0"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5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CC4DADB-D9E9-4095-AF51-AF910DA7A6AB}" type="datetime1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06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B48A1-D0EF-47AA-A71C-69C137BDF8FB}" type="datetime1">
              <a:rPr lang="en-GB" smtClean="0"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01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3C6074-DF87-48E4-A3C8-6950926BD5A4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56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065366-134D-4696-9D61-DCCCE3BA7C0C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298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B0885FF-D49A-4620-9F83-03F19C301B15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58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533400"/>
            <a:ext cx="19431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5676900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6AA9430-7FAC-4044-922C-6C1A5078AE9D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54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334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514600"/>
            <a:ext cx="7772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E9C794"/>
                </a:solidFill>
              </a:defRPr>
            </a:lvl1pPr>
          </a:lstStyle>
          <a:p>
            <a:fld id="{FFB8D1A2-9CB7-4922-98FD-FE85853BBF69}" type="datetime1">
              <a:rPr lang="en-GB" smtClean="0"/>
              <a:t>06/11/2013</a:t>
            </a:fld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E9C794"/>
                </a:solidFill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E9C794"/>
                </a:solidFill>
              </a:defRPr>
            </a:lvl1pPr>
          </a:lstStyle>
          <a:p>
            <a:fld id="{849626A6-8864-440A-9E86-6ECA894CC90C}" type="slidenum">
              <a:rPr lang="en-GB" smtClean="0"/>
              <a:t>‹#›</a:t>
            </a:fld>
            <a:endParaRPr lang="en-GB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13335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4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>
              <a:solidFill>
                <a:srgbClr val="E9C794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E9C794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E9C794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E9C794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E9C794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E9C794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E9C794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E9C794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E9C794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E9C794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rgbClr val="E9C794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rgbClr val="E9C794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rgbClr val="E9C794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rgbClr val="E9C794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E9C794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E9C794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E9C794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E9C794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E9C794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pk-RZ.jpg" TargetMode="External"/><Relationship Id="rId3" Type="http://schemas.openxmlformats.org/officeDocument/2006/relationships/hyperlink" Target="http://commons.wikimedia.org/wiki/File:PSM_V01_D116_Prehistoric_arrowheads.jpg" TargetMode="External"/><Relationship Id="rId7" Type="http://schemas.openxmlformats.org/officeDocument/2006/relationships/hyperlink" Target="http://commons.wikimedia.org/wiki/File:FireLanceAndGrenade10thCenturyDunhuang.jpg" TargetMode="External"/><Relationship Id="rId2" Type="http://schemas.openxmlformats.org/officeDocument/2006/relationships/hyperlink" Target="http://commons.wikimedia.org/wiki/File:Arch1_clovispoints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ie_Gartenlaube_(1882)_b_365.jpg" TargetMode="External"/><Relationship Id="rId5" Type="http://schemas.openxmlformats.org/officeDocument/2006/relationships/hyperlink" Target="http://commons.wikimedia.org/wiki/File:Bifaz_micoquiense.jpg" TargetMode="External"/><Relationship Id="rId4" Type="http://schemas.openxmlformats.org/officeDocument/2006/relationships/hyperlink" Target="http://commons.wikimedia.org/wiki/File:1911_Britannica-Anthropology-10.png?uselang=cs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ronze_age_weapons_Romania.jpg" TargetMode="External"/><Relationship Id="rId2" Type="http://schemas.openxmlformats.org/officeDocument/2006/relationships/hyperlink" Target="http://commons.wikimedia.org/wiki/File:1911_Britannica-Anthropology-9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Weapons_of_Aqqoyunlu_and_Qaraqoyunlu_wariors_in_Museum_of_History_of_Azerbaijan.jpg" TargetMode="External"/><Relationship Id="rId5" Type="http://schemas.openxmlformats.org/officeDocument/2006/relationships/hyperlink" Target="http://commons.wikimedia.org/wiki/File:Spk-RZ.jpg" TargetMode="External"/><Relationship Id="rId4" Type="http://schemas.openxmlformats.org/officeDocument/2006/relationships/hyperlink" Target="http://commons.wikimedia.org/wiki/File:FireLanceAndGrenade10thCenturyDunhuang.jpg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talian_-_Mail_-_Walters_51575.jpg" TargetMode="External"/><Relationship Id="rId2" Type="http://schemas.openxmlformats.org/officeDocument/2006/relationships/hyperlink" Target="http://commons.wikimedia.org/wiki/File:Weapons_and_armors_of_Aqqoyunlu_and_Qaraqoyunlu_wariors_in_Museum_of_History_of_Azerbaija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33702565"/>
              </p:ext>
            </p:extLst>
          </p:nvPr>
        </p:nvGraphicFramePr>
        <p:xfrm>
          <a:off x="827584" y="1124744"/>
          <a:ext cx="7705477" cy="4813419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2482447"/>
                <a:gridCol w="5223030"/>
              </a:tblGrid>
              <a:tr h="5021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SŠ-COPT Uherský Brod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  <a:tr h="502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Ing. Hana Kubišová, Ph.D.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  <a:tr h="915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 prezentace (DUMu):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History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of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Weapons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18254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 sady: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Technical English for students of study branch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Technician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Gunsmith</a:t>
                      </a:r>
                      <a:endParaRPr kumimoji="0" lang="cs-CZ" sz="2800" u="none" strike="noStrike" kern="1200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nd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, 3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rd 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and 4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th 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class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101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Číslo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projektu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  <a:tr h="5101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+mn-cs"/>
                        </a:rPr>
                        <a:t>9.9.2012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468313" y="6023247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solidFill>
                  <a:schemeClr val="bg1"/>
                </a:solidFill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6627813" y="6572200"/>
            <a:ext cx="1830387" cy="457200"/>
          </a:xfrm>
        </p:spPr>
        <p:txBody>
          <a:bodyPr/>
          <a:lstStyle/>
          <a:p>
            <a:fld id="{849626A6-8864-440A-9E86-6ECA894CC90C}" type="slidenum">
              <a:rPr lang="en-GB" smtClean="0"/>
              <a:t>1</a:t>
            </a:fld>
            <a:endParaRPr lang="en-GB" dirty="0"/>
          </a:p>
        </p:txBody>
      </p:sp>
      <p:pic>
        <p:nvPicPr>
          <p:cNvPr id="1026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24" y="188640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415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/>
          </p:cNvSpPr>
          <p:nvPr/>
        </p:nvSpPr>
        <p:spPr>
          <a:xfrm>
            <a:off x="1095023" y="548680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ANOTACE</a:t>
            </a:r>
            <a:endParaRPr lang="en-GB" sz="3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 txBox="1">
            <a:spLocks/>
          </p:cNvSpPr>
          <p:nvPr/>
        </p:nvSpPr>
        <p:spPr>
          <a:xfrm>
            <a:off x="1187624" y="1700808"/>
            <a:ext cx="6687845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bg1"/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bg1"/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bg1"/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bg1"/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bg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bg1"/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bg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Konkrétně tato prezentace je zaměřena na historický vývoj zbraní. </a:t>
            </a:r>
          </a:p>
          <a:p>
            <a:pPr algn="just"/>
            <a:endParaRPr lang="cs-CZ" sz="2800" dirty="0" smtClean="0">
              <a:solidFill>
                <a:schemeClr val="bg1"/>
              </a:solidFill>
            </a:endParaRPr>
          </a:p>
          <a:p>
            <a:pPr algn="just"/>
            <a:endParaRPr lang="en-GB" sz="2800" dirty="0" smtClean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103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1844824"/>
            <a:ext cx="6096000" cy="1181968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WEAPONS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9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827584" y="1052736"/>
            <a:ext cx="7200800" cy="2751192"/>
          </a:xfrm>
        </p:spPr>
        <p:txBody>
          <a:bodyPr>
            <a:noAutofit/>
          </a:bodyPr>
          <a:lstStyle/>
          <a:p>
            <a:pPr marL="457200" indent="-457200" algn="l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600" dirty="0">
                <a:solidFill>
                  <a:schemeClr val="bg1"/>
                </a:solidFill>
              </a:rPr>
              <a:t>Do </a:t>
            </a:r>
            <a:r>
              <a:rPr lang="cs-CZ" sz="2600" dirty="0" err="1">
                <a:solidFill>
                  <a:schemeClr val="bg1"/>
                </a:solidFill>
              </a:rPr>
              <a:t>you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know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definition</a:t>
            </a:r>
            <a:r>
              <a:rPr lang="cs-CZ" sz="2600" dirty="0">
                <a:solidFill>
                  <a:schemeClr val="bg1"/>
                </a:solidFill>
              </a:rPr>
              <a:t> of </a:t>
            </a:r>
            <a:r>
              <a:rPr lang="cs-CZ" sz="2600" dirty="0" err="1">
                <a:solidFill>
                  <a:schemeClr val="bg1"/>
                </a:solidFill>
              </a:rPr>
              <a:t>weapon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  <a:endParaRPr lang="cs-CZ" sz="2600" dirty="0">
              <a:solidFill>
                <a:schemeClr val="bg1"/>
              </a:solidFill>
            </a:endParaRPr>
          </a:p>
          <a:p>
            <a:pPr marL="457200" indent="-457200" algn="l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600" dirty="0" err="1">
                <a:solidFill>
                  <a:schemeClr val="bg1"/>
                </a:solidFill>
              </a:rPr>
              <a:t>What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types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weapons</a:t>
            </a:r>
            <a:r>
              <a:rPr lang="cs-CZ" sz="2600" dirty="0">
                <a:solidFill>
                  <a:schemeClr val="bg1"/>
                </a:solidFill>
              </a:rPr>
              <a:t> do </a:t>
            </a:r>
            <a:r>
              <a:rPr lang="cs-CZ" sz="2600" dirty="0" err="1">
                <a:solidFill>
                  <a:schemeClr val="bg1"/>
                </a:solidFill>
              </a:rPr>
              <a:t>you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know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  <a:endParaRPr lang="cs-CZ" sz="2600" dirty="0">
              <a:solidFill>
                <a:schemeClr val="bg1"/>
              </a:solidFill>
            </a:endParaRPr>
          </a:p>
          <a:p>
            <a:pPr marL="457200" indent="-457200" algn="l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600" dirty="0">
                <a:solidFill>
                  <a:schemeClr val="bg1"/>
                </a:solidFill>
              </a:rPr>
              <a:t>Do </a:t>
            </a:r>
            <a:r>
              <a:rPr lang="cs-CZ" sz="2600" dirty="0" err="1">
                <a:solidFill>
                  <a:schemeClr val="bg1"/>
                </a:solidFill>
              </a:rPr>
              <a:t>you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know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history</a:t>
            </a:r>
            <a:r>
              <a:rPr lang="cs-CZ" sz="2600" dirty="0">
                <a:solidFill>
                  <a:schemeClr val="bg1"/>
                </a:solidFill>
              </a:rPr>
              <a:t> of </a:t>
            </a:r>
            <a:r>
              <a:rPr lang="cs-CZ" sz="2600" dirty="0" err="1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</a:p>
          <a:p>
            <a:pPr marL="457200" indent="-457200" algn="l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Do </a:t>
            </a:r>
            <a:r>
              <a:rPr lang="cs-CZ" sz="2600" dirty="0" err="1" smtClean="0">
                <a:solidFill>
                  <a:schemeClr val="bg1"/>
                </a:solidFill>
              </a:rPr>
              <a:t>you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know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history</a:t>
            </a:r>
            <a:r>
              <a:rPr lang="cs-CZ" sz="2600" dirty="0" smtClean="0">
                <a:solidFill>
                  <a:schemeClr val="bg1"/>
                </a:solidFill>
              </a:rPr>
              <a:t> of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 and </a:t>
            </a:r>
            <a:r>
              <a:rPr lang="cs-CZ" sz="2600" dirty="0" err="1" smtClean="0">
                <a:solidFill>
                  <a:schemeClr val="bg1"/>
                </a:solidFill>
              </a:rPr>
              <a:t>guns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</a:p>
          <a:p>
            <a:pPr marL="457200" indent="-457200" algn="l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Do </a:t>
            </a:r>
            <a:r>
              <a:rPr lang="cs-CZ" sz="2600" dirty="0" err="1" smtClean="0">
                <a:solidFill>
                  <a:schemeClr val="bg1"/>
                </a:solidFill>
              </a:rPr>
              <a:t>you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know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definition</a:t>
            </a:r>
            <a:r>
              <a:rPr lang="cs-CZ" sz="2600" dirty="0" smtClean="0">
                <a:solidFill>
                  <a:schemeClr val="bg1"/>
                </a:solidFill>
              </a:rPr>
              <a:t> of </a:t>
            </a:r>
            <a:r>
              <a:rPr lang="cs-CZ" sz="2600" dirty="0" err="1" smtClean="0">
                <a:solidFill>
                  <a:schemeClr val="bg1"/>
                </a:solidFill>
              </a:rPr>
              <a:t>guns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71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2175024"/>
            <a:ext cx="6096000" cy="1181968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DEVELOPMENT OF WEAPON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1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6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4235504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032" y="3292997"/>
            <a:ext cx="4249990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07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1844824"/>
            <a:ext cx="6096000" cy="1181968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PALEOLITHIC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05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 txBox="1">
            <a:spLocks/>
          </p:cNvSpPr>
          <p:nvPr/>
        </p:nvSpPr>
        <p:spPr>
          <a:xfrm>
            <a:off x="827584" y="692696"/>
            <a:ext cx="7560840" cy="302433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50000"/>
              </a:lnSpc>
              <a:buClrTx/>
              <a:buFont typeface="Wingdings" pitchFamily="2" charset="2"/>
              <a:buChar char="q"/>
            </a:pPr>
            <a:r>
              <a:rPr lang="cs-CZ" sz="2600" dirty="0" err="1" smtClean="0">
                <a:solidFill>
                  <a:schemeClr val="bg1"/>
                </a:solidFill>
              </a:rPr>
              <a:t>Development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of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weapon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was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dependent</a:t>
            </a:r>
            <a:r>
              <a:rPr lang="cs-CZ" sz="2600" dirty="0" smtClean="0">
                <a:solidFill>
                  <a:schemeClr val="bg1"/>
                </a:solidFill>
              </a:rPr>
              <a:t> on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human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evolution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 algn="just">
              <a:lnSpc>
                <a:spcPct val="150000"/>
              </a:lnSpc>
              <a:buClrTx/>
              <a:buFont typeface="Wingdings" pitchFamily="2" charset="2"/>
              <a:buChar char="q"/>
            </a:pP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in </a:t>
            </a:r>
            <a:r>
              <a:rPr lang="cs-CZ" sz="2600" dirty="0" err="1" smtClean="0">
                <a:solidFill>
                  <a:schemeClr val="bg1"/>
                </a:solidFill>
              </a:rPr>
              <a:t>prehistory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 algn="just">
              <a:lnSpc>
                <a:spcPct val="150000"/>
              </a:lnSpc>
              <a:buClrTx/>
              <a:buFont typeface="Wingdings" pitchFamily="2" charset="2"/>
              <a:buChar char="q"/>
            </a:pPr>
            <a:r>
              <a:rPr lang="cs-CZ" sz="2600" dirty="0" err="1" smtClean="0">
                <a:solidFill>
                  <a:schemeClr val="bg1"/>
                </a:solidFill>
              </a:rPr>
              <a:t>Neanderthal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stone as a </a:t>
            </a:r>
            <a:r>
              <a:rPr lang="cs-CZ" sz="2600" dirty="0" err="1" smtClean="0">
                <a:solidFill>
                  <a:schemeClr val="bg1"/>
                </a:solidFill>
              </a:rPr>
              <a:t>tool</a:t>
            </a:r>
            <a:r>
              <a:rPr lang="cs-CZ" sz="2600" dirty="0" smtClean="0">
                <a:solidFill>
                  <a:schemeClr val="bg1"/>
                </a:solidFill>
              </a:rPr>
              <a:t> and a </a:t>
            </a:r>
            <a:r>
              <a:rPr lang="cs-CZ" sz="2600" dirty="0" err="1" smtClean="0">
                <a:solidFill>
                  <a:schemeClr val="bg1"/>
                </a:solidFill>
              </a:rPr>
              <a:t>weapon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8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2052" name="Picture 4" descr="http://upload.wikimedia.org/wikipedia/commons/9/96/1911_Britannica-Anthropology-10.png?uselang=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717032"/>
            <a:ext cx="4680520" cy="258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2271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 txBox="1">
            <a:spLocks/>
          </p:cNvSpPr>
          <p:nvPr/>
        </p:nvSpPr>
        <p:spPr>
          <a:xfrm>
            <a:off x="683568" y="692696"/>
            <a:ext cx="4536504" cy="46805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50000"/>
              </a:lnSpc>
              <a:buClrTx/>
              <a:buFont typeface="Wingdings" pitchFamily="2" charset="2"/>
              <a:buChar char="q"/>
            </a:pPr>
            <a:r>
              <a:rPr lang="cs-CZ" sz="2600" dirty="0" err="1" smtClean="0">
                <a:solidFill>
                  <a:schemeClr val="bg1"/>
                </a:solidFill>
              </a:rPr>
              <a:t>Later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  <a:r>
              <a:rPr lang="cs-CZ" sz="2600" dirty="0" err="1" smtClean="0">
                <a:solidFill>
                  <a:schemeClr val="bg1"/>
                </a:solidFill>
              </a:rPr>
              <a:t>they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attached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sharp</a:t>
            </a:r>
            <a:r>
              <a:rPr lang="cs-CZ" sz="2600" dirty="0">
                <a:solidFill>
                  <a:schemeClr val="bg1"/>
                </a:solidFill>
              </a:rPr>
              <a:t> stone to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wood</a:t>
            </a:r>
            <a:r>
              <a:rPr lang="cs-CZ" sz="2600" dirty="0">
                <a:solidFill>
                  <a:schemeClr val="bg1"/>
                </a:solidFill>
              </a:rPr>
              <a:t>  </a:t>
            </a:r>
            <a:r>
              <a:rPr lang="cs-CZ" sz="2600" dirty="0" err="1">
                <a:solidFill>
                  <a:schemeClr val="bg1"/>
                </a:solidFill>
              </a:rPr>
              <a:t>handgrip</a:t>
            </a:r>
            <a:r>
              <a:rPr lang="cs-CZ" sz="2600" dirty="0">
                <a:solidFill>
                  <a:schemeClr val="bg1"/>
                </a:solidFill>
              </a:rPr>
              <a:t>.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457200" indent="-457200" algn="just">
              <a:lnSpc>
                <a:spcPct val="150000"/>
              </a:lnSpc>
              <a:buClrTx/>
              <a:buFont typeface="Wingdings" pitchFamily="2" charset="2"/>
              <a:buChar char="q"/>
            </a:pPr>
            <a:r>
              <a:rPr lang="cs-CZ" sz="2600" dirty="0" err="1" smtClean="0">
                <a:solidFill>
                  <a:schemeClr val="bg1"/>
                </a:solidFill>
              </a:rPr>
              <a:t>Neanderthal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could</a:t>
            </a:r>
            <a:r>
              <a:rPr lang="cs-CZ" sz="2600" dirty="0">
                <a:solidFill>
                  <a:schemeClr val="bg1"/>
                </a:solidFill>
              </a:rPr>
              <a:t> make </a:t>
            </a:r>
            <a:r>
              <a:rPr lang="cs-CZ" sz="2600" dirty="0" err="1">
                <a:solidFill>
                  <a:schemeClr val="bg1"/>
                </a:solidFill>
              </a:rPr>
              <a:t>an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axe</a:t>
            </a:r>
            <a:r>
              <a:rPr lang="cs-CZ" sz="2600" dirty="0">
                <a:solidFill>
                  <a:schemeClr val="bg1"/>
                </a:solidFill>
              </a:rPr>
              <a:t>, a </a:t>
            </a:r>
            <a:r>
              <a:rPr lang="cs-CZ" sz="2600" dirty="0" err="1">
                <a:solidFill>
                  <a:schemeClr val="bg1"/>
                </a:solidFill>
              </a:rPr>
              <a:t>saw</a:t>
            </a:r>
            <a:r>
              <a:rPr lang="cs-CZ" sz="2600" dirty="0">
                <a:solidFill>
                  <a:schemeClr val="bg1"/>
                </a:solidFill>
              </a:rPr>
              <a:t>, a </a:t>
            </a:r>
            <a:r>
              <a:rPr lang="cs-CZ" sz="2600" dirty="0" err="1">
                <a:solidFill>
                  <a:schemeClr val="bg1"/>
                </a:solidFill>
              </a:rPr>
              <a:t>chisel</a:t>
            </a:r>
            <a:r>
              <a:rPr lang="cs-CZ" sz="2600" dirty="0">
                <a:solidFill>
                  <a:schemeClr val="bg1"/>
                </a:solidFill>
              </a:rPr>
              <a:t>, </a:t>
            </a:r>
            <a:r>
              <a:rPr lang="cs-CZ" sz="2600" dirty="0" err="1">
                <a:solidFill>
                  <a:schemeClr val="bg1"/>
                </a:solidFill>
              </a:rPr>
              <a:t>or</a:t>
            </a:r>
            <a:r>
              <a:rPr lang="cs-CZ" sz="2600" dirty="0">
                <a:solidFill>
                  <a:schemeClr val="bg1"/>
                </a:solidFill>
              </a:rPr>
              <a:t> a </a:t>
            </a:r>
            <a:r>
              <a:rPr lang="cs-CZ" sz="2600" dirty="0" err="1">
                <a:solidFill>
                  <a:schemeClr val="bg1"/>
                </a:solidFill>
              </a:rPr>
              <a:t>fishing</a:t>
            </a:r>
            <a:r>
              <a:rPr lang="cs-CZ" sz="2600" dirty="0">
                <a:solidFill>
                  <a:schemeClr val="bg1"/>
                </a:solidFill>
              </a:rPr>
              <a:t> rod.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457200" indent="-457200" algn="just">
              <a:lnSpc>
                <a:spcPct val="150000"/>
              </a:lnSpc>
              <a:buClrTx/>
              <a:buFont typeface="Wingdings" pitchFamily="2" charset="2"/>
              <a:buChar char="q"/>
            </a:pPr>
            <a:r>
              <a:rPr lang="cs-CZ" sz="2600" dirty="0" err="1" smtClean="0">
                <a:solidFill>
                  <a:schemeClr val="bg1"/>
                </a:solidFill>
              </a:rPr>
              <a:t>Neanderthal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found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>
                <a:solidFill>
                  <a:schemeClr val="bg1"/>
                </a:solidFill>
              </a:rPr>
              <a:t>a </a:t>
            </a:r>
            <a:r>
              <a:rPr lang="cs-CZ" sz="2600" dirty="0" err="1">
                <a:solidFill>
                  <a:schemeClr val="bg1"/>
                </a:solidFill>
              </a:rPr>
              <a:t>sharp</a:t>
            </a:r>
            <a:r>
              <a:rPr lang="cs-CZ" sz="2600" dirty="0">
                <a:solidFill>
                  <a:schemeClr val="bg1"/>
                </a:solidFill>
              </a:rPr>
              <a:t> stone.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9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3074" name="Picture 2" descr="http://upload.wikimedia.org/wikipedia/commons/4/4a/Bifaz_micoquien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24744"/>
            <a:ext cx="3186849" cy="379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290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1844824"/>
            <a:ext cx="6096000" cy="1181968"/>
          </a:xfrm>
        </p:spPr>
        <p:txBody>
          <a:bodyPr/>
          <a:lstStyle/>
          <a:p>
            <a:r>
              <a:rPr lang="cs-CZ" sz="6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nEOLITHIC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56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27585" y="692696"/>
            <a:ext cx="7488831" cy="4320480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Clr>
                <a:schemeClr val="bg1"/>
              </a:buClr>
              <a:buNone/>
            </a:pPr>
            <a:r>
              <a:rPr lang="cs-CZ" sz="2800" b="1" dirty="0" err="1" smtClean="0">
                <a:solidFill>
                  <a:schemeClr val="bg1"/>
                </a:solidFill>
              </a:rPr>
              <a:t>What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>
                <a:solidFill>
                  <a:schemeClr val="bg1"/>
                </a:solidFill>
              </a:rPr>
              <a:t>techniques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could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>
                <a:solidFill>
                  <a:schemeClr val="bg1"/>
                </a:solidFill>
              </a:rPr>
              <a:t>the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err="1">
                <a:solidFill>
                  <a:schemeClr val="bg1"/>
                </a:solidFill>
              </a:rPr>
              <a:t>prehistoric</a:t>
            </a:r>
            <a:r>
              <a:rPr lang="cs-CZ" sz="2800" b="1" dirty="0">
                <a:solidFill>
                  <a:schemeClr val="bg1"/>
                </a:solidFill>
              </a:rPr>
              <a:t> man </a:t>
            </a:r>
            <a:r>
              <a:rPr lang="cs-CZ" sz="2800" b="1" dirty="0" err="1">
                <a:solidFill>
                  <a:schemeClr val="bg1"/>
                </a:solidFill>
              </a:rPr>
              <a:t>control</a:t>
            </a:r>
            <a:r>
              <a:rPr lang="cs-CZ" sz="2800" b="1" dirty="0" smtClean="0">
                <a:solidFill>
                  <a:schemeClr val="bg1"/>
                </a:solidFill>
              </a:rPr>
              <a:t>?</a:t>
            </a:r>
          </a:p>
          <a:p>
            <a:pPr marL="0" indent="0" algn="ctr">
              <a:lnSpc>
                <a:spcPct val="150000"/>
              </a:lnSpc>
              <a:buClr>
                <a:schemeClr val="bg1"/>
              </a:buClr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Neanderthal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knew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shape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>
                <a:solidFill>
                  <a:schemeClr val="bg1"/>
                </a:solidFill>
              </a:rPr>
              <a:t>stone </a:t>
            </a:r>
            <a:r>
              <a:rPr lang="cs-CZ" sz="2600" dirty="0" err="1">
                <a:solidFill>
                  <a:schemeClr val="bg1"/>
                </a:solidFill>
              </a:rPr>
              <a:t>grinding</a:t>
            </a:r>
            <a:r>
              <a:rPr lang="cs-CZ" sz="2600" dirty="0">
                <a:solidFill>
                  <a:schemeClr val="bg1"/>
                </a:solidFill>
              </a:rPr>
              <a:t> and 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</a:p>
          <a:p>
            <a:pPr marL="457200" lvl="1" indent="0">
              <a:lnSpc>
                <a:spcPct val="150000"/>
              </a:lnSpc>
              <a:buClr>
                <a:schemeClr val="bg1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cs-CZ" sz="2600" dirty="0" err="1" smtClean="0">
                <a:solidFill>
                  <a:schemeClr val="bg1"/>
                </a:solidFill>
              </a:rPr>
              <a:t>smoothing</a:t>
            </a:r>
            <a:r>
              <a:rPr lang="cs-CZ" sz="2600" dirty="0">
                <a:solidFill>
                  <a:schemeClr val="bg1"/>
                </a:solidFill>
              </a:rPr>
              <a:t>. </a:t>
            </a:r>
            <a:endParaRPr lang="cs-CZ" sz="2600" dirty="0" smtClean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bow</a:t>
            </a:r>
            <a:r>
              <a:rPr lang="cs-CZ" sz="2600" dirty="0">
                <a:solidFill>
                  <a:schemeClr val="bg1"/>
                </a:solidFill>
              </a:rPr>
              <a:t> and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arrow</a:t>
            </a:r>
            <a:r>
              <a:rPr lang="cs-CZ" sz="2600" dirty="0">
                <a:solidFill>
                  <a:schemeClr val="bg1"/>
                </a:solidFill>
              </a:rPr>
              <a:t> are very </a:t>
            </a:r>
            <a:r>
              <a:rPr lang="cs-CZ" sz="2600" dirty="0" err="1">
                <a:solidFill>
                  <a:schemeClr val="bg1"/>
                </a:solidFill>
              </a:rPr>
              <a:t>important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457200" lvl="1" indent="0">
              <a:lnSpc>
                <a:spcPct val="150000"/>
              </a:lnSpc>
              <a:buClr>
                <a:schemeClr val="bg1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cs-CZ" sz="2600" dirty="0" err="1" smtClean="0">
                <a:solidFill>
                  <a:schemeClr val="bg1"/>
                </a:solidFill>
              </a:rPr>
              <a:t>discoveries</a:t>
            </a:r>
            <a:r>
              <a:rPr lang="cs-CZ" sz="2600" dirty="0">
                <a:solidFill>
                  <a:schemeClr val="bg1"/>
                </a:solidFill>
              </a:rPr>
              <a:t>. </a:t>
            </a:r>
            <a:endParaRPr lang="cs-CZ" sz="2600" dirty="0" smtClean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Another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discovery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is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shield</a:t>
            </a:r>
            <a:r>
              <a:rPr lang="cs-CZ" sz="2600" dirty="0">
                <a:solidFill>
                  <a:schemeClr val="bg1"/>
                </a:solidFill>
              </a:rPr>
              <a:t> and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armor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11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381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27584" y="692696"/>
            <a:ext cx="4248472" cy="4104456"/>
          </a:xfrm>
        </p:spPr>
        <p:txBody>
          <a:bodyPr>
            <a:noAutofit/>
          </a:bodyPr>
          <a:lstStyle/>
          <a:p>
            <a:pPr marL="0" indent="0" algn="ctr">
              <a:buClr>
                <a:schemeClr val="accent4"/>
              </a:buClr>
              <a:buNone/>
            </a:pPr>
            <a:r>
              <a:rPr lang="cs-CZ" sz="2800" b="1" dirty="0" err="1">
                <a:solidFill>
                  <a:schemeClr val="bg1"/>
                </a:solidFill>
              </a:rPr>
              <a:t>What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err="1">
                <a:solidFill>
                  <a:schemeClr val="bg1"/>
                </a:solidFill>
              </a:rPr>
              <a:t>materials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err="1">
                <a:solidFill>
                  <a:schemeClr val="bg1"/>
                </a:solidFill>
              </a:rPr>
              <a:t>were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used</a:t>
            </a:r>
            <a:r>
              <a:rPr lang="cs-CZ" sz="2800" b="1" dirty="0" smtClean="0">
                <a:solidFill>
                  <a:schemeClr val="bg1"/>
                </a:solidFill>
              </a:rPr>
              <a:t>? </a:t>
            </a:r>
          </a:p>
          <a:p>
            <a:pPr algn="just">
              <a:buClr>
                <a:schemeClr val="accent4"/>
              </a:buClr>
              <a:buFont typeface="Wingdings" pitchFamily="2" charset="2"/>
              <a:buChar char="§"/>
            </a:pPr>
            <a:endParaRPr lang="cs-CZ" sz="2800" dirty="0">
              <a:solidFill>
                <a:schemeClr val="bg1"/>
              </a:solidFill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>
                <a:solidFill>
                  <a:schemeClr val="bg1"/>
                </a:solidFill>
              </a:rPr>
              <a:t>most </a:t>
            </a:r>
            <a:r>
              <a:rPr lang="cs-CZ" sz="2600" dirty="0" err="1">
                <a:solidFill>
                  <a:schemeClr val="bg1"/>
                </a:solidFill>
              </a:rPr>
              <a:t>common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materials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leather</a:t>
            </a:r>
            <a:r>
              <a:rPr lang="cs-CZ" sz="2600" dirty="0" smtClean="0">
                <a:solidFill>
                  <a:schemeClr val="bg1"/>
                </a:solidFill>
              </a:rPr>
              <a:t>  and </a:t>
            </a:r>
            <a:r>
              <a:rPr lang="cs-CZ" sz="2600" dirty="0" err="1" smtClean="0">
                <a:solidFill>
                  <a:schemeClr val="bg1"/>
                </a:solidFill>
              </a:rPr>
              <a:t>later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>
                <a:solidFill>
                  <a:schemeClr val="bg1"/>
                </a:solidFill>
              </a:rPr>
              <a:t>plant </a:t>
            </a:r>
            <a:r>
              <a:rPr lang="cs-CZ" sz="2600" dirty="0" err="1" smtClean="0">
                <a:solidFill>
                  <a:schemeClr val="bg1"/>
                </a:solidFill>
              </a:rPr>
              <a:t>materials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cs-CZ" sz="2600" dirty="0">
              <a:solidFill>
                <a:schemeClr val="bg1"/>
              </a:solidFill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>
                <a:solidFill>
                  <a:schemeClr val="bg1"/>
                </a:solidFill>
              </a:rPr>
              <a:t>stone and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copper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were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used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for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production</a:t>
            </a:r>
            <a:r>
              <a:rPr lang="cs-CZ" sz="2600" dirty="0" smtClean="0">
                <a:solidFill>
                  <a:schemeClr val="bg1"/>
                </a:solidFill>
              </a:rPr>
              <a:t> of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end of </a:t>
            </a:r>
            <a:r>
              <a:rPr lang="cs-CZ" sz="2600" dirty="0" err="1">
                <a:solidFill>
                  <a:schemeClr val="bg1"/>
                </a:solidFill>
              </a:rPr>
              <a:t>Neolithic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12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3309370" cy="3096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3908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99592" y="575091"/>
            <a:ext cx="7560840" cy="3934029"/>
          </a:xfrm>
        </p:spPr>
        <p:txBody>
          <a:bodyPr>
            <a:noAutofit/>
          </a:bodyPr>
          <a:lstStyle/>
          <a:p>
            <a:pPr marL="457200" indent="-457200" algn="l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err="1">
                <a:solidFill>
                  <a:schemeClr val="bg1"/>
                </a:solidFill>
              </a:rPr>
              <a:t>What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weapons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were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>
                <a:solidFill>
                  <a:schemeClr val="bg1"/>
                </a:solidFill>
              </a:rPr>
              <a:t>in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Neolithic</a:t>
            </a:r>
            <a:r>
              <a:rPr lang="cs-CZ" sz="2600" dirty="0">
                <a:solidFill>
                  <a:schemeClr val="bg1"/>
                </a:solidFill>
              </a:rPr>
              <a:t>?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A </a:t>
            </a:r>
            <a:r>
              <a:rPr lang="cs-CZ" sz="2600" dirty="0" err="1">
                <a:solidFill>
                  <a:schemeClr val="bg1"/>
                </a:solidFill>
              </a:rPr>
              <a:t>bow</a:t>
            </a:r>
            <a:r>
              <a:rPr lang="cs-CZ" sz="2600" dirty="0">
                <a:solidFill>
                  <a:schemeClr val="bg1"/>
                </a:solidFill>
              </a:rPr>
              <a:t>, </a:t>
            </a:r>
            <a:r>
              <a:rPr lang="cs-CZ" sz="2600" dirty="0" err="1">
                <a:solidFill>
                  <a:schemeClr val="bg1"/>
                </a:solidFill>
              </a:rPr>
              <a:t>an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arrow</a:t>
            </a:r>
            <a:r>
              <a:rPr lang="cs-CZ" sz="2600" dirty="0">
                <a:solidFill>
                  <a:schemeClr val="bg1"/>
                </a:solidFill>
              </a:rPr>
              <a:t>, </a:t>
            </a:r>
            <a:r>
              <a:rPr lang="cs-CZ" sz="2600" dirty="0" smtClean="0">
                <a:solidFill>
                  <a:schemeClr val="bg1"/>
                </a:solidFill>
              </a:rPr>
              <a:t>a  </a:t>
            </a:r>
            <a:r>
              <a:rPr lang="cs-CZ" sz="2600" dirty="0" err="1" smtClean="0">
                <a:solidFill>
                  <a:schemeClr val="bg1"/>
                </a:solidFill>
              </a:rPr>
              <a:t>copper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helmet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and </a:t>
            </a:r>
            <a:r>
              <a:rPr lang="cs-CZ" sz="2600" dirty="0">
                <a:solidFill>
                  <a:schemeClr val="bg1"/>
                </a:solidFill>
              </a:rPr>
              <a:t>a </a:t>
            </a:r>
            <a:r>
              <a:rPr lang="cs-CZ" sz="2600" dirty="0" err="1">
                <a:solidFill>
                  <a:schemeClr val="bg1"/>
                </a:solidFill>
              </a:rPr>
              <a:t>dagger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13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7170" name="Picture 2" descr="http://upload.wikimedia.org/wikipedia/commons/a/a5/1911_Britannica-Anthropology-9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92896"/>
            <a:ext cx="5256584" cy="346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8566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1844824"/>
            <a:ext cx="6096000" cy="1181968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BRONZE AGE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56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755576" y="620688"/>
            <a:ext cx="7488832" cy="410445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attack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: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cs-CZ" sz="2600" dirty="0" err="1" smtClean="0">
                <a:solidFill>
                  <a:schemeClr val="bg1"/>
                </a:solidFill>
              </a:rPr>
              <a:t>short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sword</a:t>
            </a:r>
            <a:r>
              <a:rPr lang="cs-CZ" sz="2600" dirty="0" smtClean="0">
                <a:solidFill>
                  <a:schemeClr val="bg1"/>
                </a:solidFill>
              </a:rPr>
              <a:t>;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two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meters</a:t>
            </a:r>
            <a:r>
              <a:rPr lang="cs-CZ" sz="2600" dirty="0" smtClean="0">
                <a:solidFill>
                  <a:schemeClr val="bg1"/>
                </a:solidFill>
              </a:rPr>
              <a:t> long lance;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largest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progress</a:t>
            </a:r>
            <a:r>
              <a:rPr lang="cs-CZ" sz="2600" dirty="0" smtClean="0">
                <a:solidFill>
                  <a:schemeClr val="bg1"/>
                </a:solidFill>
              </a:rPr>
              <a:t> of </a:t>
            </a:r>
            <a:r>
              <a:rPr lang="cs-CZ" sz="2600" dirty="0" err="1" smtClean="0">
                <a:solidFill>
                  <a:schemeClr val="bg1"/>
                </a:solidFill>
              </a:rPr>
              <a:t>tactics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and </a:t>
            </a:r>
            <a:r>
              <a:rPr lang="cs-CZ" sz="2600" dirty="0" err="1" smtClean="0">
                <a:solidFill>
                  <a:schemeClr val="bg1"/>
                </a:solidFill>
              </a:rPr>
              <a:t>armour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achieved</a:t>
            </a:r>
            <a:r>
              <a:rPr lang="cs-CZ" sz="2600" dirty="0" smtClean="0">
                <a:solidFill>
                  <a:schemeClr val="bg1"/>
                </a:solidFill>
              </a:rPr>
              <a:t> by </a:t>
            </a:r>
            <a:r>
              <a:rPr lang="cs-CZ" sz="2600" dirty="0" err="1" smtClean="0">
                <a:solidFill>
                  <a:schemeClr val="bg1"/>
                </a:solidFill>
              </a:rPr>
              <a:t>Romans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15</a:t>
            </a:fld>
            <a:endParaRPr lang="en-GB">
              <a:solidFill>
                <a:schemeClr val="bg1"/>
              </a:solidFill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71680564"/>
              </p:ext>
            </p:extLst>
          </p:nvPr>
        </p:nvGraphicFramePr>
        <p:xfrm>
          <a:off x="1691680" y="3573016"/>
          <a:ext cx="5832648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1915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99593" y="692696"/>
            <a:ext cx="4464495" cy="410445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How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was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weapons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development</a:t>
            </a:r>
            <a:r>
              <a:rPr lang="cs-CZ" sz="2600" dirty="0" smtClean="0">
                <a:solidFill>
                  <a:schemeClr val="bg1"/>
                </a:solidFill>
              </a:rPr>
              <a:t>? </a:t>
            </a:r>
          </a:p>
          <a:p>
            <a:pPr>
              <a:buFont typeface="Wingdings" pitchFamily="2" charset="2"/>
              <a:buChar char="q"/>
            </a:pPr>
            <a:endParaRPr lang="cs-CZ" sz="26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Romans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:</a:t>
            </a:r>
          </a:p>
          <a:p>
            <a:pPr lvl="1">
              <a:buFont typeface="Wingdings" pitchFamily="2" charset="2"/>
              <a:buChar char="q"/>
            </a:pPr>
            <a:endParaRPr lang="cs-CZ" sz="2600" dirty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a lance;</a:t>
            </a:r>
          </a:p>
          <a:p>
            <a:pPr lvl="1"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cs-CZ" sz="2600" dirty="0" err="1" smtClean="0">
                <a:solidFill>
                  <a:schemeClr val="bg1"/>
                </a:solidFill>
              </a:rPr>
              <a:t>spear</a:t>
            </a:r>
            <a:r>
              <a:rPr lang="cs-CZ" sz="2600" dirty="0" smtClean="0">
                <a:solidFill>
                  <a:schemeClr val="bg1"/>
                </a:solidFill>
              </a:rPr>
              <a:t>;</a:t>
            </a:r>
          </a:p>
          <a:p>
            <a:pPr lvl="1"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a double-</a:t>
            </a:r>
            <a:r>
              <a:rPr lang="cs-CZ" sz="2600" dirty="0" err="1" smtClean="0">
                <a:solidFill>
                  <a:schemeClr val="bg1"/>
                </a:solidFill>
              </a:rPr>
              <a:t>edged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sword</a:t>
            </a:r>
            <a:r>
              <a:rPr lang="cs-CZ" sz="2600" dirty="0" smtClean="0">
                <a:solidFill>
                  <a:schemeClr val="bg1"/>
                </a:solidFill>
              </a:rPr>
              <a:t>;</a:t>
            </a:r>
          </a:p>
          <a:p>
            <a:pPr lvl="1"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cs-CZ" sz="2600" dirty="0" err="1" smtClean="0">
                <a:solidFill>
                  <a:schemeClr val="bg1"/>
                </a:solidFill>
              </a:rPr>
              <a:t>copper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or</a:t>
            </a:r>
            <a:r>
              <a:rPr lang="cs-CZ" sz="2600" dirty="0" smtClean="0">
                <a:solidFill>
                  <a:schemeClr val="bg1"/>
                </a:solidFill>
              </a:rPr>
              <a:t> a bronze </a:t>
            </a:r>
            <a:r>
              <a:rPr lang="cs-CZ" sz="2600" dirty="0" err="1" smtClean="0">
                <a:solidFill>
                  <a:schemeClr val="bg1"/>
                </a:solidFill>
              </a:rPr>
              <a:t>helmet</a:t>
            </a:r>
            <a:r>
              <a:rPr lang="cs-CZ" sz="2600" dirty="0" smtClean="0">
                <a:solidFill>
                  <a:schemeClr val="bg1"/>
                </a:solidFill>
              </a:rPr>
              <a:t>;</a:t>
            </a:r>
          </a:p>
          <a:p>
            <a:pPr lvl="1"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cs-CZ" sz="2600" dirty="0" err="1" smtClean="0">
                <a:solidFill>
                  <a:schemeClr val="bg1"/>
                </a:solidFill>
              </a:rPr>
              <a:t>shield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16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908720"/>
            <a:ext cx="3028950" cy="427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0884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1844824"/>
            <a:ext cx="6096000" cy="1181968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IRON AGE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26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755576" y="692696"/>
            <a:ext cx="7992888" cy="410445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Romans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first</a:t>
            </a:r>
            <a:r>
              <a:rPr lang="cs-CZ" sz="2600" dirty="0" smtClean="0">
                <a:solidFill>
                  <a:schemeClr val="bg1"/>
                </a:solidFill>
              </a:rPr>
              <a:t> to use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iron </a:t>
            </a:r>
            <a:r>
              <a:rPr lang="cs-CZ" sz="2600" dirty="0" err="1" smtClean="0">
                <a:solidFill>
                  <a:schemeClr val="bg1"/>
                </a:solidFill>
              </a:rPr>
              <a:t>for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cs-CZ" sz="2600" dirty="0" err="1" smtClean="0">
                <a:solidFill>
                  <a:schemeClr val="bg1"/>
                </a:solidFill>
              </a:rPr>
              <a:t>manufacture</a:t>
            </a:r>
            <a:r>
              <a:rPr lang="cs-CZ" sz="2600" dirty="0" smtClean="0">
                <a:solidFill>
                  <a:schemeClr val="bg1"/>
                </a:solidFill>
              </a:rPr>
              <a:t> of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 and </a:t>
            </a:r>
            <a:r>
              <a:rPr lang="cs-CZ" sz="2600" dirty="0" err="1" smtClean="0">
                <a:solidFill>
                  <a:schemeClr val="bg1"/>
                </a:solidFill>
              </a:rPr>
              <a:t>armor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cs-CZ" sz="2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Mining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machines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  <a:r>
              <a:rPr lang="cs-CZ" sz="2600" dirty="0" err="1" smtClean="0">
                <a:solidFill>
                  <a:schemeClr val="bg1"/>
                </a:solidFill>
              </a:rPr>
              <a:t>hammers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  <a:r>
              <a:rPr lang="cs-CZ" sz="2600" dirty="0" err="1" smtClean="0">
                <a:solidFill>
                  <a:schemeClr val="bg1"/>
                </a:solidFill>
              </a:rPr>
              <a:t>throwing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and </a:t>
            </a:r>
            <a:r>
              <a:rPr lang="cs-CZ" sz="2600" dirty="0" err="1" smtClean="0">
                <a:solidFill>
                  <a:schemeClr val="bg1"/>
                </a:solidFill>
              </a:rPr>
              <a:t>projectil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cs-CZ" sz="2600" dirty="0" err="1" smtClean="0">
                <a:solidFill>
                  <a:schemeClr val="bg1"/>
                </a:solidFill>
              </a:rPr>
              <a:t>machines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  <a:r>
              <a:rPr lang="cs-CZ" sz="2600" dirty="0" err="1" smtClean="0">
                <a:solidFill>
                  <a:schemeClr val="bg1"/>
                </a:solidFill>
              </a:rPr>
              <a:t>catapults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invented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Barbarians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improved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technique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bashing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helmets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cs-CZ" sz="2600" dirty="0" err="1" smtClean="0">
                <a:solidFill>
                  <a:schemeClr val="bg1"/>
                </a:solidFill>
              </a:rPr>
              <a:t>shields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  <a:r>
              <a:rPr lang="cs-CZ" sz="2600" dirty="0" err="1" smtClean="0">
                <a:solidFill>
                  <a:schemeClr val="bg1"/>
                </a:solidFill>
              </a:rPr>
              <a:t>armor</a:t>
            </a:r>
            <a:r>
              <a:rPr lang="cs-CZ" sz="2600" dirty="0" smtClean="0">
                <a:solidFill>
                  <a:schemeClr val="bg1"/>
                </a:solidFill>
              </a:rPr>
              <a:t> and </a:t>
            </a:r>
            <a:r>
              <a:rPr lang="cs-CZ" sz="2600" dirty="0" err="1" smtClean="0">
                <a:solidFill>
                  <a:schemeClr val="bg1"/>
                </a:solidFill>
              </a:rPr>
              <a:t>swords</a:t>
            </a:r>
            <a:r>
              <a:rPr lang="cs-CZ" sz="2600" dirty="0" smtClean="0">
                <a:solidFill>
                  <a:schemeClr val="bg1"/>
                </a:solidFill>
              </a:rPr>
              <a:t> in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early </a:t>
            </a:r>
            <a:r>
              <a:rPr lang="cs-CZ" sz="2600" dirty="0" err="1" smtClean="0">
                <a:solidFill>
                  <a:schemeClr val="bg1"/>
                </a:solidFill>
              </a:rPr>
              <a:t>Middle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Ages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Hatchets</a:t>
            </a:r>
            <a:r>
              <a:rPr lang="cs-CZ" sz="2600" dirty="0" smtClean="0">
                <a:solidFill>
                  <a:schemeClr val="bg1"/>
                </a:solidFill>
              </a:rPr>
              <a:t> and </a:t>
            </a:r>
            <a:r>
              <a:rPr lang="cs-CZ" sz="2600" dirty="0" err="1" smtClean="0">
                <a:solidFill>
                  <a:schemeClr val="bg1"/>
                </a:solidFill>
              </a:rPr>
              <a:t>spears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made </a:t>
            </a:r>
            <a:r>
              <a:rPr lang="cs-CZ" sz="2600" dirty="0" err="1" smtClean="0">
                <a:solidFill>
                  <a:schemeClr val="bg1"/>
                </a:solidFill>
              </a:rPr>
              <a:t>from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high</a:t>
            </a:r>
            <a:r>
              <a:rPr lang="cs-CZ" sz="2600" dirty="0" smtClean="0">
                <a:solidFill>
                  <a:schemeClr val="bg1"/>
                </a:solidFill>
              </a:rPr>
              <a:t>-grade </a:t>
            </a:r>
            <a:r>
              <a:rPr lang="cs-CZ" sz="2600" dirty="0" err="1" smtClean="0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18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42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1844824"/>
            <a:ext cx="6096000" cy="1181968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MIDDLE AGE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26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99593" y="692696"/>
            <a:ext cx="7272808" cy="45365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 are </a:t>
            </a:r>
            <a:r>
              <a:rPr lang="cs-CZ" sz="2600" dirty="0" err="1" smtClean="0">
                <a:solidFill>
                  <a:schemeClr val="bg1"/>
                </a:solidFill>
              </a:rPr>
              <a:t>developed</a:t>
            </a:r>
            <a:r>
              <a:rPr lang="cs-CZ" sz="2600" dirty="0" smtClean="0">
                <a:solidFill>
                  <a:schemeClr val="bg1"/>
                </a:solidFill>
              </a:rPr>
              <a:t> in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Middle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Ages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Knight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armor</a:t>
            </a:r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cs-CZ" sz="2600" dirty="0" err="1" smtClean="0">
                <a:solidFill>
                  <a:schemeClr val="bg1"/>
                </a:solidFill>
              </a:rPr>
              <a:t>consisted</a:t>
            </a:r>
            <a:r>
              <a:rPr lang="cs-CZ" sz="2600" dirty="0" smtClean="0">
                <a:solidFill>
                  <a:schemeClr val="bg1"/>
                </a:solidFill>
              </a:rPr>
              <a:t> of: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shield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  <a:r>
              <a:rPr lang="cs-CZ" sz="2600" dirty="0" err="1" smtClean="0">
                <a:solidFill>
                  <a:schemeClr val="bg1"/>
                </a:solidFill>
              </a:rPr>
              <a:t>spear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  <a:r>
              <a:rPr lang="cs-CZ" sz="2600" dirty="0" err="1" smtClean="0">
                <a:solidFill>
                  <a:schemeClr val="bg1"/>
                </a:solidFill>
              </a:rPr>
              <a:t>sword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  <a:r>
              <a:rPr lang="cs-CZ" sz="2600" dirty="0" err="1" smtClean="0">
                <a:solidFill>
                  <a:schemeClr val="bg1"/>
                </a:solidFill>
              </a:rPr>
              <a:t>helmet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and </a:t>
            </a:r>
            <a:r>
              <a:rPr lang="cs-CZ" sz="2600" dirty="0" err="1" smtClean="0">
                <a:solidFill>
                  <a:schemeClr val="bg1"/>
                </a:solidFill>
              </a:rPr>
              <a:t>chain</a:t>
            </a:r>
            <a:r>
              <a:rPr lang="cs-CZ" sz="2600" dirty="0" smtClean="0">
                <a:solidFill>
                  <a:schemeClr val="bg1"/>
                </a:solidFill>
              </a:rPr>
              <a:t> mail.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Axes</a:t>
            </a:r>
            <a:r>
              <a:rPr lang="cs-CZ" sz="2600" dirty="0" smtClean="0">
                <a:solidFill>
                  <a:schemeClr val="bg1"/>
                </a:solidFill>
              </a:rPr>
              <a:t> and </a:t>
            </a:r>
            <a:r>
              <a:rPr lang="cs-CZ" sz="2600" dirty="0" err="1" smtClean="0">
                <a:solidFill>
                  <a:schemeClr val="bg1"/>
                </a:solidFill>
              </a:rPr>
              <a:t>spears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made </a:t>
            </a:r>
            <a:r>
              <a:rPr lang="cs-CZ" sz="2600" dirty="0" err="1" smtClean="0">
                <a:solidFill>
                  <a:schemeClr val="bg1"/>
                </a:solidFill>
              </a:rPr>
              <a:t>from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high</a:t>
            </a:r>
            <a:r>
              <a:rPr lang="cs-CZ" sz="2600" dirty="0" smtClean="0">
                <a:solidFill>
                  <a:schemeClr val="bg1"/>
                </a:solidFill>
              </a:rPr>
              <a:t>-grade </a:t>
            </a:r>
            <a:r>
              <a:rPr lang="cs-CZ" sz="2600" dirty="0" err="1" smtClean="0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bow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was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and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range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was</a:t>
            </a:r>
            <a:r>
              <a:rPr lang="cs-CZ" sz="2600" dirty="0" smtClean="0">
                <a:solidFill>
                  <a:schemeClr val="bg1"/>
                </a:solidFill>
              </a:rPr>
              <a:t> 400 metres.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Arrow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penetrates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armor</a:t>
            </a:r>
            <a:r>
              <a:rPr lang="cs-CZ" sz="2600" dirty="0" smtClean="0">
                <a:solidFill>
                  <a:schemeClr val="bg1"/>
                </a:solidFill>
              </a:rPr>
              <a:t> and </a:t>
            </a:r>
            <a:r>
              <a:rPr lang="cs-CZ" sz="2600" dirty="0" err="1" smtClean="0">
                <a:solidFill>
                  <a:schemeClr val="bg1"/>
                </a:solidFill>
              </a:rPr>
              <a:t>chain</a:t>
            </a:r>
            <a:r>
              <a:rPr lang="cs-CZ" sz="2600" dirty="0" smtClean="0">
                <a:solidFill>
                  <a:schemeClr val="bg1"/>
                </a:solidFill>
              </a:rPr>
              <a:t> mail = </a:t>
            </a:r>
            <a:r>
              <a:rPr lang="cs-CZ" sz="2600" dirty="0" err="1" smtClean="0">
                <a:solidFill>
                  <a:schemeClr val="bg1"/>
                </a:solidFill>
              </a:rPr>
              <a:t>difficult</a:t>
            </a:r>
            <a:r>
              <a:rPr lang="cs-CZ" sz="2600" dirty="0" smtClean="0">
                <a:solidFill>
                  <a:schemeClr val="bg1"/>
                </a:solidFill>
              </a:rPr>
              <a:t> defense.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20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910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21</a:t>
            </a:fld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56906"/>
            <a:ext cx="7056784" cy="5264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8675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915472" y="6248400"/>
            <a:ext cx="1905000" cy="457200"/>
          </a:xfrm>
        </p:spPr>
        <p:txBody>
          <a:bodyPr/>
          <a:lstStyle/>
          <a:p>
            <a:fld id="{849626A6-8864-440A-9E86-6ECA894CC90C}" type="slidenum">
              <a:rPr lang="en-GB" smtClean="0"/>
              <a:t>22</a:t>
            </a:fld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3779912" cy="6093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520" y="332656"/>
            <a:ext cx="3779912" cy="6093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1342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27584" y="620688"/>
            <a:ext cx="4896544" cy="453650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China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or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English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monk</a:t>
            </a:r>
            <a:r>
              <a:rPr lang="cs-CZ" sz="2600" dirty="0" smtClean="0">
                <a:solidFill>
                  <a:schemeClr val="bg1"/>
                </a:solidFill>
              </a:rPr>
              <a:t> Roger 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     Bacona </a:t>
            </a:r>
            <a:r>
              <a:rPr lang="cs-CZ" sz="2600" dirty="0" err="1" smtClean="0">
                <a:solidFill>
                  <a:schemeClr val="bg1"/>
                </a:solidFill>
              </a:rPr>
              <a:t>with</a:t>
            </a: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cs-CZ" sz="2600" dirty="0" err="1" smtClean="0">
                <a:solidFill>
                  <a:schemeClr val="bg1"/>
                </a:solidFill>
              </a:rPr>
              <a:t>German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cs-CZ" sz="2600" dirty="0" err="1" smtClean="0">
                <a:solidFill>
                  <a:schemeClr val="bg1"/>
                </a:solidFill>
              </a:rPr>
              <a:t>Bernoldem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Schwartzem</a:t>
            </a:r>
            <a:r>
              <a:rPr lang="cs-CZ" sz="2600" dirty="0" smtClean="0">
                <a:solidFill>
                  <a:schemeClr val="bg1"/>
                </a:solidFill>
              </a:rPr>
              <a:t>? </a:t>
            </a:r>
            <a:r>
              <a:rPr lang="cs-CZ" sz="2600" dirty="0" err="1" smtClean="0">
                <a:solidFill>
                  <a:schemeClr val="bg1"/>
                </a:solidFill>
              </a:rPr>
              <a:t>Or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cs-CZ" sz="2600" dirty="0" err="1" smtClean="0">
                <a:solidFill>
                  <a:schemeClr val="bg1"/>
                </a:solidFill>
              </a:rPr>
              <a:t>Arabs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</a:p>
          <a:p>
            <a:pPr>
              <a:buFont typeface="Wingdings" pitchFamily="2" charset="2"/>
              <a:buChar char="q"/>
            </a:pPr>
            <a:endParaRPr lang="cs-CZ" sz="26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Gunpowder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found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practical</a:t>
            </a:r>
            <a:r>
              <a:rPr lang="cs-CZ" sz="2600" dirty="0" smtClean="0">
                <a:solidFill>
                  <a:schemeClr val="bg1"/>
                </a:solidFill>
              </a:rPr>
              <a:t> use 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in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cs-CZ" sz="2600" dirty="0" err="1" smtClean="0">
                <a:solidFill>
                  <a:schemeClr val="bg1"/>
                </a:solidFill>
              </a:rPr>
              <a:t>middle</a:t>
            </a:r>
            <a:r>
              <a:rPr lang="cs-CZ" sz="2600" dirty="0" smtClean="0">
                <a:solidFill>
                  <a:schemeClr val="bg1"/>
                </a:solidFill>
              </a:rPr>
              <a:t> of 13th </a:t>
            </a:r>
            <a:r>
              <a:rPr lang="cs-CZ" sz="2600" dirty="0" err="1" smtClean="0">
                <a:solidFill>
                  <a:schemeClr val="bg1"/>
                </a:solidFill>
              </a:rPr>
              <a:t>century</a:t>
            </a:r>
            <a:r>
              <a:rPr lang="cs-CZ" sz="2600" dirty="0" smtClean="0">
                <a:solidFill>
                  <a:schemeClr val="bg1"/>
                </a:solidFill>
              </a:rPr>
              <a:t>  in 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Europe</a:t>
            </a:r>
            <a:r>
              <a:rPr lang="cs-CZ" sz="2600" dirty="0" smtClean="0">
                <a:solidFill>
                  <a:schemeClr val="bg1"/>
                </a:solidFill>
              </a:rPr>
              <a:t>. </a:t>
            </a:r>
          </a:p>
          <a:p>
            <a:pPr>
              <a:buFont typeface="Wingdings" pitchFamily="2" charset="2"/>
              <a:buChar char="q"/>
            </a:pPr>
            <a:endParaRPr lang="cs-CZ" sz="26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Gunpowder</a:t>
            </a:r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cs-CZ" sz="2600" dirty="0" err="1" smtClean="0">
                <a:solidFill>
                  <a:schemeClr val="bg1"/>
                </a:solidFill>
              </a:rPr>
              <a:t>influenced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other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development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23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496" y="836712"/>
            <a:ext cx="2933960" cy="2353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496" y="3501008"/>
            <a:ext cx="2933960" cy="2353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2445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1844824"/>
            <a:ext cx="6096000" cy="1181968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QUIZ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26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27584" y="692696"/>
            <a:ext cx="7560840" cy="45365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When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was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first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Was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fire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important</a:t>
            </a:r>
            <a:r>
              <a:rPr lang="cs-CZ" sz="2600" dirty="0" smtClean="0">
                <a:solidFill>
                  <a:schemeClr val="bg1"/>
                </a:solidFill>
              </a:rPr>
              <a:t>? </a:t>
            </a:r>
            <a:r>
              <a:rPr lang="cs-CZ" sz="2600" dirty="0" err="1" smtClean="0">
                <a:solidFill>
                  <a:schemeClr val="bg1"/>
                </a:solidFill>
              </a:rPr>
              <a:t>Why</a:t>
            </a:r>
            <a:r>
              <a:rPr lang="cs-CZ" sz="2600" dirty="0" smtClean="0">
                <a:solidFill>
                  <a:schemeClr val="bg1"/>
                </a:solidFill>
              </a:rPr>
              <a:t>?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What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in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Neolithic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What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in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Bronze Age ?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What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weapons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in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Iron Age?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Who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discovered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gunpowder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25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21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1844824"/>
            <a:ext cx="6096000" cy="1224136"/>
          </a:xfrm>
        </p:spPr>
        <p:txBody>
          <a:bodyPr/>
          <a:lstStyle/>
          <a:p>
            <a:r>
              <a:rPr lang="cs-CZ" sz="6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summary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99592" y="692696"/>
            <a:ext cx="7416824" cy="453650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Neanderthal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stone as a </a:t>
            </a:r>
            <a:r>
              <a:rPr lang="cs-CZ" sz="2600" dirty="0" err="1" smtClean="0">
                <a:solidFill>
                  <a:schemeClr val="bg1"/>
                </a:solidFill>
              </a:rPr>
              <a:t>weapon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against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tribes</a:t>
            </a:r>
            <a:r>
              <a:rPr lang="cs-CZ" sz="2600" dirty="0" smtClean="0">
                <a:solidFill>
                  <a:schemeClr val="bg1"/>
                </a:solidFill>
              </a:rPr>
              <a:t> and </a:t>
            </a:r>
            <a:r>
              <a:rPr lang="cs-CZ" sz="2600" dirty="0" err="1" smtClean="0">
                <a:solidFill>
                  <a:schemeClr val="bg1"/>
                </a:solidFill>
              </a:rPr>
              <a:t>animals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(use in </a:t>
            </a:r>
            <a:r>
              <a:rPr lang="cs-CZ" sz="2600" dirty="0" err="1" smtClean="0">
                <a:solidFill>
                  <a:schemeClr val="bg1"/>
                </a:solidFill>
              </a:rPr>
              <a:t>prehistory</a:t>
            </a:r>
            <a:r>
              <a:rPr lang="cs-CZ" sz="2600" dirty="0" smtClean="0">
                <a:solidFill>
                  <a:schemeClr val="bg1"/>
                </a:solidFill>
              </a:rPr>
              <a:t>).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Neanderthal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could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shape</a:t>
            </a:r>
            <a:r>
              <a:rPr lang="cs-CZ" sz="2600" dirty="0" smtClean="0">
                <a:solidFill>
                  <a:schemeClr val="bg1"/>
                </a:solidFill>
              </a:rPr>
              <a:t> a stone.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Shields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were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discovered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andwere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for</a:t>
            </a:r>
            <a:r>
              <a:rPr lang="cs-CZ" sz="2600" dirty="0" smtClean="0">
                <a:solidFill>
                  <a:schemeClr val="bg1"/>
                </a:solidFill>
              </a:rPr>
              <a:t> defense.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Gunpowder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was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discovered</a:t>
            </a:r>
            <a:r>
              <a:rPr lang="cs-CZ" sz="2600" dirty="0">
                <a:solidFill>
                  <a:schemeClr val="bg1"/>
                </a:solidFill>
              </a:rPr>
              <a:t> in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Middle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Ages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bg1"/>
                </a:solidFill>
              </a:rPr>
              <a:t>27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96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331640" y="1052736"/>
            <a:ext cx="6624736" cy="1879600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 - TEXT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99593" y="692696"/>
            <a:ext cx="7272808" cy="45365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800" dirty="0">
                <a:solidFill>
                  <a:schemeClr val="bg1"/>
                </a:solidFill>
              </a:rPr>
              <a:t>KŘÍBEK, J. Střelné zbraně I. část, 2. vyd. Brno: PC-DIR spol. s.r.o., 1995. </a:t>
            </a:r>
            <a:endParaRPr lang="cs-CZ" sz="28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ELMAN</a:t>
            </a:r>
            <a:r>
              <a:rPr lang="cs-CZ" sz="2800" dirty="0">
                <a:solidFill>
                  <a:schemeClr val="bg1"/>
                </a:solidFill>
              </a:rPr>
              <a:t>, J. a </a:t>
            </a:r>
            <a:r>
              <a:rPr lang="cs-CZ" sz="2800" dirty="0" err="1">
                <a:solidFill>
                  <a:schemeClr val="bg1"/>
                </a:solidFill>
              </a:rPr>
              <a:t>Michalíček</a:t>
            </a:r>
            <a:r>
              <a:rPr lang="cs-CZ" sz="2800" dirty="0">
                <a:solidFill>
                  <a:schemeClr val="bg1"/>
                </a:solidFill>
              </a:rPr>
              <a:t>, V. Česko-Anglický technický slovník, 1. vyd. Praha: Sobotáles, 2002. </a:t>
            </a:r>
            <a:endParaRPr lang="en-GB" sz="20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083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1477392"/>
            <a:ext cx="6096000" cy="1879600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 - OBRÁZKY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3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755577" y="692696"/>
            <a:ext cx="7632847" cy="5400600"/>
          </a:xfrm>
        </p:spPr>
        <p:txBody>
          <a:bodyPr>
            <a:noAutofit/>
          </a:bodyPr>
          <a:lstStyle/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Snímek č.6 [cit. 2013-22-08] Dostupný pod licencí Public </a:t>
            </a:r>
            <a:r>
              <a:rPr lang="cs-CZ" sz="2000" dirty="0" err="1" smtClean="0">
                <a:solidFill>
                  <a:schemeClr val="bg1"/>
                </a:solidFill>
                <a:latin typeface="+mj-lt"/>
              </a:rPr>
              <a:t>Domain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 na WWW   </a:t>
            </a:r>
            <a:r>
              <a:rPr lang="en-GB" sz="2000" dirty="0" smtClean="0">
                <a:solidFill>
                  <a:schemeClr val="bg1"/>
                </a:solidFill>
                <a:hlinkClick r:id="rId2"/>
              </a:rPr>
              <a:t>http</a:t>
            </a:r>
            <a:r>
              <a:rPr lang="en-GB" sz="2000" dirty="0">
                <a:solidFill>
                  <a:schemeClr val="bg1"/>
                </a:solidFill>
                <a:hlinkClick r:id="rId2"/>
              </a:rPr>
              <a:t>://</a:t>
            </a:r>
            <a:r>
              <a:rPr lang="en-GB" sz="2000" dirty="0" smtClean="0">
                <a:solidFill>
                  <a:schemeClr val="bg1"/>
                </a:solidFill>
                <a:hlinkClick r:id="rId2"/>
              </a:rPr>
              <a:t>commons.wikimedia.org/wiki/File:Arch1_clovispoints2.jpg</a:t>
            </a:r>
            <a:r>
              <a:rPr lang="cs-CZ" sz="200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000" dirty="0" smtClean="0">
                <a:solidFill>
                  <a:schemeClr val="bg1"/>
                </a:solidFill>
                <a:hlinkClick r:id="rId3"/>
              </a:rPr>
              <a:t>http</a:t>
            </a:r>
            <a:r>
              <a:rPr lang="en-GB" sz="2000" dirty="0">
                <a:solidFill>
                  <a:schemeClr val="bg1"/>
                </a:solidFill>
                <a:hlinkClick r:id="rId3"/>
              </a:rPr>
              <a:t>://</a:t>
            </a:r>
            <a:r>
              <a:rPr lang="en-GB" sz="2000" dirty="0" smtClean="0">
                <a:solidFill>
                  <a:schemeClr val="bg1"/>
                </a:solidFill>
                <a:hlinkClick r:id="rId3"/>
              </a:rPr>
              <a:t>commons.wikimedia.org/wiki/File:PSM_V01_D116_Prehistoric_arrowheads.jpg</a:t>
            </a:r>
            <a:endParaRPr lang="cs-CZ" sz="2000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Snímek č. 8 </a:t>
            </a:r>
            <a:r>
              <a:rPr lang="en-GB" sz="2000" dirty="0" smtClean="0">
                <a:solidFill>
                  <a:schemeClr val="bg1"/>
                </a:solidFill>
                <a:latin typeface="+mj-lt"/>
              </a:rPr>
              <a:t>[cit. 201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3</a:t>
            </a:r>
            <a:r>
              <a:rPr lang="en-GB" sz="2000" dirty="0" smtClean="0">
                <a:solidFill>
                  <a:schemeClr val="bg1"/>
                </a:solidFill>
                <a:latin typeface="+mj-lt"/>
              </a:rPr>
              <a:t>-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22</a:t>
            </a:r>
            <a:r>
              <a:rPr lang="en-GB" sz="2000" dirty="0" smtClean="0">
                <a:solidFill>
                  <a:schemeClr val="bg1"/>
                </a:solidFill>
                <a:latin typeface="+mj-lt"/>
              </a:rPr>
              <a:t>-08] 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Dostupný </a:t>
            </a:r>
            <a:r>
              <a:rPr lang="en-GB" sz="2000" dirty="0" smtClean="0">
                <a:solidFill>
                  <a:schemeClr val="bg1"/>
                </a:solidFill>
                <a:latin typeface="+mj-lt"/>
              </a:rPr>
              <a:t>pod </a:t>
            </a:r>
            <a:r>
              <a:rPr lang="en-GB" sz="2000" dirty="0" err="1" smtClean="0">
                <a:solidFill>
                  <a:schemeClr val="bg1"/>
                </a:solidFill>
                <a:latin typeface="+mj-lt"/>
              </a:rPr>
              <a:t>licenc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í</a:t>
            </a:r>
            <a:r>
              <a:rPr lang="en-GB" sz="20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000" dirty="0" err="1" smtClean="0">
                <a:solidFill>
                  <a:schemeClr val="bg1"/>
                </a:solidFill>
                <a:latin typeface="+mj-lt"/>
              </a:rPr>
              <a:t>na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 Public </a:t>
            </a:r>
            <a:r>
              <a:rPr lang="cs-CZ" sz="2000" dirty="0" err="1" smtClean="0">
                <a:solidFill>
                  <a:schemeClr val="bg1"/>
                </a:solidFill>
                <a:latin typeface="+mj-lt"/>
              </a:rPr>
              <a:t>Domain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 na WWW                         </a:t>
            </a:r>
            <a:r>
              <a:rPr lang="en-GB" sz="2000" dirty="0" smtClean="0">
                <a:solidFill>
                  <a:schemeClr val="bg1"/>
                </a:solidFill>
                <a:hlinkClick r:id="rId4"/>
              </a:rPr>
              <a:t>http</a:t>
            </a:r>
            <a:r>
              <a:rPr lang="en-GB" sz="2000" dirty="0">
                <a:solidFill>
                  <a:schemeClr val="bg1"/>
                </a:solidFill>
                <a:hlinkClick r:id="rId4"/>
              </a:rPr>
              <a:t>://commons.wikimedia.org/wiki/File:1911_Britannica-Anthropology-10.png?uselang=cs</a:t>
            </a:r>
            <a:endParaRPr lang="cs-CZ" sz="2000" dirty="0" smtClean="0">
              <a:solidFill>
                <a:schemeClr val="bg1"/>
              </a:solidFill>
              <a:latin typeface="+mj-lt"/>
            </a:endParaRP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Snímek č. </a:t>
            </a:r>
            <a:r>
              <a:rPr lang="cs-CZ" sz="2000" dirty="0">
                <a:solidFill>
                  <a:schemeClr val="bg1"/>
                </a:solidFill>
              </a:rPr>
              <a:t>9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 smtClean="0">
                <a:solidFill>
                  <a:schemeClr val="bg1"/>
                </a:solidFill>
              </a:rPr>
              <a:t>[cit. 201</a:t>
            </a:r>
            <a:r>
              <a:rPr lang="cs-CZ" sz="2000" dirty="0" smtClean="0">
                <a:solidFill>
                  <a:schemeClr val="bg1"/>
                </a:solidFill>
              </a:rPr>
              <a:t>3</a:t>
            </a:r>
            <a:r>
              <a:rPr lang="en-GB" sz="2000" dirty="0" smtClean="0">
                <a:solidFill>
                  <a:schemeClr val="bg1"/>
                </a:solidFill>
              </a:rPr>
              <a:t>-2</a:t>
            </a:r>
            <a:r>
              <a:rPr lang="cs-CZ" sz="2000" dirty="0" smtClean="0">
                <a:solidFill>
                  <a:schemeClr val="bg1"/>
                </a:solidFill>
              </a:rPr>
              <a:t>0</a:t>
            </a:r>
            <a:r>
              <a:rPr lang="en-GB" sz="2000" dirty="0" smtClean="0">
                <a:solidFill>
                  <a:schemeClr val="bg1"/>
                </a:solidFill>
              </a:rPr>
              <a:t>-08] </a:t>
            </a:r>
            <a:r>
              <a:rPr lang="cs-CZ" sz="2000" dirty="0" smtClean="0">
                <a:solidFill>
                  <a:schemeClr val="bg1"/>
                </a:solidFill>
              </a:rPr>
              <a:t>Dostupný </a:t>
            </a:r>
            <a:r>
              <a:rPr lang="en-GB" sz="2000" dirty="0" smtClean="0">
                <a:solidFill>
                  <a:schemeClr val="bg1"/>
                </a:solidFill>
              </a:rPr>
              <a:t>pod </a:t>
            </a:r>
            <a:r>
              <a:rPr lang="en-GB" sz="2000" dirty="0" err="1" smtClean="0">
                <a:solidFill>
                  <a:schemeClr val="bg1"/>
                </a:solidFill>
              </a:rPr>
              <a:t>licenc</a:t>
            </a:r>
            <a:r>
              <a:rPr lang="cs-CZ" sz="2000" dirty="0" smtClean="0">
                <a:solidFill>
                  <a:schemeClr val="bg1"/>
                </a:solidFill>
              </a:rPr>
              <a:t>í</a:t>
            </a: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 err="1" smtClean="0">
                <a:solidFill>
                  <a:schemeClr val="bg1"/>
                </a:solidFill>
              </a:rPr>
              <a:t>na</a:t>
            </a:r>
            <a:r>
              <a:rPr lang="cs-CZ" sz="2000" dirty="0" smtClean="0">
                <a:solidFill>
                  <a:schemeClr val="bg1"/>
                </a:solidFill>
              </a:rPr>
              <a:t> Public </a:t>
            </a:r>
            <a:r>
              <a:rPr lang="cs-CZ" sz="2000" dirty="0" err="1" smtClean="0">
                <a:solidFill>
                  <a:schemeClr val="bg1"/>
                </a:solidFill>
              </a:rPr>
              <a:t>Domain</a:t>
            </a:r>
            <a:r>
              <a:rPr lang="cs-CZ" sz="2000" dirty="0" smtClean="0">
                <a:solidFill>
                  <a:schemeClr val="bg1"/>
                </a:solidFill>
              </a:rPr>
              <a:t> na WWW </a:t>
            </a:r>
            <a:r>
              <a:rPr lang="en-GB" sz="2000" dirty="0">
                <a:solidFill>
                  <a:schemeClr val="bg1"/>
                </a:solidFill>
                <a:hlinkClick r:id="rId5"/>
              </a:rPr>
              <a:t>http://</a:t>
            </a:r>
            <a:r>
              <a:rPr lang="en-GB" sz="2000" dirty="0" smtClean="0">
                <a:solidFill>
                  <a:schemeClr val="bg1"/>
                </a:solidFill>
                <a:hlinkClick r:id="rId5"/>
              </a:rPr>
              <a:t>commons.wikimedia.org/wiki/File:Bifaz_micoquiense.jpg</a:t>
            </a:r>
            <a:endParaRPr lang="cs-CZ" sz="2000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>
                <a:solidFill>
                  <a:schemeClr val="bg1"/>
                </a:solidFill>
              </a:rPr>
              <a:t>Snímek č. </a:t>
            </a:r>
            <a:r>
              <a:rPr lang="cs-CZ" sz="2000" dirty="0" smtClean="0">
                <a:solidFill>
                  <a:schemeClr val="bg1"/>
                </a:solidFill>
              </a:rPr>
              <a:t>13 </a:t>
            </a:r>
            <a:r>
              <a:rPr lang="en-GB" sz="2000" dirty="0">
                <a:solidFill>
                  <a:schemeClr val="bg1"/>
                </a:solidFill>
              </a:rPr>
              <a:t>[cit. 201</a:t>
            </a:r>
            <a:r>
              <a:rPr lang="cs-CZ" sz="2000" dirty="0">
                <a:solidFill>
                  <a:schemeClr val="bg1"/>
                </a:solidFill>
              </a:rPr>
              <a:t>3</a:t>
            </a:r>
            <a:r>
              <a:rPr lang="en-GB" sz="2000" dirty="0">
                <a:solidFill>
                  <a:schemeClr val="bg1"/>
                </a:solidFill>
              </a:rPr>
              <a:t>-2</a:t>
            </a:r>
            <a:r>
              <a:rPr lang="cs-CZ" sz="2000" dirty="0">
                <a:solidFill>
                  <a:schemeClr val="bg1"/>
                </a:solidFill>
              </a:rPr>
              <a:t>0</a:t>
            </a:r>
            <a:r>
              <a:rPr lang="en-GB" sz="2000" dirty="0">
                <a:solidFill>
                  <a:schemeClr val="bg1"/>
                </a:solidFill>
              </a:rPr>
              <a:t>-08] </a:t>
            </a:r>
            <a:r>
              <a:rPr lang="cs-CZ" sz="2000" dirty="0">
                <a:solidFill>
                  <a:schemeClr val="bg1"/>
                </a:solidFill>
              </a:rPr>
              <a:t>Dostupný </a:t>
            </a:r>
            <a:r>
              <a:rPr lang="en-GB" sz="2000" dirty="0">
                <a:solidFill>
                  <a:schemeClr val="bg1"/>
                </a:solidFill>
              </a:rPr>
              <a:t>pod </a:t>
            </a:r>
            <a:r>
              <a:rPr lang="en-GB" sz="2000" dirty="0" err="1">
                <a:solidFill>
                  <a:schemeClr val="bg1"/>
                </a:solidFill>
              </a:rPr>
              <a:t>licenc</a:t>
            </a:r>
            <a:r>
              <a:rPr lang="cs-CZ" sz="2000" dirty="0">
                <a:solidFill>
                  <a:schemeClr val="bg1"/>
                </a:solidFill>
              </a:rPr>
              <a:t>í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na</a:t>
            </a:r>
            <a:r>
              <a:rPr lang="cs-CZ" sz="2000" dirty="0">
                <a:solidFill>
                  <a:schemeClr val="bg1"/>
                </a:solidFill>
              </a:rPr>
              <a:t> Public </a:t>
            </a:r>
            <a:r>
              <a:rPr lang="cs-CZ" sz="2000" dirty="0" err="1">
                <a:solidFill>
                  <a:schemeClr val="bg1"/>
                </a:solidFill>
              </a:rPr>
              <a:t>Domain</a:t>
            </a:r>
            <a:r>
              <a:rPr lang="cs-CZ" sz="2000" dirty="0">
                <a:solidFill>
                  <a:schemeClr val="bg1"/>
                </a:solidFill>
              </a:rPr>
              <a:t> na </a:t>
            </a:r>
            <a:r>
              <a:rPr lang="cs-CZ" sz="2000" dirty="0" smtClean="0">
                <a:solidFill>
                  <a:schemeClr val="bg1"/>
                </a:solidFill>
              </a:rPr>
              <a:t>WWW </a:t>
            </a:r>
            <a:r>
              <a:rPr lang="en-GB" sz="2000" dirty="0">
                <a:solidFill>
                  <a:schemeClr val="bg1"/>
                </a:solidFill>
                <a:hlinkClick r:id="rId6"/>
              </a:rPr>
              <a:t>http://commons.wikimedia.org/wiki/File:Die_Gartenlaube_(1882)_</a:t>
            </a:r>
            <a:r>
              <a:rPr lang="en-GB" sz="2000" dirty="0" smtClean="0">
                <a:solidFill>
                  <a:schemeClr val="bg1"/>
                </a:solidFill>
                <a:hlinkClick r:id="rId6"/>
              </a:rPr>
              <a:t>b_365.jpg</a:t>
            </a:r>
            <a:endParaRPr lang="cs-CZ" sz="2000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>
                <a:solidFill>
                  <a:schemeClr val="bg1"/>
                </a:solidFill>
              </a:rPr>
              <a:t>Snímek č. </a:t>
            </a:r>
            <a:r>
              <a:rPr lang="cs-CZ" sz="2000" dirty="0" smtClean="0">
                <a:solidFill>
                  <a:schemeClr val="bg1"/>
                </a:solidFill>
              </a:rPr>
              <a:t>19 </a:t>
            </a:r>
            <a:r>
              <a:rPr lang="en-GB" sz="2000" dirty="0">
                <a:solidFill>
                  <a:schemeClr val="bg1"/>
                </a:solidFill>
              </a:rPr>
              <a:t>[cit. 201</a:t>
            </a:r>
            <a:r>
              <a:rPr lang="cs-CZ" sz="2000" dirty="0">
                <a:solidFill>
                  <a:schemeClr val="bg1"/>
                </a:solidFill>
              </a:rPr>
              <a:t>3</a:t>
            </a:r>
            <a:r>
              <a:rPr lang="en-GB" sz="2000" dirty="0">
                <a:solidFill>
                  <a:schemeClr val="bg1"/>
                </a:solidFill>
              </a:rPr>
              <a:t>-2</a:t>
            </a:r>
            <a:r>
              <a:rPr lang="cs-CZ" sz="2000" dirty="0">
                <a:solidFill>
                  <a:schemeClr val="bg1"/>
                </a:solidFill>
              </a:rPr>
              <a:t>0</a:t>
            </a:r>
            <a:r>
              <a:rPr lang="en-GB" sz="2000" dirty="0">
                <a:solidFill>
                  <a:schemeClr val="bg1"/>
                </a:solidFill>
              </a:rPr>
              <a:t>-08] </a:t>
            </a:r>
            <a:r>
              <a:rPr lang="cs-CZ" sz="2000" dirty="0">
                <a:solidFill>
                  <a:schemeClr val="bg1"/>
                </a:solidFill>
              </a:rPr>
              <a:t>Dostupný </a:t>
            </a:r>
            <a:r>
              <a:rPr lang="en-GB" sz="2000" dirty="0">
                <a:solidFill>
                  <a:schemeClr val="bg1"/>
                </a:solidFill>
              </a:rPr>
              <a:t>pod </a:t>
            </a:r>
            <a:r>
              <a:rPr lang="en-GB" sz="2000" dirty="0" err="1">
                <a:solidFill>
                  <a:schemeClr val="bg1"/>
                </a:solidFill>
              </a:rPr>
              <a:t>licenc</a:t>
            </a:r>
            <a:r>
              <a:rPr lang="cs-CZ" sz="2000" dirty="0">
                <a:solidFill>
                  <a:schemeClr val="bg1"/>
                </a:solidFill>
              </a:rPr>
              <a:t>í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na</a:t>
            </a:r>
            <a:r>
              <a:rPr lang="cs-CZ" sz="2000" dirty="0">
                <a:solidFill>
                  <a:schemeClr val="bg1"/>
                </a:solidFill>
              </a:rPr>
              <a:t> Public </a:t>
            </a:r>
            <a:r>
              <a:rPr lang="cs-CZ" sz="2000" dirty="0" err="1">
                <a:solidFill>
                  <a:schemeClr val="bg1"/>
                </a:solidFill>
              </a:rPr>
              <a:t>Domain</a:t>
            </a:r>
            <a:r>
              <a:rPr lang="cs-CZ" sz="2000" dirty="0">
                <a:solidFill>
                  <a:schemeClr val="bg1"/>
                </a:solidFill>
              </a:rPr>
              <a:t> na </a:t>
            </a:r>
            <a:r>
              <a:rPr lang="cs-CZ" sz="2000" dirty="0" smtClean="0">
                <a:solidFill>
                  <a:schemeClr val="bg1"/>
                </a:solidFill>
              </a:rPr>
              <a:t>WWW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en-GB" sz="2000" dirty="0" smtClean="0">
                <a:hlinkClick r:id="rId7"/>
              </a:rPr>
              <a:t>http</a:t>
            </a:r>
            <a:r>
              <a:rPr lang="en-GB" sz="2000" dirty="0">
                <a:hlinkClick r:id="rId7"/>
              </a:rPr>
              <a:t>://</a:t>
            </a:r>
            <a:r>
              <a:rPr lang="en-GB" sz="2000" dirty="0" smtClean="0">
                <a:hlinkClick r:id="rId7"/>
              </a:rPr>
              <a:t>commons.wikimedia.org/wiki/File:FireLanceAndGrenade10thCenturyDunhuang.jpg</a:t>
            </a:r>
            <a:endParaRPr lang="cs-CZ" sz="2000" dirty="0" smtClean="0"/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en-GB" sz="2000" dirty="0">
                <a:hlinkClick r:id="rId8"/>
              </a:rPr>
              <a:t>http://</a:t>
            </a:r>
            <a:r>
              <a:rPr lang="en-GB" sz="2000" dirty="0" smtClean="0">
                <a:hlinkClick r:id="rId8"/>
              </a:rPr>
              <a:t>commons.wikimedia.org/wiki/File:Spk-RZ.jpg</a:t>
            </a:r>
            <a:endParaRPr lang="en-GB" sz="20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604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755577" y="692696"/>
            <a:ext cx="7632847" cy="5400600"/>
          </a:xfrm>
        </p:spPr>
        <p:txBody>
          <a:bodyPr>
            <a:noAutofit/>
          </a:bodyPr>
          <a:lstStyle/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Snímek </a:t>
            </a:r>
            <a:r>
              <a:rPr lang="cs-CZ" sz="2000" dirty="0">
                <a:solidFill>
                  <a:schemeClr val="bg1"/>
                </a:solidFill>
              </a:rPr>
              <a:t>č. </a:t>
            </a:r>
            <a:r>
              <a:rPr lang="cs-CZ" sz="2000" dirty="0" smtClean="0">
                <a:solidFill>
                  <a:schemeClr val="bg1"/>
                </a:solidFill>
              </a:rPr>
              <a:t>14 </a:t>
            </a:r>
            <a:r>
              <a:rPr lang="en-GB" sz="2000" dirty="0">
                <a:solidFill>
                  <a:schemeClr val="bg1"/>
                </a:solidFill>
              </a:rPr>
              <a:t>[cit. 201</a:t>
            </a:r>
            <a:r>
              <a:rPr lang="cs-CZ" sz="2000" dirty="0">
                <a:solidFill>
                  <a:schemeClr val="bg1"/>
                </a:solidFill>
              </a:rPr>
              <a:t>3</a:t>
            </a:r>
            <a:r>
              <a:rPr lang="en-GB" sz="2000" dirty="0">
                <a:solidFill>
                  <a:schemeClr val="bg1"/>
                </a:solidFill>
              </a:rPr>
              <a:t>-2</a:t>
            </a:r>
            <a:r>
              <a:rPr lang="cs-CZ" sz="2000" dirty="0">
                <a:solidFill>
                  <a:schemeClr val="bg1"/>
                </a:solidFill>
              </a:rPr>
              <a:t>0</a:t>
            </a:r>
            <a:r>
              <a:rPr lang="en-GB" sz="2000" dirty="0">
                <a:solidFill>
                  <a:schemeClr val="bg1"/>
                </a:solidFill>
              </a:rPr>
              <a:t>-08] </a:t>
            </a:r>
            <a:r>
              <a:rPr lang="cs-CZ" sz="2000" dirty="0">
                <a:solidFill>
                  <a:schemeClr val="bg1"/>
                </a:solidFill>
              </a:rPr>
              <a:t>Dostupný </a:t>
            </a:r>
            <a:r>
              <a:rPr lang="en-GB" sz="2000" dirty="0">
                <a:solidFill>
                  <a:schemeClr val="bg1"/>
                </a:solidFill>
              </a:rPr>
              <a:t>pod </a:t>
            </a:r>
            <a:r>
              <a:rPr lang="en-GB" sz="2000" dirty="0" err="1">
                <a:solidFill>
                  <a:schemeClr val="bg1"/>
                </a:solidFill>
              </a:rPr>
              <a:t>licenc</a:t>
            </a:r>
            <a:r>
              <a:rPr lang="cs-CZ" sz="2000" dirty="0">
                <a:solidFill>
                  <a:schemeClr val="bg1"/>
                </a:solidFill>
              </a:rPr>
              <a:t>í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na</a:t>
            </a:r>
            <a:r>
              <a:rPr lang="cs-CZ" sz="2000" dirty="0">
                <a:solidFill>
                  <a:schemeClr val="bg1"/>
                </a:solidFill>
              </a:rPr>
              <a:t> Public </a:t>
            </a:r>
            <a:r>
              <a:rPr lang="cs-CZ" sz="2000" dirty="0" err="1">
                <a:solidFill>
                  <a:schemeClr val="bg1"/>
                </a:solidFill>
              </a:rPr>
              <a:t>Domain</a:t>
            </a:r>
            <a:r>
              <a:rPr lang="cs-CZ" sz="2000" dirty="0">
                <a:solidFill>
                  <a:schemeClr val="bg1"/>
                </a:solidFill>
              </a:rPr>
              <a:t> na </a:t>
            </a:r>
            <a:r>
              <a:rPr lang="cs-CZ" sz="2000" dirty="0" smtClean="0">
                <a:solidFill>
                  <a:schemeClr val="bg1"/>
                </a:solidFill>
              </a:rPr>
              <a:t>WWW </a:t>
            </a:r>
            <a:r>
              <a:rPr lang="en-GB" sz="2000" dirty="0">
                <a:hlinkClick r:id="rId2"/>
              </a:rPr>
              <a:t>http://</a:t>
            </a:r>
            <a:r>
              <a:rPr lang="en-GB" sz="2000" dirty="0" smtClean="0">
                <a:hlinkClick r:id="rId2"/>
              </a:rPr>
              <a:t>commons.wikimedia.org/wiki/File:1911_Britannica-Anthropology-9.png</a:t>
            </a:r>
            <a:endParaRPr lang="cs-CZ" sz="2000" dirty="0" smtClean="0"/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>
                <a:solidFill>
                  <a:schemeClr val="bg1"/>
                </a:solidFill>
              </a:rPr>
              <a:t>Snímek č. </a:t>
            </a:r>
            <a:r>
              <a:rPr lang="cs-CZ" sz="2000" dirty="0" smtClean="0">
                <a:solidFill>
                  <a:schemeClr val="bg1"/>
                </a:solidFill>
              </a:rPr>
              <a:t>17 </a:t>
            </a:r>
            <a:r>
              <a:rPr lang="en-GB" sz="2000" dirty="0">
                <a:solidFill>
                  <a:schemeClr val="bg1"/>
                </a:solidFill>
              </a:rPr>
              <a:t>[cit. 201</a:t>
            </a:r>
            <a:r>
              <a:rPr lang="cs-CZ" sz="2000" dirty="0">
                <a:solidFill>
                  <a:schemeClr val="bg1"/>
                </a:solidFill>
              </a:rPr>
              <a:t>3</a:t>
            </a:r>
            <a:r>
              <a:rPr lang="en-GB" sz="2000" dirty="0">
                <a:solidFill>
                  <a:schemeClr val="bg1"/>
                </a:solidFill>
              </a:rPr>
              <a:t>-2</a:t>
            </a:r>
            <a:r>
              <a:rPr lang="cs-CZ" sz="2000" dirty="0">
                <a:solidFill>
                  <a:schemeClr val="bg1"/>
                </a:solidFill>
              </a:rPr>
              <a:t>0</a:t>
            </a:r>
            <a:r>
              <a:rPr lang="en-GB" sz="2000" dirty="0">
                <a:solidFill>
                  <a:schemeClr val="bg1"/>
                </a:solidFill>
              </a:rPr>
              <a:t>-08] </a:t>
            </a:r>
            <a:r>
              <a:rPr lang="cs-CZ" sz="2000" dirty="0">
                <a:solidFill>
                  <a:schemeClr val="bg1"/>
                </a:solidFill>
              </a:rPr>
              <a:t>Dostupný </a:t>
            </a:r>
            <a:r>
              <a:rPr lang="en-GB" sz="2000" dirty="0">
                <a:solidFill>
                  <a:schemeClr val="bg1"/>
                </a:solidFill>
              </a:rPr>
              <a:t>pod </a:t>
            </a:r>
            <a:r>
              <a:rPr lang="en-GB" sz="2000" dirty="0" err="1">
                <a:solidFill>
                  <a:schemeClr val="bg1"/>
                </a:solidFill>
              </a:rPr>
              <a:t>licenc</a:t>
            </a:r>
            <a:r>
              <a:rPr lang="cs-CZ" sz="2000" dirty="0">
                <a:solidFill>
                  <a:schemeClr val="bg1"/>
                </a:solidFill>
              </a:rPr>
              <a:t>í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na</a:t>
            </a:r>
            <a:r>
              <a:rPr lang="cs-CZ" sz="2000" dirty="0">
                <a:solidFill>
                  <a:schemeClr val="bg1"/>
                </a:solidFill>
              </a:rPr>
              <a:t> Public </a:t>
            </a:r>
            <a:r>
              <a:rPr lang="cs-CZ" sz="2000" dirty="0" err="1">
                <a:solidFill>
                  <a:schemeClr val="bg1"/>
                </a:solidFill>
              </a:rPr>
              <a:t>Domain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na WWW </a:t>
            </a:r>
            <a:r>
              <a:rPr lang="en-GB" sz="2000" dirty="0">
                <a:hlinkClick r:id="rId3"/>
              </a:rPr>
              <a:t>http://commons.wikimedia.org/wiki/File:Bronze_age_weapons_Romania.jpg</a:t>
            </a:r>
            <a:endParaRPr lang="cs-CZ" sz="2000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>
                <a:solidFill>
                  <a:schemeClr val="bg1"/>
                </a:solidFill>
              </a:rPr>
              <a:t>Snímek č. </a:t>
            </a:r>
            <a:r>
              <a:rPr lang="cs-CZ" sz="2000" dirty="0" smtClean="0">
                <a:solidFill>
                  <a:schemeClr val="bg1"/>
                </a:solidFill>
              </a:rPr>
              <a:t>19 </a:t>
            </a:r>
            <a:r>
              <a:rPr lang="en-GB" sz="2000" dirty="0">
                <a:solidFill>
                  <a:schemeClr val="bg1"/>
                </a:solidFill>
              </a:rPr>
              <a:t>[cit. 201</a:t>
            </a:r>
            <a:r>
              <a:rPr lang="cs-CZ" sz="2000" dirty="0">
                <a:solidFill>
                  <a:schemeClr val="bg1"/>
                </a:solidFill>
              </a:rPr>
              <a:t>3</a:t>
            </a:r>
            <a:r>
              <a:rPr lang="en-GB" sz="2000" dirty="0">
                <a:solidFill>
                  <a:schemeClr val="bg1"/>
                </a:solidFill>
              </a:rPr>
              <a:t>-2</a:t>
            </a:r>
            <a:r>
              <a:rPr lang="cs-CZ" sz="2000" dirty="0">
                <a:solidFill>
                  <a:schemeClr val="bg1"/>
                </a:solidFill>
              </a:rPr>
              <a:t>0</a:t>
            </a:r>
            <a:r>
              <a:rPr lang="en-GB" sz="2000" dirty="0">
                <a:solidFill>
                  <a:schemeClr val="bg1"/>
                </a:solidFill>
              </a:rPr>
              <a:t>-08] </a:t>
            </a:r>
            <a:r>
              <a:rPr lang="cs-CZ" sz="2000" dirty="0">
                <a:solidFill>
                  <a:schemeClr val="bg1"/>
                </a:solidFill>
              </a:rPr>
              <a:t>Dostupný </a:t>
            </a:r>
            <a:r>
              <a:rPr lang="en-GB" sz="2000" dirty="0">
                <a:solidFill>
                  <a:schemeClr val="bg1"/>
                </a:solidFill>
              </a:rPr>
              <a:t>pod </a:t>
            </a:r>
            <a:r>
              <a:rPr lang="en-GB" sz="2000" dirty="0" err="1">
                <a:solidFill>
                  <a:schemeClr val="bg1"/>
                </a:solidFill>
              </a:rPr>
              <a:t>licenc</a:t>
            </a:r>
            <a:r>
              <a:rPr lang="cs-CZ" sz="2000" dirty="0">
                <a:solidFill>
                  <a:schemeClr val="bg1"/>
                </a:solidFill>
              </a:rPr>
              <a:t>í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na</a:t>
            </a:r>
            <a:r>
              <a:rPr lang="cs-CZ" sz="2000" dirty="0">
                <a:solidFill>
                  <a:schemeClr val="bg1"/>
                </a:solidFill>
              </a:rPr>
              <a:t> Public </a:t>
            </a:r>
            <a:r>
              <a:rPr lang="cs-CZ" sz="2000" dirty="0" err="1">
                <a:solidFill>
                  <a:schemeClr val="bg1"/>
                </a:solidFill>
              </a:rPr>
              <a:t>Domain</a:t>
            </a:r>
            <a:r>
              <a:rPr lang="cs-CZ" sz="2000" dirty="0">
                <a:solidFill>
                  <a:schemeClr val="bg1"/>
                </a:solidFill>
              </a:rPr>
              <a:t> na </a:t>
            </a:r>
            <a:r>
              <a:rPr lang="cs-CZ" sz="2000" dirty="0" smtClean="0">
                <a:solidFill>
                  <a:schemeClr val="bg1"/>
                </a:solidFill>
              </a:rPr>
              <a:t>WWW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en-GB" sz="2000" dirty="0" smtClean="0">
                <a:hlinkClick r:id="rId4"/>
              </a:rPr>
              <a:t>http</a:t>
            </a:r>
            <a:r>
              <a:rPr lang="en-GB" sz="2000" dirty="0">
                <a:hlinkClick r:id="rId4"/>
              </a:rPr>
              <a:t>://</a:t>
            </a:r>
            <a:r>
              <a:rPr lang="en-GB" sz="2000" dirty="0" smtClean="0">
                <a:hlinkClick r:id="rId4"/>
              </a:rPr>
              <a:t>commons.wikimedia.org/wiki/File:FireLanceAndGrenade10thCenturyDunhuang.jpg</a:t>
            </a:r>
            <a:r>
              <a:rPr lang="cs-CZ" sz="2000" dirty="0"/>
              <a:t> </a:t>
            </a:r>
            <a:r>
              <a:rPr lang="cs-CZ" sz="2000" dirty="0" smtClean="0"/>
              <a:t>                                  </a:t>
            </a:r>
            <a:r>
              <a:rPr lang="en-GB" sz="2000" dirty="0" smtClean="0">
                <a:hlinkClick r:id="rId5"/>
              </a:rPr>
              <a:t>http</a:t>
            </a:r>
            <a:r>
              <a:rPr lang="en-GB" sz="2000" dirty="0">
                <a:hlinkClick r:id="rId5"/>
              </a:rPr>
              <a:t>://</a:t>
            </a:r>
            <a:r>
              <a:rPr lang="en-GB" sz="2000" dirty="0" smtClean="0">
                <a:hlinkClick r:id="rId5"/>
              </a:rPr>
              <a:t>commons.wikimedia.org/wiki/File:Spk-RZ.jpg</a:t>
            </a:r>
            <a:endParaRPr lang="cs-CZ" sz="2000" dirty="0" smtClean="0"/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>
                <a:solidFill>
                  <a:schemeClr val="bg1"/>
                </a:solidFill>
              </a:rPr>
              <a:t>Snímek č. </a:t>
            </a:r>
            <a:r>
              <a:rPr lang="cs-CZ" sz="2000" dirty="0" smtClean="0">
                <a:solidFill>
                  <a:schemeClr val="bg1"/>
                </a:solidFill>
              </a:rPr>
              <a:t>22 </a:t>
            </a:r>
            <a:r>
              <a:rPr lang="en-GB" sz="2000" dirty="0" smtClean="0">
                <a:solidFill>
                  <a:schemeClr val="bg1"/>
                </a:solidFill>
              </a:rPr>
              <a:t>[cit</a:t>
            </a:r>
            <a:r>
              <a:rPr lang="en-GB" sz="2000" dirty="0">
                <a:solidFill>
                  <a:schemeClr val="bg1"/>
                </a:solidFill>
              </a:rPr>
              <a:t>. 201</a:t>
            </a:r>
            <a:r>
              <a:rPr lang="cs-CZ" sz="2000" dirty="0">
                <a:solidFill>
                  <a:schemeClr val="bg1"/>
                </a:solidFill>
              </a:rPr>
              <a:t>3</a:t>
            </a:r>
            <a:r>
              <a:rPr lang="en-GB" sz="2000" dirty="0">
                <a:solidFill>
                  <a:schemeClr val="bg1"/>
                </a:solidFill>
              </a:rPr>
              <a:t>-2</a:t>
            </a:r>
            <a:r>
              <a:rPr lang="cs-CZ" sz="2000" dirty="0">
                <a:solidFill>
                  <a:schemeClr val="bg1"/>
                </a:solidFill>
              </a:rPr>
              <a:t>0</a:t>
            </a:r>
            <a:r>
              <a:rPr lang="en-GB" sz="2000" dirty="0">
                <a:solidFill>
                  <a:schemeClr val="bg1"/>
                </a:solidFill>
              </a:rPr>
              <a:t>-08] </a:t>
            </a:r>
            <a:r>
              <a:rPr lang="cs-CZ" sz="2000" dirty="0">
                <a:solidFill>
                  <a:schemeClr val="bg1"/>
                </a:solidFill>
              </a:rPr>
              <a:t>Dostupný </a:t>
            </a:r>
            <a:r>
              <a:rPr lang="en-GB" sz="2000" dirty="0">
                <a:solidFill>
                  <a:schemeClr val="bg1"/>
                </a:solidFill>
              </a:rPr>
              <a:t>pod </a:t>
            </a:r>
            <a:r>
              <a:rPr lang="en-GB" sz="2000" dirty="0" err="1">
                <a:solidFill>
                  <a:schemeClr val="bg1"/>
                </a:solidFill>
              </a:rPr>
              <a:t>licenc</a:t>
            </a:r>
            <a:r>
              <a:rPr lang="cs-CZ" sz="2000" dirty="0">
                <a:solidFill>
                  <a:schemeClr val="bg1"/>
                </a:solidFill>
              </a:rPr>
              <a:t>í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na</a:t>
            </a:r>
            <a:r>
              <a:rPr lang="cs-CZ" sz="2000" dirty="0">
                <a:solidFill>
                  <a:schemeClr val="bg1"/>
                </a:solidFill>
              </a:rPr>
              <a:t> Public </a:t>
            </a:r>
            <a:r>
              <a:rPr lang="cs-CZ" sz="2000" dirty="0" err="1">
                <a:solidFill>
                  <a:schemeClr val="bg1"/>
                </a:solidFill>
              </a:rPr>
              <a:t>Domain</a:t>
            </a:r>
            <a:r>
              <a:rPr lang="cs-CZ" sz="2000" dirty="0">
                <a:solidFill>
                  <a:schemeClr val="bg1"/>
                </a:solidFill>
              </a:rPr>
              <a:t> na </a:t>
            </a:r>
            <a:r>
              <a:rPr lang="cs-CZ" sz="2000" dirty="0" smtClean="0">
                <a:solidFill>
                  <a:schemeClr val="bg1"/>
                </a:solidFill>
              </a:rPr>
              <a:t>WWW  </a:t>
            </a:r>
            <a:r>
              <a:rPr lang="en-GB" sz="2000" dirty="0" smtClean="0">
                <a:hlinkClick r:id="rId6"/>
              </a:rPr>
              <a:t>http</a:t>
            </a:r>
            <a:r>
              <a:rPr lang="en-GB" sz="2000" dirty="0">
                <a:hlinkClick r:id="rId6"/>
              </a:rPr>
              <a:t>://</a:t>
            </a:r>
            <a:r>
              <a:rPr lang="en-GB" sz="2000" dirty="0" smtClean="0">
                <a:hlinkClick r:id="rId6"/>
              </a:rPr>
              <a:t>commons.wikimedia.org/wiki/File:Weapons_of_Aqqoyunlu_and_Qaraqoyunlu_wariors_in_Museum_of_History_of_Azerbaijan.jpg</a:t>
            </a:r>
            <a:endParaRPr lang="en-GB" sz="20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12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755577" y="692696"/>
            <a:ext cx="7632847" cy="5400600"/>
          </a:xfrm>
        </p:spPr>
        <p:txBody>
          <a:bodyPr>
            <a:noAutofit/>
          </a:bodyPr>
          <a:lstStyle/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Snímek </a:t>
            </a:r>
            <a:r>
              <a:rPr lang="cs-CZ" sz="2000" dirty="0">
                <a:solidFill>
                  <a:schemeClr val="bg1"/>
                </a:solidFill>
              </a:rPr>
              <a:t>č. </a:t>
            </a:r>
            <a:r>
              <a:rPr lang="cs-CZ" sz="2000" dirty="0" smtClean="0">
                <a:solidFill>
                  <a:schemeClr val="bg1"/>
                </a:solidFill>
              </a:rPr>
              <a:t>23 </a:t>
            </a:r>
            <a:r>
              <a:rPr lang="en-GB" sz="2000" dirty="0">
                <a:solidFill>
                  <a:schemeClr val="bg1"/>
                </a:solidFill>
              </a:rPr>
              <a:t>[cit. 201</a:t>
            </a:r>
            <a:r>
              <a:rPr lang="cs-CZ" sz="2000" dirty="0">
                <a:solidFill>
                  <a:schemeClr val="bg1"/>
                </a:solidFill>
              </a:rPr>
              <a:t>3</a:t>
            </a:r>
            <a:r>
              <a:rPr lang="en-GB" sz="2000" dirty="0">
                <a:solidFill>
                  <a:schemeClr val="bg1"/>
                </a:solidFill>
              </a:rPr>
              <a:t>-2</a:t>
            </a:r>
            <a:r>
              <a:rPr lang="cs-CZ" sz="2000" dirty="0">
                <a:solidFill>
                  <a:schemeClr val="bg1"/>
                </a:solidFill>
              </a:rPr>
              <a:t>0</a:t>
            </a:r>
            <a:r>
              <a:rPr lang="en-GB" sz="2000" dirty="0">
                <a:solidFill>
                  <a:schemeClr val="bg1"/>
                </a:solidFill>
              </a:rPr>
              <a:t>-08] </a:t>
            </a:r>
            <a:r>
              <a:rPr lang="cs-CZ" sz="2000" dirty="0">
                <a:solidFill>
                  <a:schemeClr val="bg1"/>
                </a:solidFill>
              </a:rPr>
              <a:t>Dostupný </a:t>
            </a:r>
            <a:r>
              <a:rPr lang="en-GB" sz="2000" dirty="0">
                <a:solidFill>
                  <a:schemeClr val="bg1"/>
                </a:solidFill>
              </a:rPr>
              <a:t>pod </a:t>
            </a:r>
            <a:r>
              <a:rPr lang="en-GB" sz="2000" dirty="0" err="1">
                <a:solidFill>
                  <a:schemeClr val="bg1"/>
                </a:solidFill>
              </a:rPr>
              <a:t>licenc</a:t>
            </a:r>
            <a:r>
              <a:rPr lang="cs-CZ" sz="2000" dirty="0">
                <a:solidFill>
                  <a:schemeClr val="bg1"/>
                </a:solidFill>
              </a:rPr>
              <a:t>í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na</a:t>
            </a:r>
            <a:r>
              <a:rPr lang="cs-CZ" sz="2000" dirty="0">
                <a:solidFill>
                  <a:schemeClr val="bg1"/>
                </a:solidFill>
              </a:rPr>
              <a:t> Public </a:t>
            </a:r>
            <a:r>
              <a:rPr lang="cs-CZ" sz="2000" dirty="0" err="1">
                <a:solidFill>
                  <a:schemeClr val="bg1"/>
                </a:solidFill>
              </a:rPr>
              <a:t>Domain</a:t>
            </a:r>
            <a:r>
              <a:rPr lang="cs-CZ" sz="2000" dirty="0">
                <a:solidFill>
                  <a:schemeClr val="bg1"/>
                </a:solidFill>
              </a:rPr>
              <a:t> na </a:t>
            </a:r>
            <a:r>
              <a:rPr lang="cs-CZ" sz="2000" dirty="0" smtClean="0">
                <a:solidFill>
                  <a:schemeClr val="bg1"/>
                </a:solidFill>
              </a:rPr>
              <a:t>WWW</a:t>
            </a:r>
            <a:r>
              <a:rPr lang="cs-CZ" sz="200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000" dirty="0" smtClean="0">
                <a:hlinkClick r:id="rId2"/>
              </a:rPr>
              <a:t>http</a:t>
            </a:r>
            <a:r>
              <a:rPr lang="en-GB" sz="2000" dirty="0">
                <a:hlinkClick r:id="rId2"/>
              </a:rPr>
              <a:t>://</a:t>
            </a:r>
            <a:r>
              <a:rPr lang="en-GB" sz="2000" dirty="0" smtClean="0">
                <a:hlinkClick r:id="rId2"/>
              </a:rPr>
              <a:t>commons.wikimedia.org/wiki/File:Weapons_and_armors_of_Aqqoyunlu_and_Qaraqoyunlu_wariors_in_Museum_of_History_of_Azerbaijan.jpg</a:t>
            </a:r>
            <a:r>
              <a:rPr lang="cs-CZ" sz="200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000" dirty="0" smtClean="0">
                <a:hlinkClick r:id="rId3"/>
              </a:rPr>
              <a:t>http</a:t>
            </a:r>
            <a:r>
              <a:rPr lang="en-GB" sz="2000" dirty="0">
                <a:hlinkClick r:id="rId3"/>
              </a:rPr>
              <a:t>://commons.wikimedia.org/wiki/File:Italian_-_Mail_-_Walters_51575.jpg</a:t>
            </a:r>
            <a:r>
              <a:rPr lang="cs-CZ" sz="2000" dirty="0">
                <a:solidFill>
                  <a:schemeClr val="bg1"/>
                </a:solidFill>
                <a:latin typeface="+mj-lt"/>
              </a:rPr>
              <a:t/>
            </a:r>
            <a:br>
              <a:rPr lang="cs-CZ" sz="2000" dirty="0">
                <a:solidFill>
                  <a:schemeClr val="bg1"/>
                </a:solidFill>
                <a:latin typeface="+mj-lt"/>
              </a:rPr>
            </a:br>
            <a:r>
              <a:rPr lang="cs-CZ" sz="2000" dirty="0">
                <a:solidFill>
                  <a:schemeClr val="bg1"/>
                </a:solidFill>
                <a:latin typeface="+mj-lt"/>
              </a:rPr>
              <a:t/>
            </a:r>
            <a:br>
              <a:rPr lang="cs-CZ" sz="2000" dirty="0">
                <a:solidFill>
                  <a:schemeClr val="bg1"/>
                </a:solidFill>
                <a:latin typeface="+mj-lt"/>
              </a:rPr>
            </a:br>
            <a:r>
              <a:rPr lang="cs-CZ" sz="2000" dirty="0">
                <a:solidFill>
                  <a:schemeClr val="bg1"/>
                </a:solidFill>
                <a:latin typeface="+mj-lt"/>
              </a:rPr>
              <a:t/>
            </a:r>
            <a:br>
              <a:rPr lang="cs-CZ" sz="2000" dirty="0">
                <a:solidFill>
                  <a:schemeClr val="bg1"/>
                </a:solidFill>
                <a:latin typeface="+mj-lt"/>
              </a:rPr>
            </a:br>
            <a:r>
              <a:rPr lang="cs-CZ" sz="2000" dirty="0">
                <a:solidFill>
                  <a:schemeClr val="bg1"/>
                </a:solidFill>
                <a:latin typeface="+mj-lt"/>
              </a:rPr>
              <a:t/>
            </a:r>
            <a:br>
              <a:rPr lang="cs-CZ" sz="2000" dirty="0">
                <a:solidFill>
                  <a:schemeClr val="bg1"/>
                </a:solidFill>
                <a:latin typeface="+mj-lt"/>
              </a:rPr>
            </a:br>
            <a:endParaRPr lang="en-GB" sz="20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52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CK FRAME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FRAME</Template>
  <TotalTime>1863</TotalTime>
  <Words>1026</Words>
  <Application>Microsoft Office PowerPoint</Application>
  <PresentationFormat>Předvádění na obrazovce (4:3)</PresentationFormat>
  <Paragraphs>151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BLACK FRAME</vt:lpstr>
      <vt:lpstr>Prezentace aplikace PowerPoint</vt:lpstr>
      <vt:lpstr>Prezentace aplikace PowerPoint</vt:lpstr>
      <vt:lpstr>WEAPONS</vt:lpstr>
      <vt:lpstr>Prezentace aplikace PowerPoint</vt:lpstr>
      <vt:lpstr>DEVELOPMENT OF WEAPON</vt:lpstr>
      <vt:lpstr>Prezentace aplikace PowerPoint</vt:lpstr>
      <vt:lpstr>PALEOLITHIC</vt:lpstr>
      <vt:lpstr>Prezentace aplikace PowerPoint</vt:lpstr>
      <vt:lpstr>Prezentace aplikace PowerPoint</vt:lpstr>
      <vt:lpstr>nEOLITHIC</vt:lpstr>
      <vt:lpstr>Prezentace aplikace PowerPoint</vt:lpstr>
      <vt:lpstr>Prezentace aplikace PowerPoint</vt:lpstr>
      <vt:lpstr>Prezentace aplikace PowerPoint</vt:lpstr>
      <vt:lpstr>BRONZE AGE</vt:lpstr>
      <vt:lpstr>Prezentace aplikace PowerPoint</vt:lpstr>
      <vt:lpstr>Prezentace aplikace PowerPoint</vt:lpstr>
      <vt:lpstr>IRON AGE</vt:lpstr>
      <vt:lpstr>Prezentace aplikace PowerPoint</vt:lpstr>
      <vt:lpstr>MIDDLE AGE</vt:lpstr>
      <vt:lpstr>Prezentace aplikace PowerPoint</vt:lpstr>
      <vt:lpstr>Prezentace aplikace PowerPoint</vt:lpstr>
      <vt:lpstr>Prezentace aplikace PowerPoint</vt:lpstr>
      <vt:lpstr>Prezentace aplikace PowerPoint</vt:lpstr>
      <vt:lpstr>QUIZ</vt:lpstr>
      <vt:lpstr>Prezentace aplikace PowerPoint</vt:lpstr>
      <vt:lpstr>summary</vt:lpstr>
      <vt:lpstr>Prezentace aplikace PowerPoint</vt:lpstr>
      <vt:lpstr>REFERENCE - TEXT</vt:lpstr>
      <vt:lpstr>Prezentace aplikace PowerPoint</vt:lpstr>
      <vt:lpstr>REFERENCE - OBRÁZKY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84</cp:revision>
  <dcterms:created xsi:type="dcterms:W3CDTF">2012-08-25T20:07:16Z</dcterms:created>
  <dcterms:modified xsi:type="dcterms:W3CDTF">2013-11-06T14:27:04Z</dcterms:modified>
</cp:coreProperties>
</file>