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817" r:id="rId2"/>
  </p:sldMasterIdLst>
  <p:notesMasterIdLst>
    <p:notesMasterId r:id="rId28"/>
  </p:notesMasterIdLst>
  <p:sldIdLst>
    <p:sldId id="256" r:id="rId3"/>
    <p:sldId id="257" r:id="rId4"/>
    <p:sldId id="300" r:id="rId5"/>
    <p:sldId id="284" r:id="rId6"/>
    <p:sldId id="301" r:id="rId7"/>
    <p:sldId id="286" r:id="rId8"/>
    <p:sldId id="287" r:id="rId9"/>
    <p:sldId id="288" r:id="rId10"/>
    <p:sldId id="289" r:id="rId11"/>
    <p:sldId id="290" r:id="rId12"/>
    <p:sldId id="292" r:id="rId13"/>
    <p:sldId id="293" r:id="rId14"/>
    <p:sldId id="307" r:id="rId15"/>
    <p:sldId id="308" r:id="rId16"/>
    <p:sldId id="294" r:id="rId17"/>
    <p:sldId id="302" r:id="rId18"/>
    <p:sldId id="295" r:id="rId19"/>
    <p:sldId id="303" r:id="rId20"/>
    <p:sldId id="296" r:id="rId21"/>
    <p:sldId id="298" r:id="rId22"/>
    <p:sldId id="304" r:id="rId23"/>
    <p:sldId id="299" r:id="rId24"/>
    <p:sldId id="309" r:id="rId25"/>
    <p:sldId id="305" r:id="rId26"/>
    <p:sldId id="306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C39EC-850E-4B97-B2FE-026EF3367317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114912-3E1C-49A1-9D98-664E0F8D2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550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79525" y="1600200"/>
            <a:ext cx="7085013" cy="1066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79525" y="2819400"/>
            <a:ext cx="5256213" cy="11430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329FA3BB-1E90-4378-B7F7-FC1CC0D41C5D}" type="datetime1">
              <a:rPr lang="en-GB" smtClean="0"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BBFBD24-14C7-4FC3-9DE4-D411EA1D23DE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718966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8ABC4D-E121-4BC0-8741-EE1BFCAD1285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799965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795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846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7922BA-3819-4BA0-B35D-99E92F33B1D2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834800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044384-7E54-4D8E-9958-6054692810A2}" type="datetime1">
              <a:rPr lang="en-GB" smtClean="0"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76041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0A86ACB-9C13-4EF7-A014-5B7098E275AB}" type="datetime1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766315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0152863-ABCD-40E3-905B-1322ABBB349E}" type="datetime1">
              <a:rPr lang="en-GB" smtClean="0"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44422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073338-2605-4C7A-8130-FEABC5F003E2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20301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A7FA3CF-96D0-4E80-A75B-43DE805DA5ED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612459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8C4D483-3BE1-4B4D-AB29-3A59B441484E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053060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94475" y="685800"/>
            <a:ext cx="1771650" cy="5440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79525" y="685800"/>
            <a:ext cx="5162550" cy="5440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D143394-5716-4371-A511-827C6174E681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97194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66" name="Picture 94" descr="D:\My Documents\My Webs\soniacoleman\PowerPoint Templates\Templates6\Black Rag\blackrag_tit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8"/>
            <a:ext cx="9144000" cy="685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00200" y="1524000"/>
            <a:ext cx="6096000" cy="1879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lnSpc>
                <a:spcPct val="95000"/>
              </a:lnSpc>
              <a:defRPr sz="54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GB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827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GB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21FBBDE1-991A-4CBD-8558-73DCCF4C3E0D}" type="datetime1">
              <a:rPr lang="en-GB" smtClean="0"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C47404-2445-471A-942B-35E675ADAE6B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20289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E94EE-E06F-4047-92F7-063C1B886DE6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238686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FCEFB3-B392-4B15-87C3-7B2DA65AE48E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855837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8E3A2B9-7BCC-4895-BF41-6D303F9D6442}" type="datetime1">
              <a:rPr lang="en-GB" smtClean="0"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678490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833F231-7728-4322-B67F-D463E05FAB30}" type="datetime1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168076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CFB1AF-B1D8-45D2-A219-29200EC9AC30}" type="datetime1">
              <a:rPr lang="en-GB" smtClean="0"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020198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B2877B8-8838-4FE4-9B1F-D78321B5A9D4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296631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CCD98FD-A238-4422-B13D-F529D4ABD13E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063757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002CE0-E06A-4C11-AF8F-8FF8BD0AEBB7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84340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533400"/>
            <a:ext cx="19431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5676900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DCD5E5D-D657-4110-AF05-3EBFC58FEFB5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461689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79525" y="685800"/>
            <a:ext cx="708660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79525" y="1600200"/>
            <a:ext cx="5257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fld id="{7481BAD5-0048-44DA-809F-740D4D970CF1}" type="datetime1">
              <a:rPr lang="en-GB" smtClean="0"/>
              <a:t>06/11/2013</a:t>
            </a:fld>
            <a:endParaRPr lang="en-GB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29375"/>
            <a:ext cx="2895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33400"/>
            <a:ext cx="7772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2514600"/>
            <a:ext cx="7772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F5EC91"/>
                </a:solidFill>
              </a:defRPr>
            </a:lvl1pPr>
          </a:lstStyle>
          <a:p>
            <a:fld id="{47E0995C-16F0-45E2-BBA7-E6E504DE7875}" type="datetime1">
              <a:rPr lang="en-GB" smtClean="0"/>
              <a:t>06/11/2013</a:t>
            </a:fld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F5EC91"/>
                </a:solidFill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F5EC91"/>
                </a:solidFill>
              </a:defRPr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1333500" y="1701800"/>
            <a:ext cx="1181100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4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>
              <a:solidFill>
                <a:srgbClr val="F5EC9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p:transition spd="slow">
    <p:push dir="u"/>
  </p:transition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5EC9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5EC91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5EC91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5EC91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5EC91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5EC91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5EC91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5EC91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5EC9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rgbClr val="F5EC9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rgbClr val="F5EC9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rgbClr val="F5EC9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rgbClr val="F5EC9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F5EC9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F5EC9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F5EC9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F5EC9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F5EC9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Visierlinie.jpg" TargetMode="External"/><Relationship Id="rId2" Type="http://schemas.openxmlformats.org/officeDocument/2006/relationships/hyperlink" Target="http://en.wikipedia.org/wiki/File:US_Navy_060314-N-4007G-049_A_Canadian_Sea_Cadet_look_through_the_sights_of_a_machine_gun_mounted_on_an_SH-60B_Seahawk_helicopter_assigned_to_Helicopter_Sea_Combat_Squadron_Two_one_(HSC-21).jp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ommons.wikimedia.org/wiki/File:USMC-110909-M-UO859-002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USMC-101213-M-0538S-028.jpg" TargetMode="External"/><Relationship Id="rId2" Type="http://schemas.openxmlformats.org/officeDocument/2006/relationships/hyperlink" Target="http://en.wikipedia.org/wiki/File:Scope_of_M-91.JPEG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91504922"/>
              </p:ext>
            </p:extLst>
          </p:nvPr>
        </p:nvGraphicFramePr>
        <p:xfrm>
          <a:off x="467544" y="1052736"/>
          <a:ext cx="8137525" cy="4832350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2621638"/>
                <a:gridCol w="5515887"/>
              </a:tblGrid>
              <a:tr h="5181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>
                            <a:lumMod val="75000"/>
                          </a:schemeClr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SŠ-COP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t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Uherský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Brod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>
                            <a:lumMod val="75000"/>
                          </a:schemeClr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18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>
                            <a:lumMod val="75000"/>
                          </a:schemeClr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Ing. Hana Kubišová, Ph.D.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>
                            <a:lumMod val="75000"/>
                          </a:schemeClr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944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Název prezentace (DUMu):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>
                            <a:lumMod val="75000"/>
                          </a:schemeClr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Sight</a:t>
                      </a:r>
                      <a:r>
                        <a:rPr kumimoji="0" lang="cs-CZ" sz="28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kumimoji="0" lang="cs-CZ" sz="2800" b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Devices</a:t>
                      </a:r>
                      <a:r>
                        <a:rPr kumimoji="0" lang="cs-CZ" sz="2800" b="0" u="none" strike="noStrike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kumimoji="0" lang="en-GB" sz="2800" b="0" i="0" u="none" strike="noStrike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17983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sady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>
                            <a:lumMod val="75000"/>
                          </a:schemeClr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Technical English for students of study branch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Technician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Gunsmith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cs-CZ" sz="2800" kern="12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2800" kern="1200" baseline="300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nd</a:t>
                      </a:r>
                      <a:r>
                        <a:rPr lang="cs-CZ" sz="2800" kern="12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3</a:t>
                      </a:r>
                      <a:r>
                        <a:rPr lang="cs-CZ" sz="2800" kern="1200" baseline="300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rd </a:t>
                      </a:r>
                      <a:r>
                        <a:rPr lang="cs-CZ" sz="2800" kern="12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4</a:t>
                      </a:r>
                      <a:r>
                        <a:rPr lang="cs-CZ" sz="2800" kern="1200" baseline="300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 </a:t>
                      </a:r>
                      <a:r>
                        <a:rPr lang="cs-CZ" sz="2800" kern="1200" dirty="0" err="1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class</a:t>
                      </a:r>
                      <a:endParaRPr kumimoji="0" lang="cs-CZ" sz="2800" u="none" strike="noStrike" kern="1200" cap="none" normalizeH="0" baseline="0" noProof="0" dirty="0" smtClean="0">
                        <a:ln>
                          <a:noFill/>
                        </a:ln>
                        <a:solidFill>
                          <a:schemeClr val="bg1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>
                            <a:lumMod val="75000"/>
                          </a:schemeClr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>
                            <a:lumMod val="75000"/>
                          </a:schemeClr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>
                            <a:lumMod val="75000"/>
                          </a:schemeClr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10.</a:t>
                      </a:r>
                      <a:r>
                        <a:rPr kumimoji="0" lang="cs-CZ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4</a:t>
                      </a: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</a:rPr>
                        <a:t>.2013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>
                            <a:lumMod val="75000"/>
                          </a:schemeClr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468313" y="6021288"/>
            <a:ext cx="83486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solidFill>
                  <a:schemeClr val="bg1">
                    <a:lumMod val="75000"/>
                  </a:schemeClr>
                </a:solidFill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>
                    <a:lumMod val="75000"/>
                  </a:schemeClr>
                </a:solidFill>
              </a:rPr>
              <a:pPr/>
              <a:t>1</a:t>
            </a:fld>
            <a:endParaRPr lang="en-GB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424" y="38099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9648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 txBox="1">
            <a:spLocks/>
          </p:cNvSpPr>
          <p:nvPr/>
        </p:nvSpPr>
        <p:spPr>
          <a:xfrm>
            <a:off x="1095023" y="529550"/>
            <a:ext cx="6965245" cy="7392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800" b="1" dirty="0" smtClean="0">
                <a:solidFill>
                  <a:schemeClr val="bg1">
                    <a:lumMod val="75000"/>
                  </a:schemeClr>
                </a:solidFill>
              </a:rPr>
              <a:t>ANOTACE</a:t>
            </a:r>
            <a:endParaRPr lang="en-GB" sz="38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1187624" y="1916832"/>
            <a:ext cx="6687845" cy="432048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bg1">
                    <a:lumMod val="75000"/>
                  </a:schemeClr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bg1">
                    <a:lumMod val="75000"/>
                  </a:schemeClr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bg1">
                    <a:lumMod val="75000"/>
                  </a:schemeClr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bg1">
                    <a:lumMod val="75000"/>
                  </a:schemeClr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bg1">
                  <a:lumMod val="75000"/>
                </a:schemeClr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bg1">
                    <a:lumMod val="75000"/>
                  </a:schemeClr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bg1">
                  <a:lumMod val="75000"/>
                </a:schemeClr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  <a:cs typeface="Arial" charset="0"/>
              </a:rPr>
              <a:t>Konkrétně tato prezentace je zaměřena na zaměřovací zařízení. </a:t>
            </a:r>
          </a:p>
          <a:p>
            <a:pPr algn="just"/>
            <a:endParaRPr lang="cs-CZ" sz="2800" dirty="0" smtClean="0">
              <a:solidFill>
                <a:schemeClr val="bg1">
                  <a:lumMod val="75000"/>
                </a:schemeClr>
              </a:solidFill>
            </a:endParaRPr>
          </a:p>
          <a:p>
            <a:pPr algn="just"/>
            <a:endParaRPr lang="en-GB" sz="28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029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1095023" y="2226515"/>
            <a:ext cx="6965245" cy="1202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ctr" rtl="0" eaLnBrk="1" fontAlgn="base" hangingPunct="1">
              <a:lnSpc>
                <a:spcPct val="95000"/>
              </a:lnSpc>
              <a:spcBef>
                <a:spcPct val="0"/>
              </a:spcBef>
              <a:spcAft>
                <a:spcPct val="0"/>
              </a:spcAft>
              <a:defRPr sz="5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9pPr>
          </a:lstStyle>
          <a:p>
            <a:r>
              <a:rPr lang="cs-CZ" sz="6000" b="1" kern="0" smtClean="0"/>
              <a:t>REVISION</a:t>
            </a:r>
            <a:endParaRPr lang="en-GB" sz="6000" b="1" kern="0" dirty="0"/>
          </a:p>
        </p:txBody>
      </p:sp>
    </p:spTree>
    <p:extLst>
      <p:ext uri="{BB962C8B-B14F-4D97-AF65-F5344CB8AC3E}">
        <p14:creationId xmlns:p14="http://schemas.microsoft.com/office/powerpoint/2010/main" val="255073652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24744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stock</a:t>
            </a:r>
            <a:r>
              <a:rPr lang="cs-CZ" sz="2600" dirty="0" smtClean="0"/>
              <a:t> ? 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/>
              <a:t>are </a:t>
            </a:r>
            <a:r>
              <a:rPr lang="cs-CZ" sz="2600" dirty="0" err="1"/>
              <a:t>the</a:t>
            </a:r>
            <a:r>
              <a:rPr lang="cs-CZ" sz="2600" dirty="0"/>
              <a:t> </a:t>
            </a:r>
            <a:r>
              <a:rPr lang="cs-CZ" sz="2600" dirty="0" err="1" smtClean="0"/>
              <a:t>parts</a:t>
            </a:r>
            <a:r>
              <a:rPr lang="cs-CZ" sz="2600" dirty="0" smtClean="0"/>
              <a:t> of </a:t>
            </a:r>
            <a:r>
              <a:rPr lang="cs-CZ" sz="2600" dirty="0" err="1" smtClean="0"/>
              <a:t>the</a:t>
            </a:r>
            <a:r>
              <a:rPr lang="cs-CZ" sz="2600" dirty="0"/>
              <a:t> </a:t>
            </a:r>
            <a:r>
              <a:rPr lang="cs-CZ" sz="2600" dirty="0" err="1" smtClean="0"/>
              <a:t>stock</a:t>
            </a:r>
            <a:r>
              <a:rPr lang="cs-CZ" sz="2600" dirty="0" smtClean="0"/>
              <a:t> ?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many </a:t>
            </a:r>
            <a:r>
              <a:rPr lang="cs-CZ" sz="2600" dirty="0" err="1" smtClean="0"/>
              <a:t>parts</a:t>
            </a:r>
            <a:r>
              <a:rPr lang="cs-CZ" sz="2600" dirty="0" smtClean="0"/>
              <a:t> has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stock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? 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kinds</a:t>
            </a:r>
            <a:r>
              <a:rPr lang="cs-CZ" sz="2600" dirty="0" smtClean="0"/>
              <a:t> of </a:t>
            </a:r>
            <a:r>
              <a:rPr lang="cs-CZ" sz="2600" dirty="0" err="1" smtClean="0"/>
              <a:t>stock</a:t>
            </a: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?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/>
              <a:t>Do </a:t>
            </a:r>
            <a:r>
              <a:rPr lang="cs-CZ" sz="2600" dirty="0" err="1"/>
              <a:t>you</a:t>
            </a:r>
            <a:r>
              <a:rPr lang="cs-CZ" sz="2600" dirty="0"/>
              <a:t> </a:t>
            </a:r>
            <a:r>
              <a:rPr lang="cs-CZ" sz="2600" dirty="0" err="1"/>
              <a:t>know</a:t>
            </a:r>
            <a:r>
              <a:rPr lang="cs-CZ" sz="2600" dirty="0"/>
              <a:t> </a:t>
            </a:r>
            <a:r>
              <a:rPr lang="cs-CZ" sz="2600" dirty="0" err="1"/>
              <a:t>the</a:t>
            </a:r>
            <a:r>
              <a:rPr lang="cs-CZ" sz="2600" dirty="0"/>
              <a:t> </a:t>
            </a:r>
            <a:r>
              <a:rPr lang="cs-CZ" sz="2600" dirty="0" err="1"/>
              <a:t>classification</a:t>
            </a:r>
            <a:r>
              <a:rPr lang="cs-CZ" sz="2600" dirty="0"/>
              <a:t> of </a:t>
            </a:r>
            <a:r>
              <a:rPr lang="cs-CZ" sz="2600" dirty="0" err="1"/>
              <a:t>stocks</a:t>
            </a:r>
            <a:r>
              <a:rPr lang="cs-CZ" sz="2600" dirty="0"/>
              <a:t> ? 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en-US" sz="2600" dirty="0" smtClean="0"/>
              <a:t>Which </a:t>
            </a:r>
            <a:r>
              <a:rPr lang="en-US" sz="2600" dirty="0"/>
              <a:t>wood is used to make</a:t>
            </a:r>
            <a:r>
              <a:rPr lang="cs-CZ" sz="2600" dirty="0"/>
              <a:t> </a:t>
            </a:r>
            <a:r>
              <a:rPr lang="cs-CZ" sz="2600" dirty="0" err="1"/>
              <a:t>for</a:t>
            </a:r>
            <a:r>
              <a:rPr lang="cs-CZ" sz="2600" dirty="0"/>
              <a:t> </a:t>
            </a:r>
            <a:r>
              <a:rPr lang="en-US" sz="2600" dirty="0"/>
              <a:t>stocks</a:t>
            </a:r>
            <a:r>
              <a:rPr lang="cs-CZ" sz="2600" dirty="0"/>
              <a:t> ?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en-US" sz="2600" dirty="0" smtClean="0"/>
              <a:t>What </a:t>
            </a:r>
            <a:r>
              <a:rPr lang="en-US" sz="2600" dirty="0"/>
              <a:t>are the mechanical properties of the wood?</a:t>
            </a:r>
            <a:r>
              <a:rPr lang="cs-CZ" sz="2600" dirty="0"/>
              <a:t> 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9590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1095023" y="2226515"/>
            <a:ext cx="6965245" cy="1202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ctr" rtl="0" eaLnBrk="1" fontAlgn="base" hangingPunct="1">
              <a:lnSpc>
                <a:spcPct val="95000"/>
              </a:lnSpc>
              <a:spcBef>
                <a:spcPct val="0"/>
              </a:spcBef>
              <a:spcAft>
                <a:spcPct val="0"/>
              </a:spcAft>
              <a:defRPr sz="5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9pPr>
          </a:lstStyle>
          <a:p>
            <a:r>
              <a:rPr lang="cs-CZ" sz="6000" b="1" kern="0" dirty="0" smtClean="0"/>
              <a:t>SIGHTS</a:t>
            </a:r>
            <a:endParaRPr lang="en-GB" sz="6000" b="1" kern="0" dirty="0"/>
          </a:p>
        </p:txBody>
      </p:sp>
    </p:spTree>
    <p:extLst>
      <p:ext uri="{BB962C8B-B14F-4D97-AF65-F5344CB8AC3E}">
        <p14:creationId xmlns:p14="http://schemas.microsoft.com/office/powerpoint/2010/main" val="300293963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80728"/>
            <a:ext cx="7200800" cy="5472608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Sights</a:t>
            </a:r>
            <a:r>
              <a:rPr lang="cs-CZ" sz="2600" dirty="0" smtClean="0"/>
              <a:t> are </a:t>
            </a:r>
            <a:r>
              <a:rPr lang="cs-CZ" sz="2600" dirty="0" err="1" smtClean="0"/>
              <a:t>used</a:t>
            </a:r>
            <a:r>
              <a:rPr lang="cs-CZ" sz="2600" dirty="0" smtClean="0"/>
              <a:t> to </a:t>
            </a:r>
            <a:r>
              <a:rPr lang="cs-CZ" sz="2600" dirty="0" err="1" smtClean="0"/>
              <a:t>aim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military</a:t>
            </a:r>
            <a:r>
              <a:rPr lang="cs-CZ" sz="2600" dirty="0" smtClean="0"/>
              <a:t> </a:t>
            </a:r>
            <a:r>
              <a:rPr lang="cs-CZ" sz="2600" dirty="0" err="1" smtClean="0"/>
              <a:t>also</a:t>
            </a:r>
            <a:r>
              <a:rPr lang="cs-CZ" sz="2600" dirty="0" smtClean="0"/>
              <a:t> </a:t>
            </a:r>
            <a:r>
              <a:rPr lang="cs-CZ" sz="2600" dirty="0" err="1" smtClean="0"/>
              <a:t>uses</a:t>
            </a:r>
            <a:r>
              <a:rPr lang="cs-CZ" sz="2600" dirty="0" smtClean="0"/>
              <a:t> </a:t>
            </a:r>
            <a:r>
              <a:rPr lang="cs-CZ" sz="2600" dirty="0" err="1" smtClean="0"/>
              <a:t>gunsight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method</a:t>
            </a:r>
            <a:r>
              <a:rPr lang="cs-CZ" sz="2600" dirty="0" smtClean="0"/>
              <a:t> of </a:t>
            </a:r>
            <a:r>
              <a:rPr lang="cs-CZ" sz="2600" dirty="0" err="1" smtClean="0"/>
              <a:t>focusing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divided</a:t>
            </a:r>
            <a:r>
              <a:rPr lang="cs-CZ" sz="2600" dirty="0" smtClean="0"/>
              <a:t> by </a:t>
            </a:r>
            <a:r>
              <a:rPr lang="cs-CZ" sz="2600" dirty="0" err="1" smtClean="0"/>
              <a:t>target</a:t>
            </a:r>
            <a:r>
              <a:rPr lang="cs-CZ" sz="2600" dirty="0" smtClean="0"/>
              <a:t> </a:t>
            </a:r>
            <a:r>
              <a:rPr lang="cs-CZ" sz="2600" dirty="0" err="1" smtClean="0"/>
              <a:t>visibility</a:t>
            </a:r>
            <a:r>
              <a:rPr lang="cs-CZ" sz="2600" dirty="0" smtClean="0"/>
              <a:t>.</a:t>
            </a:r>
          </a:p>
          <a:p>
            <a:pPr marL="457200" lvl="1" indent="0">
              <a:lnSpc>
                <a:spcPct val="150000"/>
              </a:lnSpc>
              <a:buClr>
                <a:schemeClr val="bg1">
                  <a:lumMod val="75000"/>
                </a:schemeClr>
              </a:buClr>
              <a:buNone/>
            </a:pPr>
            <a:endParaRPr lang="cs-CZ" sz="2600" dirty="0" smtClean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method</a:t>
            </a:r>
            <a:r>
              <a:rPr lang="cs-CZ" sz="2600" dirty="0" smtClean="0"/>
              <a:t> of </a:t>
            </a:r>
            <a:r>
              <a:rPr lang="cs-CZ" sz="2600" dirty="0" err="1" smtClean="0"/>
              <a:t>focusing</a:t>
            </a:r>
            <a:r>
              <a:rPr lang="cs-CZ" sz="2600" dirty="0" smtClean="0"/>
              <a:t> are: 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smtClean="0"/>
              <a:t>direct,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indirect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semidirect</a:t>
            </a:r>
            <a:r>
              <a:rPr lang="cs-CZ" sz="2600" dirty="0" smtClean="0"/>
              <a:t>.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822960" lvl="1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822960" lvl="1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822960" lvl="1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endParaRPr lang="cs-CZ" sz="2600" dirty="0"/>
          </a:p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en-GB" sz="26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1310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08720"/>
            <a:ext cx="7200800" cy="5472608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Hunting</a:t>
            </a:r>
            <a:r>
              <a:rPr lang="cs-CZ" sz="2600" dirty="0" smtClean="0"/>
              <a:t> and </a:t>
            </a:r>
            <a:r>
              <a:rPr lang="cs-CZ" sz="2600" dirty="0" err="1" smtClean="0"/>
              <a:t>sporting</a:t>
            </a:r>
            <a:r>
              <a:rPr lang="cs-CZ" sz="2600" dirty="0" smtClean="0"/>
              <a:t> </a:t>
            </a:r>
            <a:r>
              <a:rPr lang="cs-CZ" sz="2600" dirty="0" err="1" smtClean="0"/>
              <a:t>gun's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are </a:t>
            </a:r>
            <a:r>
              <a:rPr lang="cs-CZ" sz="2600" dirty="0" err="1" smtClean="0"/>
              <a:t>divided</a:t>
            </a:r>
            <a:r>
              <a:rPr lang="cs-CZ" sz="2600" dirty="0" smtClean="0"/>
              <a:t> </a:t>
            </a:r>
            <a:r>
              <a:rPr lang="cs-CZ" sz="2600" dirty="0" err="1" smtClean="0"/>
              <a:t>into</a:t>
            </a:r>
            <a:r>
              <a:rPr lang="cs-CZ" sz="2600" dirty="0" smtClean="0"/>
              <a:t> </a:t>
            </a:r>
            <a:r>
              <a:rPr lang="cs-CZ" sz="2600" dirty="0" err="1" smtClean="0"/>
              <a:t>three</a:t>
            </a:r>
            <a:r>
              <a:rPr lang="cs-CZ" sz="2600" dirty="0" smtClean="0"/>
              <a:t> </a:t>
            </a:r>
            <a:r>
              <a:rPr lang="cs-CZ" sz="2600" dirty="0" err="1" smtClean="0"/>
              <a:t>groups</a:t>
            </a:r>
            <a:r>
              <a:rPr lang="cs-CZ" sz="2600" dirty="0" smtClean="0"/>
              <a:t>: 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mechanical</a:t>
            </a:r>
            <a:r>
              <a:rPr lang="cs-CZ" sz="2600" dirty="0" smtClean="0"/>
              <a:t>  </a:t>
            </a:r>
            <a:r>
              <a:rPr lang="cs-CZ" sz="2600" dirty="0" err="1" smtClean="0"/>
              <a:t>sight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/>
              <a:t>a</a:t>
            </a:r>
            <a:r>
              <a:rPr lang="cs-CZ" sz="2600" dirty="0" err="1" smtClean="0"/>
              <a:t>n</a:t>
            </a:r>
            <a:r>
              <a:rPr lang="cs-CZ" sz="2600" dirty="0" smtClean="0"/>
              <a:t> </a:t>
            </a:r>
            <a:r>
              <a:rPr lang="cs-CZ" sz="2600" dirty="0" err="1" smtClean="0"/>
              <a:t>optical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/>
              <a:t>a</a:t>
            </a:r>
            <a:r>
              <a:rPr lang="cs-CZ" sz="2600" dirty="0" err="1" smtClean="0"/>
              <a:t>n</a:t>
            </a:r>
            <a:r>
              <a:rPr lang="cs-CZ" sz="2600" dirty="0" smtClean="0"/>
              <a:t> </a:t>
            </a:r>
            <a:r>
              <a:rPr lang="cs-CZ" sz="2600" dirty="0" err="1" smtClean="0"/>
              <a:t>electrooptical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</a:t>
            </a:r>
            <a:r>
              <a:rPr lang="cs-CZ" sz="2600" dirty="0" smtClean="0"/>
              <a:t>.</a:t>
            </a:r>
          </a:p>
          <a:p>
            <a:pPr marL="914400" lvl="2" indent="0">
              <a:lnSpc>
                <a:spcPct val="150000"/>
              </a:lnSpc>
              <a:buClr>
                <a:schemeClr val="bg1">
                  <a:lumMod val="75000"/>
                </a:schemeClr>
              </a:buClr>
              <a:buNone/>
            </a:pPr>
            <a:endParaRPr lang="cs-CZ" sz="12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Sights</a:t>
            </a:r>
            <a:r>
              <a:rPr lang="cs-CZ" sz="2600" dirty="0" smtClean="0"/>
              <a:t>  are </a:t>
            </a:r>
            <a:r>
              <a:rPr lang="cs-CZ" sz="2600" dirty="0" err="1" smtClean="0"/>
              <a:t>divided</a:t>
            </a:r>
            <a:r>
              <a:rPr lang="cs-CZ" sz="2600" dirty="0" smtClean="0"/>
              <a:t> </a:t>
            </a:r>
            <a:r>
              <a:rPr lang="cs-CZ" sz="2600" dirty="0" err="1" smtClean="0"/>
              <a:t>for</a:t>
            </a:r>
            <a:r>
              <a:rPr lang="cs-CZ" sz="2600" dirty="0" smtClean="0"/>
              <a:t> : 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smtClean="0"/>
              <a:t> </a:t>
            </a:r>
            <a:r>
              <a:rPr lang="cs-CZ" sz="2600" dirty="0" err="1" smtClean="0"/>
              <a:t>shotgun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smtClean="0"/>
              <a:t> rifle.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365760" lvl="1" indent="0">
              <a:lnSpc>
                <a:spcPct val="150000"/>
              </a:lnSpc>
              <a:buClr>
                <a:schemeClr val="bg1">
                  <a:lumMod val="75000"/>
                </a:schemeClr>
              </a:buClr>
              <a:buNone/>
            </a:pP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endParaRPr lang="cs-CZ" sz="2600" dirty="0"/>
          </a:p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en-GB" sz="26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7206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24744"/>
            <a:ext cx="7200800" cy="5472608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Mechanical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</a:t>
            </a:r>
            <a:r>
              <a:rPr lang="cs-CZ" sz="2600" dirty="0" err="1" smtClean="0"/>
              <a:t>consist</a:t>
            </a:r>
            <a:r>
              <a:rPr lang="cs-CZ" sz="2600" dirty="0" smtClean="0"/>
              <a:t> of </a:t>
            </a:r>
            <a:r>
              <a:rPr lang="cs-CZ" sz="2600" dirty="0" err="1" smtClean="0"/>
              <a:t>two</a:t>
            </a:r>
            <a:r>
              <a:rPr lang="cs-CZ" sz="2600" dirty="0" smtClean="0"/>
              <a:t> </a:t>
            </a:r>
            <a:r>
              <a:rPr lang="cs-CZ" sz="2600" dirty="0" err="1" smtClean="0"/>
              <a:t>elements</a:t>
            </a:r>
            <a:r>
              <a:rPr lang="cs-CZ" sz="2600" dirty="0" smtClean="0"/>
              <a:t> :  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bead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sight</a:t>
            </a:r>
            <a:r>
              <a:rPr lang="cs-CZ" sz="2600" dirty="0" smtClean="0"/>
              <a:t>.</a:t>
            </a:r>
          </a:p>
          <a:p>
            <a:pPr marL="685800" lvl="2" indent="0">
              <a:lnSpc>
                <a:spcPct val="150000"/>
              </a:lnSpc>
              <a:buClr>
                <a:schemeClr val="bg1">
                  <a:lumMod val="75000"/>
                </a:schemeClr>
              </a:buClr>
              <a:buNone/>
            </a:pPr>
            <a:endParaRPr lang="cs-CZ" sz="2600" dirty="0" smtClean="0"/>
          </a:p>
          <a:p>
            <a:pPr marL="812800" lvl="2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/>
              <a:t>b</a:t>
            </a:r>
            <a:r>
              <a:rPr lang="cs-CZ" sz="2600" dirty="0" err="1" smtClean="0"/>
              <a:t>ead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placed</a:t>
            </a:r>
            <a:r>
              <a:rPr lang="cs-CZ" sz="2600" dirty="0" smtClean="0"/>
              <a:t> </a:t>
            </a:r>
            <a:r>
              <a:rPr lang="cs-CZ" sz="2600" dirty="0" err="1" smtClean="0"/>
              <a:t>at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.</a:t>
            </a:r>
          </a:p>
          <a:p>
            <a:pPr marL="812800" lvl="2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sight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placed</a:t>
            </a:r>
            <a:r>
              <a:rPr lang="cs-CZ" sz="2600" dirty="0" smtClean="0"/>
              <a:t> </a:t>
            </a:r>
            <a:r>
              <a:rPr lang="cs-CZ" sz="2600" dirty="0" err="1" smtClean="0"/>
              <a:t>at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 </a:t>
            </a:r>
            <a:r>
              <a:rPr lang="cs-CZ" sz="2600" dirty="0" err="1" smtClean="0"/>
              <a:t>or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breech</a:t>
            </a:r>
            <a:r>
              <a:rPr lang="cs-CZ" sz="2600" dirty="0" smtClean="0"/>
              <a:t>. </a:t>
            </a:r>
          </a:p>
          <a:p>
            <a:pPr marL="812800" lvl="2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bead</a:t>
            </a:r>
            <a:r>
              <a:rPr lang="cs-CZ" sz="2600" dirty="0" smtClean="0"/>
              <a:t> has </a:t>
            </a:r>
            <a:r>
              <a:rPr lang="cs-CZ" sz="2600" dirty="0" err="1" smtClean="0"/>
              <a:t>got</a:t>
            </a:r>
            <a:r>
              <a:rPr lang="cs-CZ" sz="2600" dirty="0" smtClean="0"/>
              <a:t> a </a:t>
            </a:r>
            <a:r>
              <a:rPr lang="cs-CZ" sz="2600" dirty="0" err="1" smtClean="0"/>
              <a:t>different</a:t>
            </a:r>
            <a:r>
              <a:rPr lang="cs-CZ" sz="2600" dirty="0" smtClean="0"/>
              <a:t> </a:t>
            </a:r>
            <a:r>
              <a:rPr lang="cs-CZ" sz="2600" dirty="0" err="1" smtClean="0"/>
              <a:t>shape</a:t>
            </a:r>
            <a:r>
              <a:rPr lang="cs-CZ" sz="2600" dirty="0" smtClean="0"/>
              <a:t>.</a:t>
            </a:r>
          </a:p>
          <a:p>
            <a:pPr marL="355600" lvl="2" indent="0">
              <a:lnSpc>
                <a:spcPct val="150000"/>
              </a:lnSpc>
              <a:buClr>
                <a:schemeClr val="bg1">
                  <a:lumMod val="75000"/>
                </a:schemeClr>
              </a:buClr>
              <a:buNone/>
            </a:pPr>
            <a:endParaRPr lang="cs-CZ" sz="2600" dirty="0"/>
          </a:p>
          <a:p>
            <a:pPr marL="812800" lvl="2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812800" lvl="2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812800" lvl="2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1178560" lvl="3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822960" lvl="1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822960" lvl="1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822960" lvl="1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endParaRPr lang="cs-CZ" sz="2600" dirty="0"/>
          </a:p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en-GB" sz="26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0015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96752"/>
            <a:ext cx="7200800" cy="5472608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Optical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are </a:t>
            </a:r>
            <a:r>
              <a:rPr lang="cs-CZ" sz="2600" dirty="0" err="1" smtClean="0"/>
              <a:t>better</a:t>
            </a:r>
            <a:r>
              <a:rPr lang="cs-CZ" sz="2600" dirty="0" smtClean="0"/>
              <a:t> </a:t>
            </a:r>
            <a:r>
              <a:rPr lang="cs-CZ" sz="2600" dirty="0" err="1" smtClean="0"/>
              <a:t>then</a:t>
            </a:r>
            <a:r>
              <a:rPr lang="cs-CZ" sz="2600" dirty="0" smtClean="0"/>
              <a:t> </a:t>
            </a:r>
            <a:r>
              <a:rPr lang="cs-CZ" sz="2600" dirty="0" err="1" smtClean="0"/>
              <a:t>mechanical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Optical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are </a:t>
            </a:r>
            <a:r>
              <a:rPr lang="cs-CZ" sz="2600" dirty="0" err="1" smtClean="0"/>
              <a:t>replaced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bead</a:t>
            </a:r>
            <a:r>
              <a:rPr lang="cs-CZ" sz="2600" dirty="0" smtClean="0"/>
              <a:t> and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sight</a:t>
            </a:r>
            <a:r>
              <a:rPr lang="cs-CZ" sz="2600" dirty="0" smtClean="0"/>
              <a:t>.</a:t>
            </a:r>
          </a:p>
          <a:p>
            <a:pPr marL="457200" lvl="1" indent="0">
              <a:lnSpc>
                <a:spcPct val="150000"/>
              </a:lnSpc>
              <a:buClr>
                <a:schemeClr val="bg1">
                  <a:lumMod val="75000"/>
                </a:schemeClr>
              </a:buClr>
              <a:buNone/>
            </a:pP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Optical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</a:t>
            </a:r>
            <a:r>
              <a:rPr lang="cs-CZ" sz="2600" dirty="0" err="1" smtClean="0"/>
              <a:t>divided</a:t>
            </a:r>
            <a:r>
              <a:rPr lang="cs-CZ" sz="2600" dirty="0" smtClean="0"/>
              <a:t> </a:t>
            </a:r>
            <a:r>
              <a:rPr lang="cs-CZ" sz="2600" dirty="0" err="1" smtClean="0"/>
              <a:t>into</a:t>
            </a:r>
            <a:r>
              <a:rPr lang="cs-CZ" sz="2600" dirty="0" smtClean="0"/>
              <a:t>: 	</a:t>
            </a:r>
          </a:p>
          <a:p>
            <a:pPr lvl="3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collimator</a:t>
            </a:r>
            <a:r>
              <a:rPr lang="cs-CZ" sz="2600" dirty="0" smtClean="0"/>
              <a:t> </a:t>
            </a:r>
            <a:r>
              <a:rPr lang="cs-CZ" sz="2600" dirty="0" err="1" smtClean="0"/>
              <a:t>sight</a:t>
            </a:r>
            <a:r>
              <a:rPr lang="cs-CZ" sz="2600" dirty="0" smtClean="0"/>
              <a:t>, 		 </a:t>
            </a:r>
          </a:p>
          <a:p>
            <a:pPr lvl="3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telescopic</a:t>
            </a:r>
            <a:r>
              <a:rPr lang="cs-CZ" sz="2600" dirty="0" smtClean="0"/>
              <a:t> </a:t>
            </a:r>
            <a:r>
              <a:rPr lang="cs-CZ" sz="2600" dirty="0" err="1" smtClean="0"/>
              <a:t>sight</a:t>
            </a:r>
            <a:r>
              <a:rPr lang="cs-CZ" sz="2600" dirty="0" smtClean="0"/>
              <a:t>.</a:t>
            </a:r>
          </a:p>
          <a:p>
            <a:pPr marL="1498600" lvl="2" indent="-11430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/>
          </a:p>
          <a:p>
            <a:pPr marL="1498600" lvl="2" indent="-11430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1498600" lvl="2" indent="-11430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1212850" lvl="2" indent="-85725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1864360" lvl="3" indent="-11430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lvl="2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822960" lvl="1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822960" lvl="1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cs-CZ" sz="2600" dirty="0" smtClean="0"/>
          </a:p>
          <a:p>
            <a:pPr marL="822960" lvl="1" indent="-45720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endParaRPr lang="cs-CZ" sz="2600" dirty="0"/>
          </a:p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en-GB" sz="26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587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08720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Collimator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are </a:t>
            </a:r>
            <a:r>
              <a:rPr lang="cs-CZ" sz="2600" dirty="0" err="1" smtClean="0"/>
              <a:t>consist</a:t>
            </a:r>
            <a:r>
              <a:rPr lang="cs-CZ" sz="2600" dirty="0" smtClean="0"/>
              <a:t> of a </a:t>
            </a:r>
            <a:r>
              <a:rPr lang="cs-CZ" sz="2600" dirty="0" err="1" smtClean="0"/>
              <a:t>simple</a:t>
            </a:r>
            <a:r>
              <a:rPr lang="cs-CZ" sz="2600" dirty="0" smtClean="0"/>
              <a:t> </a:t>
            </a:r>
            <a:r>
              <a:rPr lang="cs-CZ" sz="2600" dirty="0" err="1" smtClean="0"/>
              <a:t>optical</a:t>
            </a:r>
            <a:r>
              <a:rPr lang="cs-CZ" sz="2600" dirty="0" smtClean="0"/>
              <a:t> </a:t>
            </a:r>
            <a:r>
              <a:rPr lang="cs-CZ" sz="2600" dirty="0" err="1" smtClean="0"/>
              <a:t>apparatus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Collimator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</a:t>
            </a:r>
            <a:r>
              <a:rPr lang="cs-CZ" sz="2600" dirty="0" err="1" smtClean="0"/>
              <a:t>consits</a:t>
            </a:r>
            <a:r>
              <a:rPr lang="cs-CZ" sz="2600" dirty="0" smtClean="0"/>
              <a:t> </a:t>
            </a:r>
            <a:r>
              <a:rPr lang="cs-CZ" sz="2600" dirty="0" err="1" smtClean="0"/>
              <a:t>from</a:t>
            </a:r>
            <a:r>
              <a:rPr lang="cs-CZ" sz="2600" dirty="0" smtClean="0"/>
              <a:t> a tube.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tube </a:t>
            </a:r>
            <a:r>
              <a:rPr lang="cs-CZ" sz="2600" dirty="0" err="1" smtClean="0"/>
              <a:t>can</a:t>
            </a:r>
            <a:r>
              <a:rPr lang="cs-CZ" sz="2600" dirty="0" smtClean="0"/>
              <a:t> </a:t>
            </a:r>
            <a:r>
              <a:rPr lang="cs-CZ" sz="2600" dirty="0" err="1" smtClean="0"/>
              <a:t>be</a:t>
            </a:r>
            <a:r>
              <a:rPr lang="cs-CZ" sz="2600" dirty="0" smtClean="0"/>
              <a:t> a transparent </a:t>
            </a:r>
            <a:r>
              <a:rPr lang="cs-CZ" sz="2600" dirty="0" err="1" smtClean="0"/>
              <a:t>or</a:t>
            </a:r>
            <a:r>
              <a:rPr lang="cs-CZ" sz="2600" dirty="0" smtClean="0"/>
              <a:t> a non-transparent.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non-transparent </a:t>
            </a:r>
            <a:r>
              <a:rPr lang="cs-CZ" sz="2600" dirty="0" err="1" smtClean="0"/>
              <a:t>collimator</a:t>
            </a:r>
            <a:r>
              <a:rPr lang="cs-CZ" sz="2600" dirty="0" smtClean="0"/>
              <a:t> </a:t>
            </a:r>
            <a:r>
              <a:rPr lang="cs-CZ" sz="2600" dirty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 </a:t>
            </a:r>
            <a:r>
              <a:rPr lang="cs-CZ" sz="2600" dirty="0" err="1" smtClean="0"/>
              <a:t>have</a:t>
            </a:r>
            <a:r>
              <a:rPr lang="cs-CZ" sz="2600" dirty="0" smtClean="0"/>
              <a:t> not </a:t>
            </a:r>
            <a:r>
              <a:rPr lang="cs-CZ" sz="2600" dirty="0" err="1" smtClean="0"/>
              <a:t>got</a:t>
            </a:r>
            <a:r>
              <a:rPr lang="cs-CZ" sz="2600" dirty="0" smtClean="0"/>
              <a:t> a </a:t>
            </a:r>
            <a:r>
              <a:rPr lang="cs-CZ" sz="2600" dirty="0" err="1" smtClean="0"/>
              <a:t>good</a:t>
            </a:r>
            <a:r>
              <a:rPr lang="cs-CZ" sz="2600" dirty="0" smtClean="0"/>
              <a:t> </a:t>
            </a:r>
            <a:r>
              <a:rPr lang="cs-CZ" sz="2600" dirty="0" err="1" smtClean="0"/>
              <a:t>shooting</a:t>
            </a:r>
            <a:r>
              <a:rPr lang="cs-CZ" sz="2600" dirty="0" smtClean="0"/>
              <a:t> </a:t>
            </a:r>
            <a:r>
              <a:rPr lang="cs-CZ" sz="2600" dirty="0" err="1" smtClean="0"/>
              <a:t>results</a:t>
            </a:r>
            <a:r>
              <a:rPr lang="cs-CZ" sz="2600" dirty="0" smtClean="0"/>
              <a:t>.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transparent </a:t>
            </a:r>
            <a:r>
              <a:rPr lang="cs-CZ" sz="2600" dirty="0" err="1" smtClean="0"/>
              <a:t>collimator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are </a:t>
            </a:r>
            <a:r>
              <a:rPr lang="cs-CZ" sz="2600" dirty="0" err="1" smtClean="0"/>
              <a:t>better</a:t>
            </a:r>
            <a:r>
              <a:rPr lang="cs-CZ" sz="2600" dirty="0" smtClean="0"/>
              <a:t> in </a:t>
            </a:r>
            <a:r>
              <a:rPr lang="cs-CZ" sz="2600" dirty="0" err="1" smtClean="0"/>
              <a:t>comparision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non-transparent </a:t>
            </a:r>
            <a:r>
              <a:rPr lang="cs-CZ" sz="2600" dirty="0" err="1" smtClean="0"/>
              <a:t>sights</a:t>
            </a:r>
            <a:r>
              <a:rPr lang="cs-CZ" sz="2600" dirty="0" smtClean="0"/>
              <a:t>. </a:t>
            </a:r>
            <a:endParaRPr lang="en-GB" sz="26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195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 bwMode="auto">
          <a:xfrm>
            <a:off x="1247423" y="476672"/>
            <a:ext cx="6965245" cy="1202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9pPr>
          </a:lstStyle>
          <a:p>
            <a:r>
              <a:rPr lang="cs-CZ" sz="3800" b="1" kern="0" dirty="0" smtClean="0">
                <a:solidFill>
                  <a:schemeClr val="bg1">
                    <a:lumMod val="75000"/>
                  </a:schemeClr>
                </a:solidFill>
              </a:rPr>
              <a:t>MECHANICAL SIGHTS</a:t>
            </a:r>
            <a:endParaRPr lang="en-GB" sz="3800" b="1" kern="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63" y="1988840"/>
            <a:ext cx="3652113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8457" y="2002983"/>
            <a:ext cx="3629967" cy="355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8457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 bwMode="auto">
          <a:xfrm>
            <a:off x="1063139" y="476672"/>
            <a:ext cx="6965245" cy="1202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9pPr>
          </a:lstStyle>
          <a:p>
            <a:r>
              <a:rPr lang="cs-CZ" sz="3800" b="1" kern="0" dirty="0" smtClean="0">
                <a:solidFill>
                  <a:schemeClr val="bg1">
                    <a:lumMod val="75000"/>
                  </a:schemeClr>
                </a:solidFill>
              </a:rPr>
              <a:t>OPTICAL SIGHT</a:t>
            </a:r>
            <a:endParaRPr lang="en-GB" sz="3800" b="1" kern="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016" y="1412776"/>
            <a:ext cx="7482408" cy="4685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02356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 bwMode="auto">
          <a:xfrm>
            <a:off x="1063139" y="476672"/>
            <a:ext cx="6965245" cy="1202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9pPr>
          </a:lstStyle>
          <a:p>
            <a:r>
              <a:rPr lang="cs-CZ" sz="3800" b="1" kern="0" dirty="0" smtClean="0">
                <a:solidFill>
                  <a:schemeClr val="bg1">
                    <a:lumMod val="75000"/>
                  </a:schemeClr>
                </a:solidFill>
              </a:rPr>
              <a:t>OPTICAL SIGHT</a:t>
            </a:r>
            <a:endParaRPr lang="en-GB" sz="3800" b="1" kern="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3074" name="Picture 2" descr="File:Scope of M-91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7704856" cy="4800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2353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 bwMode="auto">
          <a:xfrm>
            <a:off x="1063139" y="476672"/>
            <a:ext cx="6965245" cy="1202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9pPr>
          </a:lstStyle>
          <a:p>
            <a:r>
              <a:rPr lang="cs-CZ" sz="3800" b="1" kern="0" dirty="0" smtClean="0">
                <a:solidFill>
                  <a:schemeClr val="bg1">
                    <a:lumMod val="75000"/>
                  </a:schemeClr>
                </a:solidFill>
              </a:rPr>
              <a:t>OPTICAL SIGHT</a:t>
            </a:r>
            <a:endParaRPr lang="en-GB" sz="3800" b="1" kern="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1026" name="Picture 2" descr="File:USMC-101213-M-0538S-02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7620000" cy="504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90467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80728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Electrooptical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are </a:t>
            </a:r>
            <a:r>
              <a:rPr lang="cs-CZ" sz="2600" dirty="0" err="1" smtClean="0"/>
              <a:t>used</a:t>
            </a:r>
            <a:r>
              <a:rPr lang="cs-CZ" sz="2600" dirty="0" smtClean="0"/>
              <a:t> in </a:t>
            </a:r>
            <a:r>
              <a:rPr lang="cs-CZ" sz="2600" dirty="0" err="1" smtClean="0"/>
              <a:t>army</a:t>
            </a:r>
            <a:r>
              <a:rPr lang="cs-CZ" sz="2600" dirty="0" smtClean="0"/>
              <a:t>. 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It</a:t>
            </a:r>
            <a:r>
              <a:rPr lang="cs-CZ" sz="2600" dirty="0" smtClean="0"/>
              <a:t> 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for</a:t>
            </a:r>
            <a:r>
              <a:rPr lang="cs-CZ" sz="2600" dirty="0" smtClean="0"/>
              <a:t> </a:t>
            </a:r>
            <a:r>
              <a:rPr lang="cs-CZ" sz="2600" dirty="0" err="1" smtClean="0"/>
              <a:t>example</a:t>
            </a:r>
            <a:r>
              <a:rPr lang="cs-CZ" sz="2600" dirty="0" smtClean="0"/>
              <a:t> </a:t>
            </a:r>
            <a:r>
              <a:rPr lang="cs-CZ" sz="2600" dirty="0" err="1" smtClean="0"/>
              <a:t>infrascop</a:t>
            </a:r>
            <a:r>
              <a:rPr lang="cs-CZ" sz="2600" dirty="0" smtClean="0"/>
              <a:t>, </a:t>
            </a:r>
            <a:r>
              <a:rPr lang="cs-CZ" sz="2600" dirty="0" err="1" smtClean="0"/>
              <a:t>which</a:t>
            </a:r>
            <a:r>
              <a:rPr lang="cs-CZ" sz="2600" dirty="0" smtClean="0"/>
              <a:t> </a:t>
            </a:r>
            <a:r>
              <a:rPr lang="cs-CZ" sz="2600" dirty="0" err="1" smtClean="0"/>
              <a:t>allowes</a:t>
            </a:r>
            <a:r>
              <a:rPr lang="cs-CZ" sz="2600" dirty="0" smtClean="0"/>
              <a:t> </a:t>
            </a:r>
            <a:r>
              <a:rPr lang="cs-CZ" sz="2600" dirty="0" err="1" smtClean="0"/>
              <a:t>shoting</a:t>
            </a:r>
            <a:r>
              <a:rPr lang="cs-CZ" sz="2600" dirty="0" smtClean="0"/>
              <a:t> </a:t>
            </a:r>
            <a:r>
              <a:rPr lang="cs-CZ" sz="2600" dirty="0" err="1" smtClean="0"/>
              <a:t>at</a:t>
            </a:r>
            <a:r>
              <a:rPr lang="cs-CZ" sz="2600" dirty="0" smtClean="0"/>
              <a:t> night.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infrascop</a:t>
            </a:r>
            <a:r>
              <a:rPr lang="cs-CZ" sz="2600" dirty="0" smtClean="0"/>
              <a:t> </a:t>
            </a:r>
            <a:r>
              <a:rPr lang="cs-CZ" sz="2600" dirty="0" err="1" smtClean="0"/>
              <a:t>cannot</a:t>
            </a:r>
            <a:r>
              <a:rPr lang="cs-CZ" sz="2600" dirty="0" smtClean="0"/>
              <a:t> </a:t>
            </a:r>
            <a:r>
              <a:rPr lang="cs-CZ" sz="2600" dirty="0" err="1" smtClean="0"/>
              <a:t>be</a:t>
            </a:r>
            <a:r>
              <a:rPr lang="cs-CZ" sz="2600" dirty="0" smtClean="0"/>
              <a:t> </a:t>
            </a:r>
            <a:r>
              <a:rPr lang="cs-CZ" sz="2600" dirty="0" err="1" smtClean="0"/>
              <a:t>used</a:t>
            </a:r>
            <a:r>
              <a:rPr lang="cs-CZ" sz="2600" dirty="0" smtClean="0"/>
              <a:t> </a:t>
            </a:r>
            <a:r>
              <a:rPr lang="cs-CZ" sz="2600" dirty="0" err="1" smtClean="0"/>
              <a:t>for</a:t>
            </a:r>
            <a:r>
              <a:rPr lang="cs-CZ" sz="2600" dirty="0" smtClean="0"/>
              <a:t> </a:t>
            </a:r>
            <a:r>
              <a:rPr lang="cs-CZ" sz="2600" dirty="0" err="1" smtClean="0"/>
              <a:t>hunting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smtClean="0"/>
              <a:t>Last </a:t>
            </a:r>
            <a:r>
              <a:rPr lang="cs-CZ" sz="2600" dirty="0" err="1" smtClean="0"/>
              <a:t>news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a laser </a:t>
            </a:r>
            <a:r>
              <a:rPr lang="cs-CZ" sz="2600" dirty="0" err="1" smtClean="0"/>
              <a:t>sight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laser </a:t>
            </a:r>
            <a:r>
              <a:rPr lang="cs-CZ" sz="2600" dirty="0" err="1" smtClean="0"/>
              <a:t>cannot</a:t>
            </a:r>
            <a:r>
              <a:rPr lang="cs-CZ" sz="2600" dirty="0" smtClean="0"/>
              <a:t> </a:t>
            </a:r>
            <a:r>
              <a:rPr lang="cs-CZ" sz="2600" dirty="0" err="1" smtClean="0"/>
              <a:t>be</a:t>
            </a:r>
            <a:r>
              <a:rPr lang="cs-CZ" sz="2600" dirty="0" smtClean="0"/>
              <a:t> </a:t>
            </a:r>
            <a:r>
              <a:rPr lang="cs-CZ" sz="2600" dirty="0" err="1" smtClean="0"/>
              <a:t>used</a:t>
            </a:r>
            <a:r>
              <a:rPr lang="cs-CZ" sz="2600" dirty="0" smtClean="0"/>
              <a:t> </a:t>
            </a:r>
            <a:r>
              <a:rPr lang="cs-CZ" sz="2600" dirty="0" err="1" smtClean="0"/>
              <a:t>for</a:t>
            </a:r>
            <a:r>
              <a:rPr lang="cs-CZ" sz="2600" dirty="0" smtClean="0"/>
              <a:t> </a:t>
            </a:r>
            <a:r>
              <a:rPr lang="cs-CZ" sz="2600" dirty="0" err="1" smtClean="0"/>
              <a:t>hunting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.</a:t>
            </a:r>
            <a:endParaRPr lang="en-GB" sz="2900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4242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1095023" y="2226515"/>
            <a:ext cx="6965245" cy="1202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ctr" rtl="0" eaLnBrk="1" fontAlgn="base" hangingPunct="1">
              <a:lnSpc>
                <a:spcPct val="95000"/>
              </a:lnSpc>
              <a:spcBef>
                <a:spcPct val="0"/>
              </a:spcBef>
              <a:spcAft>
                <a:spcPct val="0"/>
              </a:spcAft>
              <a:defRPr sz="5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9pPr>
          </a:lstStyle>
          <a:p>
            <a:r>
              <a:rPr lang="cs-CZ" sz="6000" b="1" kern="0" smtClean="0"/>
              <a:t>REVISION</a:t>
            </a:r>
            <a:endParaRPr lang="en-GB" sz="6000" b="1" kern="0" dirty="0"/>
          </a:p>
        </p:txBody>
      </p:sp>
    </p:spTree>
    <p:extLst>
      <p:ext uri="{BB962C8B-B14F-4D97-AF65-F5344CB8AC3E}">
        <p14:creationId xmlns:p14="http://schemas.microsoft.com/office/powerpoint/2010/main" val="3002939638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620688"/>
            <a:ext cx="7560840" cy="5472608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to </a:t>
            </a:r>
            <a:r>
              <a:rPr lang="cs-CZ" sz="2600" dirty="0" err="1" smtClean="0"/>
              <a:t>divide</a:t>
            </a:r>
            <a:r>
              <a:rPr lang="cs-CZ" sz="2600" dirty="0" smtClean="0"/>
              <a:t> 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?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to </a:t>
            </a:r>
            <a:r>
              <a:rPr lang="cs-CZ" sz="2600" dirty="0" err="1" smtClean="0"/>
              <a:t>share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by </a:t>
            </a:r>
            <a:r>
              <a:rPr lang="cs-CZ" sz="2600" dirty="0" err="1" smtClean="0"/>
              <a:t>purpose</a:t>
            </a:r>
            <a:r>
              <a:rPr lang="cs-CZ" sz="2600" dirty="0" smtClean="0"/>
              <a:t> ?  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many </a:t>
            </a:r>
            <a:r>
              <a:rPr lang="cs-CZ" sz="2600" dirty="0" err="1" smtClean="0"/>
              <a:t>elements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mechanical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? 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to </a:t>
            </a:r>
            <a:r>
              <a:rPr lang="cs-CZ" sz="2600" dirty="0" err="1" smtClean="0"/>
              <a:t>divide</a:t>
            </a:r>
            <a:r>
              <a:rPr lang="cs-CZ" sz="2600" dirty="0" smtClean="0"/>
              <a:t> </a:t>
            </a:r>
            <a:r>
              <a:rPr lang="cs-CZ" sz="2600" dirty="0" err="1" smtClean="0"/>
              <a:t>optical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? 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latest</a:t>
            </a:r>
            <a:r>
              <a:rPr lang="cs-CZ" sz="2600" dirty="0" smtClean="0"/>
              <a:t> update of </a:t>
            </a:r>
            <a:r>
              <a:rPr lang="cs-CZ" sz="2600" dirty="0" err="1" smtClean="0"/>
              <a:t>electrooptical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?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/>
              <a:t>Describe</a:t>
            </a:r>
            <a:r>
              <a:rPr lang="cs-CZ" sz="2600" dirty="0"/>
              <a:t> a </a:t>
            </a:r>
            <a:r>
              <a:rPr lang="cs-CZ" sz="2600" dirty="0" err="1"/>
              <a:t>collimator</a:t>
            </a:r>
            <a:r>
              <a:rPr lang="cs-CZ" sz="2600" dirty="0"/>
              <a:t> </a:t>
            </a:r>
            <a:r>
              <a:rPr lang="cs-CZ" sz="2600" dirty="0" err="1"/>
              <a:t>sights</a:t>
            </a:r>
            <a:r>
              <a:rPr lang="cs-CZ" sz="2600" dirty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/>
              <a:t>From</a:t>
            </a:r>
            <a:r>
              <a:rPr lang="cs-CZ" sz="2600" dirty="0"/>
              <a:t> </a:t>
            </a:r>
            <a:r>
              <a:rPr lang="cs-CZ" sz="2600" dirty="0" err="1" smtClean="0"/>
              <a:t>which</a:t>
            </a:r>
            <a:r>
              <a:rPr lang="cs-CZ" sz="2600" dirty="0" smtClean="0"/>
              <a:t> </a:t>
            </a:r>
            <a:r>
              <a:rPr lang="cs-CZ" sz="2600" dirty="0"/>
              <a:t>part </a:t>
            </a:r>
            <a:r>
              <a:rPr lang="cs-CZ" sz="2600" dirty="0" err="1" smtClean="0"/>
              <a:t>does</a:t>
            </a:r>
            <a:r>
              <a:rPr lang="cs-CZ" sz="2600" dirty="0" smtClean="0"/>
              <a:t> a </a:t>
            </a:r>
            <a:r>
              <a:rPr lang="cs-CZ" sz="2600" dirty="0" err="1"/>
              <a:t>collimator</a:t>
            </a:r>
            <a:r>
              <a:rPr lang="cs-CZ" sz="2600" dirty="0"/>
              <a:t> </a:t>
            </a:r>
            <a:r>
              <a:rPr lang="cs-CZ" sz="2600" dirty="0" err="1"/>
              <a:t>sight</a:t>
            </a:r>
            <a:r>
              <a:rPr lang="cs-CZ" sz="2600" dirty="0"/>
              <a:t> </a:t>
            </a:r>
            <a:r>
              <a:rPr lang="cs-CZ" sz="2600" dirty="0" err="1" smtClean="0"/>
              <a:t>consist</a:t>
            </a:r>
            <a:r>
              <a:rPr lang="cs-CZ" sz="2600" dirty="0" smtClean="0"/>
              <a:t>? </a:t>
            </a:r>
            <a:endParaRPr lang="cs-CZ" sz="26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2018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1095023" y="2226515"/>
            <a:ext cx="6965245" cy="1202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ctr" rtl="0" eaLnBrk="1" fontAlgn="base" hangingPunct="1">
              <a:lnSpc>
                <a:spcPct val="95000"/>
              </a:lnSpc>
              <a:spcBef>
                <a:spcPct val="0"/>
              </a:spcBef>
              <a:spcAft>
                <a:spcPct val="0"/>
              </a:spcAft>
              <a:defRPr sz="5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9pPr>
          </a:lstStyle>
          <a:p>
            <a:r>
              <a:rPr lang="cs-CZ" sz="6000" b="1" kern="0" dirty="0" smtClean="0"/>
              <a:t>SUMMARY</a:t>
            </a:r>
            <a:endParaRPr lang="en-GB" sz="6000" b="1" kern="0" dirty="0"/>
          </a:p>
        </p:txBody>
      </p:sp>
    </p:spTree>
    <p:extLst>
      <p:ext uri="{BB962C8B-B14F-4D97-AF65-F5344CB8AC3E}">
        <p14:creationId xmlns:p14="http://schemas.microsoft.com/office/powerpoint/2010/main" val="4191060063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80728"/>
            <a:ext cx="7488832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We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  </a:t>
            </a:r>
            <a:r>
              <a:rPr lang="cs-CZ" sz="2600" dirty="0" err="1" smtClean="0"/>
              <a:t>mechanical</a:t>
            </a:r>
            <a:r>
              <a:rPr lang="cs-CZ" sz="2600" dirty="0" smtClean="0"/>
              <a:t>,  </a:t>
            </a:r>
            <a:r>
              <a:rPr lang="cs-CZ" sz="2600" dirty="0" err="1" smtClean="0"/>
              <a:t>optical</a:t>
            </a:r>
            <a:r>
              <a:rPr lang="cs-CZ" sz="2600" dirty="0" smtClean="0"/>
              <a:t> and </a:t>
            </a:r>
            <a:r>
              <a:rPr lang="cs-CZ" sz="2600" dirty="0" err="1" smtClean="0"/>
              <a:t>electrooptical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Mechanical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 a </a:t>
            </a:r>
            <a:r>
              <a:rPr lang="cs-CZ" sz="2600" dirty="0" err="1" smtClean="0"/>
              <a:t>bead</a:t>
            </a:r>
            <a:r>
              <a:rPr lang="cs-CZ" sz="2600" dirty="0" smtClean="0"/>
              <a:t> and a </a:t>
            </a:r>
            <a:r>
              <a:rPr lang="cs-CZ" sz="2600" dirty="0" err="1" smtClean="0"/>
              <a:t>sight</a:t>
            </a:r>
            <a:r>
              <a:rPr lang="cs-CZ" sz="2600" dirty="0" smtClean="0"/>
              <a:t>.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Collimator</a:t>
            </a:r>
            <a:r>
              <a:rPr lang="cs-CZ" sz="2600" dirty="0" smtClean="0"/>
              <a:t> </a:t>
            </a:r>
            <a:r>
              <a:rPr lang="cs-CZ" sz="2600" dirty="0" err="1"/>
              <a:t>sights</a:t>
            </a:r>
            <a:r>
              <a:rPr lang="cs-CZ" sz="2600" dirty="0"/>
              <a:t> are </a:t>
            </a:r>
            <a:r>
              <a:rPr lang="cs-CZ" sz="2600" dirty="0" err="1"/>
              <a:t>consist</a:t>
            </a:r>
            <a:r>
              <a:rPr lang="cs-CZ" sz="2600" dirty="0"/>
              <a:t> of a </a:t>
            </a:r>
            <a:r>
              <a:rPr lang="cs-CZ" sz="2600" dirty="0" err="1"/>
              <a:t>simple</a:t>
            </a:r>
            <a:r>
              <a:rPr lang="cs-CZ" sz="2600" dirty="0"/>
              <a:t> </a:t>
            </a:r>
            <a:r>
              <a:rPr lang="cs-CZ" sz="2600" dirty="0" err="1"/>
              <a:t>optical</a:t>
            </a:r>
            <a:r>
              <a:rPr lang="cs-CZ" sz="2600" dirty="0"/>
              <a:t> </a:t>
            </a:r>
            <a:r>
              <a:rPr lang="cs-CZ" sz="2600" dirty="0" err="1"/>
              <a:t>apparatus</a:t>
            </a:r>
            <a:r>
              <a:rPr lang="cs-CZ" sz="2600" dirty="0" smtClean="0"/>
              <a:t>.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/>
              <a:t>Collimator</a:t>
            </a:r>
            <a:r>
              <a:rPr lang="cs-CZ" sz="2600" dirty="0"/>
              <a:t> </a:t>
            </a:r>
            <a:r>
              <a:rPr lang="cs-CZ" sz="2600" dirty="0" err="1"/>
              <a:t>sights</a:t>
            </a:r>
            <a:r>
              <a:rPr lang="cs-CZ" sz="2600" dirty="0"/>
              <a:t> </a:t>
            </a:r>
            <a:r>
              <a:rPr lang="cs-CZ" sz="2600" dirty="0" err="1"/>
              <a:t>consits</a:t>
            </a:r>
            <a:r>
              <a:rPr lang="cs-CZ" sz="2600" dirty="0"/>
              <a:t> </a:t>
            </a:r>
            <a:r>
              <a:rPr lang="cs-CZ" sz="2600" dirty="0" err="1"/>
              <a:t>from</a:t>
            </a:r>
            <a:r>
              <a:rPr lang="cs-CZ" sz="2600" dirty="0"/>
              <a:t> a </a:t>
            </a:r>
            <a:r>
              <a:rPr lang="cs-CZ" sz="2600" dirty="0" smtClean="0"/>
              <a:t>tube.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/>
              <a:t>tube </a:t>
            </a:r>
            <a:r>
              <a:rPr lang="cs-CZ" sz="2600" dirty="0" err="1"/>
              <a:t>can</a:t>
            </a:r>
            <a:r>
              <a:rPr lang="cs-CZ" sz="2600" dirty="0"/>
              <a:t> </a:t>
            </a:r>
            <a:r>
              <a:rPr lang="cs-CZ" sz="2600" dirty="0" err="1" smtClean="0"/>
              <a:t>be</a:t>
            </a:r>
            <a:r>
              <a:rPr lang="cs-CZ" sz="2600" dirty="0" smtClean="0"/>
              <a:t> a </a:t>
            </a:r>
            <a:r>
              <a:rPr lang="cs-CZ" sz="2600" dirty="0"/>
              <a:t>transparent </a:t>
            </a:r>
            <a:r>
              <a:rPr lang="cs-CZ" sz="2600" dirty="0" err="1"/>
              <a:t>or</a:t>
            </a:r>
            <a:r>
              <a:rPr lang="cs-CZ" sz="2600" dirty="0"/>
              <a:t> </a:t>
            </a:r>
            <a:r>
              <a:rPr lang="cs-CZ" sz="2600" dirty="0" smtClean="0"/>
              <a:t> a non-transparent.</a:t>
            </a:r>
            <a:endParaRPr lang="cs-CZ" sz="26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042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836712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/>
              <a:t>tube </a:t>
            </a:r>
            <a:r>
              <a:rPr lang="cs-CZ" sz="2600" dirty="0" err="1"/>
              <a:t>can</a:t>
            </a:r>
            <a:r>
              <a:rPr lang="cs-CZ" sz="2600" dirty="0"/>
              <a:t> </a:t>
            </a:r>
            <a:r>
              <a:rPr lang="cs-CZ" sz="2600" dirty="0" err="1"/>
              <a:t>be</a:t>
            </a:r>
            <a:r>
              <a:rPr lang="cs-CZ" sz="2600" dirty="0"/>
              <a:t> transparent </a:t>
            </a:r>
            <a:r>
              <a:rPr lang="cs-CZ" sz="2600" dirty="0" err="1"/>
              <a:t>or</a:t>
            </a:r>
            <a:r>
              <a:rPr lang="cs-CZ" sz="2600" dirty="0"/>
              <a:t> non-transparent</a:t>
            </a:r>
            <a:r>
              <a:rPr lang="cs-CZ" sz="2600" dirty="0" smtClean="0"/>
              <a:t>.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transparent tube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better</a:t>
            </a:r>
            <a:r>
              <a:rPr lang="cs-CZ" sz="2600" dirty="0" smtClean="0"/>
              <a:t>.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/>
              <a:t>Electrooptical</a:t>
            </a:r>
            <a:r>
              <a:rPr lang="cs-CZ" sz="2600" dirty="0"/>
              <a:t> </a:t>
            </a:r>
            <a:r>
              <a:rPr lang="cs-CZ" sz="2600" dirty="0" err="1"/>
              <a:t>sights</a:t>
            </a:r>
            <a:r>
              <a:rPr lang="cs-CZ" sz="2600" dirty="0"/>
              <a:t> are </a:t>
            </a:r>
            <a:r>
              <a:rPr lang="cs-CZ" sz="2600" dirty="0" err="1"/>
              <a:t>used</a:t>
            </a:r>
            <a:r>
              <a:rPr lang="cs-CZ" sz="2600" dirty="0"/>
              <a:t> in </a:t>
            </a:r>
            <a:r>
              <a:rPr lang="cs-CZ" sz="2600" dirty="0" err="1"/>
              <a:t>military</a:t>
            </a:r>
            <a:r>
              <a:rPr lang="cs-CZ" sz="2600" dirty="0"/>
              <a:t> </a:t>
            </a:r>
            <a:r>
              <a:rPr lang="cs-CZ" sz="2600" dirty="0" err="1" smtClean="0"/>
              <a:t>gun</a:t>
            </a:r>
            <a:r>
              <a:rPr lang="cs-CZ" sz="2600" dirty="0" smtClean="0"/>
              <a:t>.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/>
              <a:t>It</a:t>
            </a:r>
            <a:r>
              <a:rPr lang="cs-CZ" sz="2600" dirty="0"/>
              <a:t>  </a:t>
            </a:r>
            <a:r>
              <a:rPr lang="cs-CZ" sz="2600" dirty="0" err="1"/>
              <a:t>is</a:t>
            </a:r>
            <a:r>
              <a:rPr lang="cs-CZ" sz="2600" dirty="0"/>
              <a:t> </a:t>
            </a:r>
            <a:r>
              <a:rPr lang="cs-CZ" sz="2600" dirty="0" err="1"/>
              <a:t>for</a:t>
            </a:r>
            <a:r>
              <a:rPr lang="cs-CZ" sz="2600" dirty="0"/>
              <a:t> </a:t>
            </a:r>
            <a:r>
              <a:rPr lang="cs-CZ" sz="2600" dirty="0" err="1"/>
              <a:t>example</a:t>
            </a:r>
            <a:r>
              <a:rPr lang="cs-CZ" sz="2600" dirty="0"/>
              <a:t> </a:t>
            </a: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cs-CZ" sz="2600" dirty="0" err="1" smtClean="0"/>
              <a:t>infrascop</a:t>
            </a:r>
            <a:r>
              <a:rPr lang="cs-CZ" sz="2600" dirty="0"/>
              <a:t>, </a:t>
            </a:r>
            <a:r>
              <a:rPr lang="cs-CZ" sz="2600" dirty="0" err="1"/>
              <a:t>which</a:t>
            </a:r>
            <a:r>
              <a:rPr lang="cs-CZ" sz="2600" dirty="0"/>
              <a:t> </a:t>
            </a:r>
            <a:r>
              <a:rPr lang="cs-CZ" sz="2600" dirty="0" err="1"/>
              <a:t>allowes</a:t>
            </a:r>
            <a:r>
              <a:rPr lang="cs-CZ" sz="2600" dirty="0"/>
              <a:t> </a:t>
            </a:r>
            <a:r>
              <a:rPr lang="cs-CZ" sz="2600" dirty="0" err="1"/>
              <a:t>shoting</a:t>
            </a:r>
            <a:r>
              <a:rPr lang="cs-CZ" sz="2600" dirty="0"/>
              <a:t> </a:t>
            </a:r>
            <a:r>
              <a:rPr lang="cs-CZ" sz="2600" dirty="0" err="1"/>
              <a:t>at</a:t>
            </a:r>
            <a:r>
              <a:rPr lang="cs-CZ" sz="2600" dirty="0"/>
              <a:t> night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/>
              <a:t>infrascop</a:t>
            </a:r>
            <a:r>
              <a:rPr lang="cs-CZ" sz="2600" dirty="0"/>
              <a:t> </a:t>
            </a:r>
            <a:r>
              <a:rPr lang="cs-CZ" sz="2600" dirty="0" smtClean="0"/>
              <a:t> and  laser </a:t>
            </a:r>
            <a:r>
              <a:rPr lang="cs-CZ" sz="2600" dirty="0" err="1" smtClean="0"/>
              <a:t>can</a:t>
            </a:r>
            <a:r>
              <a:rPr lang="cs-CZ" sz="2600" dirty="0" smtClean="0"/>
              <a:t> not </a:t>
            </a:r>
            <a:r>
              <a:rPr lang="cs-CZ" sz="2600" dirty="0" err="1"/>
              <a:t>be</a:t>
            </a:r>
            <a:r>
              <a:rPr lang="cs-CZ" sz="2600" dirty="0"/>
              <a:t> </a:t>
            </a:r>
            <a:r>
              <a:rPr lang="cs-CZ" sz="2600" dirty="0" err="1"/>
              <a:t>used</a:t>
            </a:r>
            <a:r>
              <a:rPr lang="cs-CZ" sz="2600" dirty="0"/>
              <a:t> </a:t>
            </a:r>
            <a:r>
              <a:rPr lang="cs-CZ" sz="2600" dirty="0" err="1"/>
              <a:t>for</a:t>
            </a:r>
            <a:r>
              <a:rPr lang="cs-CZ" sz="2600" dirty="0"/>
              <a:t> </a:t>
            </a:r>
            <a:r>
              <a:rPr lang="cs-CZ" sz="2600" dirty="0" err="1"/>
              <a:t>hunting</a:t>
            </a:r>
            <a:r>
              <a:rPr lang="cs-CZ" sz="2600" dirty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0737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1095023" y="2226515"/>
            <a:ext cx="6965245" cy="1202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ctr" rtl="0" eaLnBrk="1" fontAlgn="base" hangingPunct="1">
              <a:lnSpc>
                <a:spcPct val="95000"/>
              </a:lnSpc>
              <a:spcBef>
                <a:spcPct val="0"/>
              </a:spcBef>
              <a:spcAft>
                <a:spcPct val="0"/>
              </a:spcAft>
              <a:defRPr sz="5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9pPr>
          </a:lstStyle>
          <a:p>
            <a:r>
              <a:rPr lang="cs-CZ" sz="6000" b="1" kern="0" dirty="0" smtClean="0"/>
              <a:t>REFERENCE-TEXT</a:t>
            </a:r>
            <a:endParaRPr lang="en-GB" sz="6000" b="1" kern="0" dirty="0"/>
          </a:p>
        </p:txBody>
      </p:sp>
    </p:spTree>
    <p:extLst>
      <p:ext uri="{BB962C8B-B14F-4D97-AF65-F5344CB8AC3E}">
        <p14:creationId xmlns:p14="http://schemas.microsoft.com/office/powerpoint/2010/main" val="4191060063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99593" y="1124744"/>
            <a:ext cx="7272808" cy="45365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/>
              <a:t>KŘÍBEK, J. Střelné zbraně I. část, 2. vyd. Brno: PC-DIR spol. s.r.o., 1995</a:t>
            </a:r>
            <a:r>
              <a:rPr lang="cs-CZ" sz="2600" dirty="0" smtClean="0"/>
              <a:t>.</a:t>
            </a:r>
            <a:endParaRPr lang="cs-CZ" sz="2600" dirty="0"/>
          </a:p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600" dirty="0"/>
              <a:t>ELMAN, J. a </a:t>
            </a:r>
            <a:r>
              <a:rPr lang="cs-CZ" sz="2600" dirty="0" err="1"/>
              <a:t>Michalíček</a:t>
            </a:r>
            <a:r>
              <a:rPr lang="cs-CZ" sz="2600" dirty="0"/>
              <a:t>, V. Česko-Anglický technický slovník, 1. vyd. Praha: Sobotáles, 2002</a:t>
            </a:r>
            <a:r>
              <a:rPr lang="cs-CZ" sz="2600" dirty="0" smtClean="0"/>
              <a:t>.</a:t>
            </a:r>
            <a:endParaRPr lang="cs-CZ" sz="2600" dirty="0"/>
          </a:p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en-GB" sz="2600" dirty="0">
              <a:latin typeface="+mj-lt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7116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1095023" y="2226515"/>
            <a:ext cx="6965245" cy="1202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 fontScale="92500"/>
          </a:bodyPr>
          <a:lstStyle>
            <a:lvl1pPr algn="ctr" rtl="0" eaLnBrk="1" fontAlgn="base" hangingPunct="1">
              <a:lnSpc>
                <a:spcPct val="95000"/>
              </a:lnSpc>
              <a:spcBef>
                <a:spcPct val="0"/>
              </a:spcBef>
              <a:spcAft>
                <a:spcPct val="0"/>
              </a:spcAft>
              <a:defRPr sz="5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F5EC91"/>
                </a:solidFill>
                <a:latin typeface="Arial" charset="0"/>
              </a:defRPr>
            </a:lvl9pPr>
          </a:lstStyle>
          <a:p>
            <a:r>
              <a:rPr lang="cs-CZ" sz="6000" b="1" kern="0" dirty="0" smtClean="0"/>
              <a:t>REFERENCE-OBRÁZKY</a:t>
            </a:r>
            <a:endParaRPr lang="en-GB" sz="6000" b="1" kern="0" dirty="0"/>
          </a:p>
        </p:txBody>
      </p:sp>
    </p:spTree>
    <p:extLst>
      <p:ext uri="{BB962C8B-B14F-4D97-AF65-F5344CB8AC3E}">
        <p14:creationId xmlns:p14="http://schemas.microsoft.com/office/powerpoint/2010/main" val="2291256646"/>
      </p:ext>
    </p:extLst>
  </p:cSld>
  <p:clrMapOvr>
    <a:masterClrMapping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99592" y="692696"/>
            <a:ext cx="7632847" cy="45365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200" dirty="0"/>
              <a:t>Snímek č. </a:t>
            </a:r>
            <a:r>
              <a:rPr lang="cs-CZ" sz="2200" dirty="0" smtClean="0"/>
              <a:t>11 </a:t>
            </a:r>
            <a:r>
              <a:rPr lang="cs-CZ" sz="2200" dirty="0"/>
              <a:t>[2013-23-08] Dostupná pod licencí na Public </a:t>
            </a:r>
            <a:r>
              <a:rPr lang="cs-CZ" sz="2200" dirty="0" err="1" smtClean="0"/>
              <a:t>Domain</a:t>
            </a:r>
            <a:r>
              <a:rPr lang="cs-CZ" sz="2200" dirty="0" smtClean="0"/>
              <a:t> WWW</a:t>
            </a:r>
          </a:p>
          <a:p>
            <a:pPr marL="355600" indent="-88900">
              <a:lnSpc>
                <a:spcPct val="150000"/>
              </a:lnSpc>
              <a:buClr>
                <a:schemeClr val="bg1">
                  <a:lumMod val="75000"/>
                </a:schemeClr>
              </a:buClr>
              <a:buNone/>
            </a:pPr>
            <a:r>
              <a:rPr lang="cs-CZ" sz="2200" dirty="0" smtClean="0"/>
              <a:t> </a:t>
            </a:r>
            <a:r>
              <a:rPr lang="en-GB" sz="2200" dirty="0" smtClean="0">
                <a:hlinkClick r:id="rId2"/>
              </a:rPr>
              <a:t>http://en.wikipedia.org/wiki/File:US_Navy_060314-N-4007G-049_A_Canadian_Sea_Cadet_look_through_the_sights_of_a_machine_gun_mounted_on_an_SH-60B_Seahawk_helicopter_assigned_to_Helicopter_Sea_Combat_Squadron_Two_one_(HSC-21).jpg</a:t>
            </a:r>
            <a:endParaRPr lang="cs-CZ" sz="2200" dirty="0" smtClean="0"/>
          </a:p>
          <a:p>
            <a:pPr marL="0" indent="0">
              <a:lnSpc>
                <a:spcPct val="150000"/>
              </a:lnSpc>
              <a:buClr>
                <a:schemeClr val="bg1">
                  <a:lumMod val="75000"/>
                </a:schemeClr>
              </a:buClr>
              <a:buNone/>
            </a:pPr>
            <a:r>
              <a:rPr lang="cs-CZ" sz="2200" dirty="0" smtClean="0"/>
              <a:t>     </a:t>
            </a:r>
            <a:r>
              <a:rPr lang="en-GB" sz="2200" dirty="0" smtClean="0">
                <a:hlinkClick r:id="rId3"/>
              </a:rPr>
              <a:t>http</a:t>
            </a:r>
            <a:r>
              <a:rPr lang="en-GB" sz="2200" dirty="0">
                <a:hlinkClick r:id="rId3"/>
              </a:rPr>
              <a:t>://en.wikipedia.org/wiki/File:Visierlinie.jpg</a:t>
            </a:r>
            <a:endParaRPr lang="cs-CZ" sz="2200" dirty="0" smtClean="0"/>
          </a:p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200" dirty="0" smtClean="0"/>
              <a:t>Snímek č. 12 [2013-23-08] Dostupná pod licencí na Public </a:t>
            </a:r>
            <a:r>
              <a:rPr lang="cs-CZ" sz="2200" dirty="0" err="1" smtClean="0"/>
              <a:t>Domain</a:t>
            </a:r>
            <a:r>
              <a:rPr lang="cs-CZ" sz="2200" dirty="0" smtClean="0"/>
              <a:t> WWW </a:t>
            </a:r>
            <a:r>
              <a:rPr lang="cs-CZ" sz="2200" dirty="0"/>
              <a:t> </a:t>
            </a:r>
            <a:r>
              <a:rPr lang="cs-CZ" sz="2200" dirty="0" smtClean="0"/>
              <a:t>                                </a:t>
            </a:r>
            <a:r>
              <a:rPr lang="en-GB" sz="2200" dirty="0" smtClean="0">
                <a:hlinkClick r:id="rId4"/>
              </a:rPr>
              <a:t>http</a:t>
            </a:r>
            <a:r>
              <a:rPr lang="en-GB" sz="2200" dirty="0">
                <a:hlinkClick r:id="rId4"/>
              </a:rPr>
              <a:t>://</a:t>
            </a:r>
            <a:r>
              <a:rPr lang="en-GB" sz="2200" dirty="0" smtClean="0">
                <a:hlinkClick r:id="rId4"/>
              </a:rPr>
              <a:t>commons.wikimedia.org/wiki/File:USMC-110909-M-UO859-002.jpg</a:t>
            </a:r>
            <a:endParaRPr lang="cs-CZ" sz="2200" dirty="0" smtClean="0"/>
          </a:p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en-GB" sz="2200" dirty="0">
              <a:latin typeface="+mj-lt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5139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99592" y="692696"/>
            <a:ext cx="7632847" cy="45365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200" dirty="0" smtClean="0"/>
              <a:t>Snímek č. 13 [2013-23-08] Dostupná pod licencí na Public </a:t>
            </a:r>
            <a:r>
              <a:rPr lang="cs-CZ" sz="2200" dirty="0" err="1" smtClean="0"/>
              <a:t>Domain</a:t>
            </a:r>
            <a:r>
              <a:rPr lang="cs-CZ" sz="2200" dirty="0" smtClean="0"/>
              <a:t> WWW                                 </a:t>
            </a:r>
            <a:r>
              <a:rPr lang="en-GB" sz="2400" dirty="0" smtClean="0">
                <a:hlinkClick r:id="rId2"/>
              </a:rPr>
              <a:t>http</a:t>
            </a:r>
            <a:r>
              <a:rPr lang="en-GB" sz="2400" dirty="0">
                <a:hlinkClick r:id="rId2"/>
              </a:rPr>
              <a:t>://</a:t>
            </a:r>
            <a:r>
              <a:rPr lang="en-GB" sz="2400" dirty="0" smtClean="0">
                <a:hlinkClick r:id="rId2"/>
              </a:rPr>
              <a:t>en.wikipedia.org/wiki/File:Scope_of_M-91.JPEG</a:t>
            </a:r>
            <a:endParaRPr lang="cs-CZ" sz="2400" dirty="0" smtClean="0"/>
          </a:p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400" dirty="0"/>
              <a:t>Snímek č. </a:t>
            </a:r>
            <a:r>
              <a:rPr lang="cs-CZ" sz="2400" dirty="0" smtClean="0"/>
              <a:t>14 </a:t>
            </a:r>
            <a:r>
              <a:rPr lang="cs-CZ" sz="2400" dirty="0"/>
              <a:t>[2013-23-08] Dostupná pod licencí na Public </a:t>
            </a:r>
            <a:r>
              <a:rPr lang="cs-CZ" sz="2400" dirty="0" err="1"/>
              <a:t>Domain</a:t>
            </a:r>
            <a:r>
              <a:rPr lang="cs-CZ" sz="2400" dirty="0"/>
              <a:t> </a:t>
            </a:r>
            <a:r>
              <a:rPr lang="cs-CZ" sz="2400" dirty="0" smtClean="0"/>
              <a:t>WWW           </a:t>
            </a:r>
            <a:r>
              <a:rPr lang="en-GB" sz="2400" dirty="0" smtClean="0">
                <a:hlinkClick r:id="rId3"/>
              </a:rPr>
              <a:t>http</a:t>
            </a:r>
            <a:r>
              <a:rPr lang="en-GB" sz="2400" dirty="0">
                <a:hlinkClick r:id="rId3"/>
              </a:rPr>
              <a:t>://commons.wikimedia.org/wiki/File:USMC-101213-M-0538S-028.jpg</a:t>
            </a:r>
            <a:endParaRPr lang="cs-CZ" sz="2400" dirty="0" smtClean="0"/>
          </a:p>
          <a:p>
            <a:pPr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Wingdings" pitchFamily="2" charset="2"/>
              <a:buChar char="§"/>
            </a:pPr>
            <a:endParaRPr lang="en-GB" sz="2200" dirty="0">
              <a:latin typeface="+mj-lt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5130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ack of books design templat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tiv systému Office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Black Rag">
  <a:themeElements>
    <a:clrScheme name="Vlastní 5">
      <a:dk1>
        <a:srgbClr val="0C0C0C"/>
      </a:dk1>
      <a:lt1>
        <a:srgbClr val="FFF8E0"/>
      </a:lt1>
      <a:dk2>
        <a:srgbClr val="FFC000"/>
      </a:dk2>
      <a:lt2>
        <a:srgbClr val="F0D7EB"/>
      </a:lt2>
      <a:accent1>
        <a:srgbClr val="B13F9A"/>
      </a:accent1>
      <a:accent2>
        <a:srgbClr val="DE9306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Stack of books design template</Template>
  <TotalTime>2575</TotalTime>
  <Words>742</Words>
  <Application>Microsoft Office PowerPoint</Application>
  <PresentationFormat>Předvádění na obrazovce (4:3)</PresentationFormat>
  <Paragraphs>168</Paragraphs>
  <Slides>25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Stack of books design template</vt:lpstr>
      <vt:lpstr>Black Rag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187</cp:revision>
  <dcterms:created xsi:type="dcterms:W3CDTF">2012-08-29T17:12:43Z</dcterms:created>
  <dcterms:modified xsi:type="dcterms:W3CDTF">2013-11-06T14:35:02Z</dcterms:modified>
</cp:coreProperties>
</file>