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5"/>
  </p:notesMasterIdLst>
  <p:sldIdLst>
    <p:sldId id="256" r:id="rId2"/>
    <p:sldId id="257" r:id="rId3"/>
    <p:sldId id="313" r:id="rId4"/>
    <p:sldId id="297" r:id="rId5"/>
    <p:sldId id="298" r:id="rId6"/>
    <p:sldId id="314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15" r:id="rId17"/>
    <p:sldId id="308" r:id="rId18"/>
    <p:sldId id="311" r:id="rId19"/>
    <p:sldId id="316" r:id="rId20"/>
    <p:sldId id="309" r:id="rId21"/>
    <p:sldId id="310" r:id="rId22"/>
    <p:sldId id="317" r:id="rId23"/>
    <p:sldId id="312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97" autoAdjust="0"/>
    <p:restoredTop sz="94660"/>
  </p:normalViewPr>
  <p:slideViewPr>
    <p:cSldViewPr>
      <p:cViewPr>
        <p:scale>
          <a:sx n="64" d="100"/>
          <a:sy n="64" d="100"/>
        </p:scale>
        <p:origin x="-1230" y="-8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C39EC-850E-4B97-B2FE-026EF3367317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114912-3E1C-49A1-9D98-664E0F8D2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550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28800" y="1524000"/>
            <a:ext cx="6096000" cy="18796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lnSpc>
                <a:spcPct val="95000"/>
              </a:lnSpc>
              <a:defRPr sz="4800"/>
            </a:lvl1pPr>
          </a:lstStyle>
          <a:p>
            <a:pPr lvl="0"/>
            <a:r>
              <a:rPr lang="cs-CZ" altLang="en-US" noProof="0" smtClean="0"/>
              <a:t>Kliknutím lze upravit styl.</a:t>
            </a:r>
            <a:endParaRPr lang="en-GB" altLang="en-US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11350" y="4076700"/>
            <a:ext cx="5861050" cy="12573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altLang="en-US" noProof="0" smtClean="0"/>
              <a:t>Kliknutím lze upravit styl předlohy.</a:t>
            </a:r>
            <a:endParaRPr lang="en-GB" altLang="en-US" noProof="0" smtClean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14478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FE0A860-A910-4D67-A68A-E297BB353792}" type="datetime1">
              <a:rPr lang="en-GB" smtClean="0"/>
              <a:t>06/11/2013</a:t>
            </a:fld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6576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CD1D556-F4CA-48A2-AC78-4AF500F2C4DC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10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7200C0-15B1-4704-9DB1-8009B202B453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246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524000" y="2514600"/>
            <a:ext cx="35814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57800" y="2514600"/>
            <a:ext cx="35814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12CFF1A-EF2D-410F-B643-A5E7B14FF6D8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466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4D3FB0-D164-4DD9-892E-03C786047746}" type="datetime1">
              <a:rPr lang="en-GB" smtClean="0"/>
              <a:t>06/11/2013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88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F2387B-E023-402D-A5D1-FD71691DC150}" type="datetime1">
              <a:rPr lang="en-GB" smtClean="0"/>
              <a:t>06/11/2013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595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ED82D5-CDE1-47C8-B85D-7505B2507B36}" type="datetime1">
              <a:rPr lang="en-GB" smtClean="0"/>
              <a:t>06/11/2013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758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35A9D20-C271-4858-8A99-59ED9F889C93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353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E8E652-0D39-489B-9C72-8AE1F7FE53C7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464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9F7109-077D-44BE-A529-09CA944B3601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096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10400" y="533400"/>
            <a:ext cx="18288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524000" y="533400"/>
            <a:ext cx="5334000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B7EACE6-1EE0-4BAB-9F7C-E1FDD6BB1B7D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96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0" y="533400"/>
            <a:ext cx="7315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Kliknutím lze upravit styl.</a:t>
            </a: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524000" y="2514600"/>
            <a:ext cx="731520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Kliknutím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  <a:endParaRPr lang="en-GB" alt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38300" y="6248400"/>
            <a:ext cx="1790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504337"/>
                </a:solidFill>
              </a:defRPr>
            </a:lvl1pPr>
          </a:lstStyle>
          <a:p>
            <a:fld id="{58C4E321-1C26-4965-ABB8-CCE8FA616490}" type="datetime1">
              <a:rPr lang="en-GB" smtClean="0"/>
              <a:t>06/11/2013</a:t>
            </a:fld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905250" y="6248400"/>
            <a:ext cx="272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504337"/>
                </a:solidFill>
              </a:defRPr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8500" y="6248400"/>
            <a:ext cx="1790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504337"/>
                </a:solidFill>
              </a:defRPr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44" name="FormatShape" descr="\\Catalpa\standdsk\Mirrors\Ofc97Adm\Clipart\Photos\SPORTS\SKIING.JPG" hidden="1"/>
          <p:cNvSpPr>
            <a:spLocks noChangeArrowheads="1"/>
          </p:cNvSpPr>
          <p:nvPr/>
        </p:nvSpPr>
        <p:spPr bwMode="auto">
          <a:xfrm>
            <a:off x="-881063" y="1701800"/>
            <a:ext cx="1109663" cy="825500"/>
          </a:xfrm>
          <a:prstGeom prst="rect">
            <a:avLst/>
          </a:prstGeom>
          <a:noFill/>
          <a:ln w="101600" cmpd="thinThick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14"/>
                  <a:srcRect/>
                  <a:stretch>
                    <a:fillRect/>
                  </a:stretch>
                </a:blip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 b="1">
              <a:solidFill>
                <a:srgbClr val="504337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rgbClr val="504337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rgbClr val="504337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rgbClr val="504337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rgbClr val="504337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rgbClr val="504337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rgbClr val="504337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rgbClr val="504337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rgbClr val="504337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rgbClr val="504337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 b="1">
          <a:solidFill>
            <a:srgbClr val="504337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 b="1">
          <a:solidFill>
            <a:srgbClr val="504337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 b="1">
          <a:solidFill>
            <a:srgbClr val="504337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 b="1">
          <a:solidFill>
            <a:srgbClr val="504337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rgbClr val="504337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rgbClr val="504337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rgbClr val="504337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rgbClr val="504337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rgbClr val="504337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74856440"/>
              </p:ext>
            </p:extLst>
          </p:nvPr>
        </p:nvGraphicFramePr>
        <p:xfrm>
          <a:off x="1619672" y="1352321"/>
          <a:ext cx="6984776" cy="4524951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2250261"/>
                <a:gridCol w="4734515"/>
              </a:tblGrid>
              <a:tr h="463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SŠ: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SŠ-COP</a:t>
                      </a: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t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Uherský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Brod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32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Autor: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Ing. Hana Kubišová, Ph.D.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4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Název prezentace (DUMu):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+mn-cs"/>
                        </a:rPr>
                        <a:t>Defects</a:t>
                      </a:r>
                      <a:r>
                        <a:rPr kumimoji="0" lang="cs-CZ" sz="2800" b="0" i="0" u="none" strike="noStrike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+mn-cs"/>
                        </a:rPr>
                        <a:t> of </a:t>
                      </a:r>
                      <a:r>
                        <a:rPr kumimoji="0" lang="cs-CZ" sz="2800" b="0" i="0" u="none" strike="noStrike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+mn-cs"/>
                        </a:rPr>
                        <a:t>Guns</a:t>
                      </a:r>
                      <a:endParaRPr lang="en-GB" noProof="0" dirty="0" smtClean="0"/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07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sady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kern="1200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Technical English for students of study branch</a:t>
                      </a:r>
                      <a:r>
                        <a:rPr kumimoji="0" lang="en-GB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r>
                        <a:rPr kumimoji="0" lang="cs-CZ" sz="2800" u="none" strike="noStrike" kern="1200" cap="none" normalizeH="0" baseline="3000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nd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, 3</a:t>
                      </a:r>
                      <a:r>
                        <a:rPr kumimoji="0" lang="cs-CZ" sz="2800" u="none" strike="noStrike" kern="1200" cap="none" normalizeH="0" baseline="3000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rd 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and 4</a:t>
                      </a:r>
                      <a:r>
                        <a:rPr kumimoji="0" lang="cs-CZ" sz="2800" u="none" strike="noStrike" kern="1200" cap="none" normalizeH="0" baseline="3000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th 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class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06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Číslo projektu: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CZ.1.07./1.5.00/34.0727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06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Datum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vzniku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1</a:t>
                      </a:r>
                      <a:r>
                        <a:rPr kumimoji="0" lang="cs-CZ" sz="28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5.5.</a:t>
                      </a: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2013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 Box 43"/>
          <p:cNvSpPr txBox="1">
            <a:spLocks noChangeArrowheads="1"/>
          </p:cNvSpPr>
          <p:nvPr/>
        </p:nvSpPr>
        <p:spPr bwMode="auto">
          <a:xfrm>
            <a:off x="1331639" y="6021288"/>
            <a:ext cx="7485335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dirty="0" smtClean="0">
                <a:solidFill>
                  <a:schemeClr val="bg1"/>
                </a:solidFill>
                <a:latin typeface="+mj-lt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4086" y="44624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964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4"/>
          <p:cNvSpPr txBox="1">
            <a:spLocks/>
          </p:cNvSpPr>
          <p:nvPr/>
        </p:nvSpPr>
        <p:spPr>
          <a:xfrm>
            <a:off x="1639203" y="908720"/>
            <a:ext cx="6965245" cy="73921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  <a:endParaRPr lang="en-GB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1844595" y="1916832"/>
            <a:ext cx="6687845" cy="432048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Záměrem této sady výukových materiálů s názvem </a:t>
            </a:r>
            <a:r>
              <a:rPr lang="cs-CZ" sz="2800" b="1" u="sng" dirty="0" err="1" smtClean="0">
                <a:solidFill>
                  <a:schemeClr val="tx1"/>
                </a:solidFill>
                <a:cs typeface="Arial" charset="0"/>
              </a:rPr>
              <a:t>Technical</a:t>
            </a:r>
            <a:r>
              <a:rPr lang="cs-CZ" sz="2800" b="1" u="sng" dirty="0" smtClean="0">
                <a:solidFill>
                  <a:schemeClr val="tx1"/>
                </a:solidFill>
                <a:cs typeface="Arial" charset="0"/>
              </a:rPr>
              <a:t> </a:t>
            </a:r>
            <a:r>
              <a:rPr lang="cs-CZ" sz="2800" b="1" u="sng" dirty="0" err="1" smtClean="0">
                <a:solidFill>
                  <a:schemeClr val="tx1"/>
                </a:solidFill>
                <a:cs typeface="Arial" charset="0"/>
              </a:rPr>
              <a:t>English</a:t>
            </a:r>
            <a:r>
              <a:rPr lang="cs-CZ" sz="2800" b="1" dirty="0" smtClean="0">
                <a:solidFill>
                  <a:schemeClr val="tx1"/>
                </a:solidFill>
                <a:cs typeface="Arial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je ukázat žákům, kteří se v této oblasti vzdělávají, jaký byl vývoj zbraní. </a:t>
            </a:r>
          </a:p>
          <a:p>
            <a:pPr algn="just"/>
            <a:endParaRPr lang="cs-CZ" sz="2800" dirty="0" smtClean="0">
              <a:solidFill>
                <a:schemeClr val="tx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 (prezentace) v této sadě popíší postupně tematické oblasti, které jsou probírány v předmětu Anglický jazyk na naší SŠ. </a:t>
            </a:r>
          </a:p>
          <a:p>
            <a:pPr algn="just"/>
            <a:endParaRPr lang="cs-CZ" sz="2800" dirty="0" smtClean="0">
              <a:solidFill>
                <a:schemeClr val="tx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Konkrétně tato prezentace je zaměřena na vady zbraní. </a:t>
            </a:r>
          </a:p>
          <a:p>
            <a:pPr algn="just"/>
            <a:endParaRPr lang="cs-CZ" sz="2800" dirty="0" smtClean="0">
              <a:solidFill>
                <a:schemeClr val="tx1"/>
              </a:solidFill>
            </a:endParaRPr>
          </a:p>
          <a:p>
            <a:pPr algn="just"/>
            <a:endParaRPr lang="en-GB" sz="2800" dirty="0" smtClean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02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524000" y="2492896"/>
            <a:ext cx="7315200" cy="1066800"/>
          </a:xfrm>
        </p:spPr>
        <p:txBody>
          <a:bodyPr/>
          <a:lstStyle/>
          <a:p>
            <a:r>
              <a:rPr lang="cs-CZ" sz="66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REVISION</a:t>
            </a:r>
            <a:endParaRPr lang="en-GB" sz="6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978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836712"/>
            <a:ext cx="7848872" cy="5472608"/>
          </a:xfrm>
        </p:spPr>
        <p:txBody>
          <a:bodyPr>
            <a:normAutofit/>
          </a:bodyPr>
          <a:lstStyle/>
          <a:p>
            <a:pPr lvl="1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When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was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created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first</a:t>
            </a:r>
            <a:r>
              <a:rPr lang="cs-CZ" sz="2600" b="0" dirty="0" smtClean="0">
                <a:solidFill>
                  <a:schemeClr val="tx1"/>
                </a:solidFill>
              </a:rPr>
              <a:t> revolver? </a:t>
            </a:r>
          </a:p>
          <a:p>
            <a:pPr lvl="1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Who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constructed</a:t>
            </a:r>
            <a:r>
              <a:rPr lang="cs-CZ" sz="2600" b="0" dirty="0" smtClean="0">
                <a:solidFill>
                  <a:schemeClr val="tx1"/>
                </a:solidFill>
              </a:rPr>
              <a:t> and </a:t>
            </a:r>
            <a:r>
              <a:rPr lang="cs-CZ" sz="2600" b="0" dirty="0" err="1" smtClean="0">
                <a:solidFill>
                  <a:schemeClr val="tx1"/>
                </a:solidFill>
              </a:rPr>
              <a:t>created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revolver? </a:t>
            </a:r>
          </a:p>
          <a:p>
            <a:pPr lvl="1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When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appear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Browning's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pistols</a:t>
            </a:r>
            <a:r>
              <a:rPr lang="cs-CZ" sz="2600" b="0" dirty="0" smtClean="0">
                <a:solidFill>
                  <a:schemeClr val="tx1"/>
                </a:solidFill>
              </a:rPr>
              <a:t>? </a:t>
            </a:r>
          </a:p>
          <a:p>
            <a:pPr lvl="1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cs-CZ" sz="2600" b="0" dirty="0" smtClean="0">
                <a:solidFill>
                  <a:schemeClr val="tx1"/>
                </a:solidFill>
              </a:rPr>
              <a:t>Are </a:t>
            </a:r>
            <a:r>
              <a:rPr lang="cs-CZ" sz="2600" b="0" dirty="0" err="1" smtClean="0">
                <a:solidFill>
                  <a:schemeClr val="tx1"/>
                </a:solidFill>
              </a:rPr>
              <a:t>Colt's</a:t>
            </a:r>
            <a:r>
              <a:rPr lang="cs-CZ" sz="2600" b="0" dirty="0" smtClean="0">
                <a:solidFill>
                  <a:schemeClr val="tx1"/>
                </a:solidFill>
              </a:rPr>
              <a:t> revolver rapid-</a:t>
            </a:r>
            <a:r>
              <a:rPr lang="cs-CZ" sz="2600" b="0" dirty="0" err="1" smtClean="0">
                <a:solidFill>
                  <a:schemeClr val="tx1"/>
                </a:solidFill>
              </a:rPr>
              <a:t>fire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gun</a:t>
            </a:r>
            <a:r>
              <a:rPr lang="cs-CZ" sz="2600" b="0" dirty="0" smtClean="0">
                <a:solidFill>
                  <a:schemeClr val="tx1"/>
                </a:solidFill>
              </a:rPr>
              <a:t>? </a:t>
            </a:r>
          </a:p>
          <a:p>
            <a:pPr lvl="1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Describe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an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unlocked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systems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</a:p>
          <a:p>
            <a:pPr lvl="1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Describe</a:t>
            </a:r>
            <a:r>
              <a:rPr lang="cs-CZ" sz="2600" b="0" dirty="0" smtClean="0">
                <a:solidFill>
                  <a:schemeClr val="tx1"/>
                </a:solidFill>
              </a:rPr>
              <a:t> a </a:t>
            </a:r>
            <a:r>
              <a:rPr lang="cs-CZ" sz="2600" b="0" dirty="0" err="1" smtClean="0">
                <a:solidFill>
                  <a:schemeClr val="tx1"/>
                </a:solidFill>
              </a:rPr>
              <a:t>locked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systems</a:t>
            </a:r>
            <a:r>
              <a:rPr lang="cs-CZ" sz="2600" b="0" dirty="0" smtClean="0">
                <a:solidFill>
                  <a:schemeClr val="tx1"/>
                </a:solidFill>
              </a:rPr>
              <a:t>. </a:t>
            </a:r>
            <a:endParaRPr lang="en-GB" sz="2600" b="0" dirty="0">
              <a:solidFill>
                <a:schemeClr val="tx1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4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687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052736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Describe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halflocked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systems</a:t>
            </a:r>
            <a:r>
              <a:rPr lang="cs-CZ" sz="2600" b="0" dirty="0" smtClean="0">
                <a:solidFill>
                  <a:schemeClr val="tx1"/>
                </a:solidFill>
              </a:rPr>
              <a:t>.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Describe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principe of </a:t>
            </a:r>
            <a:r>
              <a:rPr lang="cs-CZ" sz="2600" b="0" dirty="0" err="1" smtClean="0">
                <a:solidFill>
                  <a:schemeClr val="tx1"/>
                </a:solidFill>
              </a:rPr>
              <a:t>locking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mechanism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Describe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advantages</a:t>
            </a:r>
            <a:r>
              <a:rPr lang="cs-CZ" sz="2600" b="0" dirty="0" smtClean="0">
                <a:solidFill>
                  <a:schemeClr val="tx1"/>
                </a:solidFill>
              </a:rPr>
              <a:t> of </a:t>
            </a:r>
            <a:r>
              <a:rPr lang="cs-CZ" sz="2600" b="0" dirty="0" err="1" smtClean="0">
                <a:solidFill>
                  <a:schemeClr val="tx1"/>
                </a:solidFill>
              </a:rPr>
              <a:t>pistols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Describe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advantages</a:t>
            </a:r>
            <a:r>
              <a:rPr lang="cs-CZ" sz="2600" b="0" dirty="0" smtClean="0">
                <a:solidFill>
                  <a:schemeClr val="tx1"/>
                </a:solidFill>
              </a:rPr>
              <a:t> of </a:t>
            </a:r>
            <a:r>
              <a:rPr lang="cs-CZ" sz="2600" b="0" dirty="0" err="1" smtClean="0">
                <a:solidFill>
                  <a:schemeClr val="tx1"/>
                </a:solidFill>
              </a:rPr>
              <a:t>revolvers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  <a:endParaRPr lang="en-GB" sz="2600" b="0" dirty="0" smtClean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5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4860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59632" y="2492896"/>
            <a:ext cx="7884368" cy="1066800"/>
          </a:xfrm>
        </p:spPr>
        <p:txBody>
          <a:bodyPr/>
          <a:lstStyle/>
          <a:p>
            <a:r>
              <a:rPr lang="cs-CZ" sz="66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DEFECTS OF GUNS</a:t>
            </a:r>
            <a:endParaRPr lang="en-GB" sz="6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6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368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404664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Defects</a:t>
            </a:r>
            <a:r>
              <a:rPr lang="cs-CZ" sz="2600" b="0" dirty="0" smtClean="0">
                <a:solidFill>
                  <a:schemeClr val="tx1"/>
                </a:solidFill>
              </a:rPr>
              <a:t> of </a:t>
            </a:r>
            <a:r>
              <a:rPr lang="cs-CZ" sz="2600" b="0" dirty="0" err="1" smtClean="0">
                <a:solidFill>
                  <a:schemeClr val="tx1"/>
                </a:solidFill>
              </a:rPr>
              <a:t>guns</a:t>
            </a:r>
            <a:r>
              <a:rPr lang="cs-CZ" sz="2600" b="0" dirty="0" smtClean="0">
                <a:solidFill>
                  <a:schemeClr val="tx1"/>
                </a:solidFill>
              </a:rPr>
              <a:t> are </a:t>
            </a:r>
            <a:r>
              <a:rPr lang="cs-CZ" sz="2600" b="0" dirty="0" err="1" smtClean="0">
                <a:solidFill>
                  <a:schemeClr val="tx1"/>
                </a:solidFill>
              </a:rPr>
              <a:t>divided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into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four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groups</a:t>
            </a:r>
            <a:r>
              <a:rPr lang="cs-CZ" sz="2600" b="0" dirty="0">
                <a:solidFill>
                  <a:schemeClr val="tx1"/>
                </a:solidFill>
              </a:rPr>
              <a:t>: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cs-CZ" sz="2600" b="0" dirty="0">
              <a:solidFill>
                <a:schemeClr val="tx1"/>
              </a:solidFill>
            </a:endParaRP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common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defects</a:t>
            </a:r>
            <a:r>
              <a:rPr lang="cs-CZ" sz="2600" b="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defects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associated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with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internal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ballistics</a:t>
            </a:r>
            <a:r>
              <a:rPr lang="cs-CZ" sz="2600" b="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functional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defects</a:t>
            </a:r>
            <a:r>
              <a:rPr lang="cs-CZ" sz="2600" b="0" dirty="0" smtClean="0">
                <a:solidFill>
                  <a:schemeClr val="tx1"/>
                </a:solidFill>
              </a:rPr>
              <a:t> of </a:t>
            </a:r>
            <a:r>
              <a:rPr lang="cs-CZ" sz="2600" b="0" dirty="0" err="1" smtClean="0">
                <a:solidFill>
                  <a:schemeClr val="tx1"/>
                </a:solidFill>
              </a:rPr>
              <a:t>guns</a:t>
            </a:r>
            <a:r>
              <a:rPr lang="cs-CZ" sz="2600" b="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wear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out</a:t>
            </a:r>
            <a:r>
              <a:rPr lang="cs-CZ" sz="2600" b="0" dirty="0" smtClean="0">
                <a:solidFill>
                  <a:schemeClr val="tx1"/>
                </a:solidFill>
              </a:rPr>
              <a:t> of </a:t>
            </a:r>
            <a:r>
              <a:rPr lang="cs-CZ" sz="2600" b="0" dirty="0" err="1" smtClean="0">
                <a:solidFill>
                  <a:schemeClr val="tx1"/>
                </a:solidFill>
              </a:rPr>
              <a:t>guns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  <a:endParaRPr lang="en-GB" sz="2600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7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807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404664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Common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defects</a:t>
            </a:r>
            <a:r>
              <a:rPr lang="cs-CZ" sz="2600" b="0" dirty="0" smtClean="0">
                <a:solidFill>
                  <a:schemeClr val="tx1"/>
                </a:solidFill>
              </a:rPr>
              <a:t>: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cs-CZ" sz="2600" b="0" dirty="0">
              <a:solidFill>
                <a:schemeClr val="tx1"/>
              </a:solidFill>
            </a:endParaRP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>
                <a:solidFill>
                  <a:schemeClr val="tx1"/>
                </a:solidFill>
              </a:rPr>
              <a:t>c</a:t>
            </a:r>
            <a:r>
              <a:rPr lang="cs-CZ" sz="2600" b="0" dirty="0" err="1" smtClean="0">
                <a:solidFill>
                  <a:schemeClr val="tx1"/>
                </a:solidFill>
              </a:rPr>
              <a:t>artridge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can</a:t>
            </a:r>
            <a:r>
              <a:rPr lang="cs-CZ" sz="2600" b="0" dirty="0" smtClean="0">
                <a:solidFill>
                  <a:schemeClr val="tx1"/>
                </a:solidFill>
              </a:rPr>
              <a:t> not </a:t>
            </a:r>
            <a:r>
              <a:rPr lang="cs-CZ" sz="2600" b="0" dirty="0" err="1" smtClean="0">
                <a:solidFill>
                  <a:schemeClr val="tx1"/>
                </a:solidFill>
              </a:rPr>
              <a:t>be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loaded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into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chamber</a:t>
            </a:r>
            <a:r>
              <a:rPr lang="cs-CZ" sz="2600" b="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weak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function</a:t>
            </a:r>
            <a:r>
              <a:rPr lang="cs-CZ" sz="2600" b="0" dirty="0" smtClean="0">
                <a:solidFill>
                  <a:schemeClr val="tx1"/>
                </a:solidFill>
              </a:rPr>
              <a:t> of </a:t>
            </a:r>
            <a:r>
              <a:rPr lang="cs-CZ" sz="2600" b="0" dirty="0" err="1" smtClean="0">
                <a:solidFill>
                  <a:schemeClr val="tx1"/>
                </a:solidFill>
              </a:rPr>
              <a:t>firing</a:t>
            </a:r>
            <a:r>
              <a:rPr lang="cs-CZ" sz="2600" b="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strong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function</a:t>
            </a:r>
            <a:r>
              <a:rPr lang="cs-CZ" sz="2600" b="0" dirty="0" smtClean="0">
                <a:solidFill>
                  <a:schemeClr val="tx1"/>
                </a:solidFill>
              </a:rPr>
              <a:t> of </a:t>
            </a:r>
            <a:r>
              <a:rPr lang="cs-CZ" sz="2600" b="0" dirty="0" err="1" smtClean="0">
                <a:solidFill>
                  <a:schemeClr val="tx1"/>
                </a:solidFill>
              </a:rPr>
              <a:t>firing</a:t>
            </a:r>
            <a:r>
              <a:rPr lang="cs-CZ" sz="2600" b="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weak</a:t>
            </a:r>
            <a:r>
              <a:rPr lang="cs-CZ" sz="2600" b="0" dirty="0" smtClean="0">
                <a:solidFill>
                  <a:schemeClr val="tx1"/>
                </a:solidFill>
              </a:rPr>
              <a:t> shot.</a:t>
            </a:r>
            <a:endParaRPr lang="en-GB" sz="2600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8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2851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404664"/>
            <a:ext cx="7200800" cy="5733256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Defects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associated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with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internal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ballistics</a:t>
            </a:r>
            <a:r>
              <a:rPr lang="cs-CZ" sz="2600" b="0" dirty="0">
                <a:solidFill>
                  <a:schemeClr val="tx1"/>
                </a:solidFill>
              </a:rPr>
              <a:t>  </a:t>
            </a:r>
            <a:r>
              <a:rPr lang="cs-CZ" sz="2600" b="0" dirty="0" smtClean="0">
                <a:solidFill>
                  <a:schemeClr val="tx1"/>
                </a:solidFill>
              </a:rPr>
              <a:t>are </a:t>
            </a:r>
            <a:r>
              <a:rPr lang="cs-CZ" sz="2600" b="0" dirty="0" err="1" smtClean="0">
                <a:solidFill>
                  <a:schemeClr val="tx1"/>
                </a:solidFill>
              </a:rPr>
              <a:t>delayed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gunshot</a:t>
            </a:r>
            <a:r>
              <a:rPr lang="cs-CZ" sz="2600" b="0" dirty="0" smtClean="0">
                <a:solidFill>
                  <a:schemeClr val="tx1"/>
                </a:solidFill>
              </a:rPr>
              <a:t> and </a:t>
            </a:r>
            <a:r>
              <a:rPr lang="cs-CZ" sz="2600" b="0" dirty="0" err="1" smtClean="0">
                <a:solidFill>
                  <a:schemeClr val="tx1"/>
                </a:solidFill>
              </a:rPr>
              <a:t>ignitor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primer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cs-CZ" sz="2600" b="0" dirty="0">
              <a:solidFill>
                <a:schemeClr val="tx1"/>
              </a:solidFill>
            </a:endParaRP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Delayed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gunshot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is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caused</a:t>
            </a:r>
            <a:r>
              <a:rPr lang="cs-CZ" sz="2600" b="0" dirty="0" smtClean="0">
                <a:solidFill>
                  <a:schemeClr val="tx1"/>
                </a:solidFill>
              </a:rPr>
              <a:t> by:</a:t>
            </a:r>
          </a:p>
          <a:p>
            <a:pPr marL="365760" lvl="1" indent="0">
              <a:lnSpc>
                <a:spcPct val="150000"/>
              </a:lnSpc>
              <a:buNone/>
            </a:pPr>
            <a:endParaRPr lang="cs-CZ" sz="2600" b="0" dirty="0" smtClean="0">
              <a:solidFill>
                <a:schemeClr val="tx1"/>
              </a:solidFill>
            </a:endParaRP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>
                <a:solidFill>
                  <a:schemeClr val="tx1"/>
                </a:solidFill>
              </a:rPr>
              <a:t>d</a:t>
            </a:r>
            <a:r>
              <a:rPr lang="cs-CZ" sz="2600" b="0" dirty="0" err="1" smtClean="0">
                <a:solidFill>
                  <a:schemeClr val="tx1"/>
                </a:solidFill>
              </a:rPr>
              <a:t>efective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primer</a:t>
            </a:r>
            <a:r>
              <a:rPr lang="cs-CZ" sz="2600" b="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lack</a:t>
            </a:r>
            <a:r>
              <a:rPr lang="cs-CZ" sz="2600" b="0" dirty="0" smtClean="0">
                <a:solidFill>
                  <a:schemeClr val="tx1"/>
                </a:solidFill>
              </a:rPr>
              <a:t> of strike </a:t>
            </a:r>
            <a:r>
              <a:rPr lang="cs-CZ" sz="2600" b="0" dirty="0" err="1" smtClean="0">
                <a:solidFill>
                  <a:schemeClr val="tx1"/>
                </a:solidFill>
              </a:rPr>
              <a:t>firing</a:t>
            </a:r>
            <a:r>
              <a:rPr lang="cs-CZ" sz="2600" b="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impaired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ignition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powder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charge</a:t>
            </a:r>
            <a:r>
              <a:rPr lang="cs-CZ" sz="2600" b="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lack</a:t>
            </a:r>
            <a:r>
              <a:rPr lang="cs-CZ" sz="2600" b="0" dirty="0" smtClean="0">
                <a:solidFill>
                  <a:schemeClr val="tx1"/>
                </a:solidFill>
              </a:rPr>
              <a:t> of </a:t>
            </a:r>
            <a:r>
              <a:rPr lang="cs-CZ" sz="2600" b="0" dirty="0" err="1" smtClean="0">
                <a:solidFill>
                  <a:schemeClr val="tx1"/>
                </a:solidFill>
              </a:rPr>
              <a:t>connection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with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cartridge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bullet</a:t>
            </a:r>
            <a:endParaRPr lang="cs-CZ" sz="2600" b="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sz="2600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9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71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404664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Defects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associated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with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internal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ballistics</a:t>
            </a:r>
            <a:r>
              <a:rPr lang="cs-CZ" sz="2600" b="0" dirty="0">
                <a:solidFill>
                  <a:schemeClr val="tx1"/>
                </a:solidFill>
              </a:rPr>
              <a:t>  </a:t>
            </a:r>
            <a:r>
              <a:rPr lang="cs-CZ" sz="2600" b="0" dirty="0" smtClean="0">
                <a:solidFill>
                  <a:schemeClr val="tx1"/>
                </a:solidFill>
              </a:rPr>
              <a:t>are </a:t>
            </a:r>
            <a:r>
              <a:rPr lang="cs-CZ" sz="2600" b="0" dirty="0" err="1" smtClean="0">
                <a:solidFill>
                  <a:schemeClr val="tx1"/>
                </a:solidFill>
              </a:rPr>
              <a:t>delayed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gunshot</a:t>
            </a:r>
            <a:r>
              <a:rPr lang="cs-CZ" sz="2600" b="0" dirty="0" smtClean="0">
                <a:solidFill>
                  <a:schemeClr val="tx1"/>
                </a:solidFill>
              </a:rPr>
              <a:t> and </a:t>
            </a:r>
            <a:r>
              <a:rPr lang="cs-CZ" sz="2600" b="0" dirty="0" err="1" smtClean="0">
                <a:solidFill>
                  <a:schemeClr val="tx1"/>
                </a:solidFill>
              </a:rPr>
              <a:t>ignitor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primer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shot, </a:t>
            </a:r>
            <a:r>
              <a:rPr lang="cs-CZ" sz="2600" b="0" dirty="0" err="1" smtClean="0">
                <a:solidFill>
                  <a:schemeClr val="tx1"/>
                </a:solidFill>
              </a:rPr>
              <a:t>which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is</a:t>
            </a:r>
            <a:r>
              <a:rPr lang="cs-CZ" sz="2600" b="0" dirty="0" smtClean="0">
                <a:solidFill>
                  <a:schemeClr val="tx1"/>
                </a:solidFill>
              </a:rPr>
              <a:t> not </a:t>
            </a:r>
            <a:r>
              <a:rPr lang="cs-CZ" sz="2600" b="0" dirty="0" err="1" smtClean="0">
                <a:solidFill>
                  <a:schemeClr val="tx1"/>
                </a:solidFill>
              </a:rPr>
              <a:t>normal</a:t>
            </a:r>
            <a:r>
              <a:rPr lang="cs-CZ" sz="2600" b="0" dirty="0" smtClean="0">
                <a:solidFill>
                  <a:schemeClr val="tx1"/>
                </a:solidFill>
              </a:rPr>
              <a:t> to </a:t>
            </a:r>
            <a:r>
              <a:rPr lang="cs-CZ" sz="2600" b="0" dirty="0" err="1" smtClean="0">
                <a:solidFill>
                  <a:schemeClr val="tx1"/>
                </a:solidFill>
              </a:rPr>
              <a:t>check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barrel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after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shot.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This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defect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is</a:t>
            </a:r>
            <a:r>
              <a:rPr lang="cs-CZ" sz="2600" b="0" dirty="0" smtClean="0">
                <a:solidFill>
                  <a:schemeClr val="tx1"/>
                </a:solidFill>
              </a:rPr>
              <a:t> very </a:t>
            </a:r>
            <a:r>
              <a:rPr lang="cs-CZ" sz="2600" b="0" dirty="0" err="1" smtClean="0">
                <a:solidFill>
                  <a:schemeClr val="tx1"/>
                </a:solidFill>
              </a:rPr>
              <a:t>dangerous</a:t>
            </a:r>
            <a:r>
              <a:rPr lang="cs-CZ" sz="2600" b="0" dirty="0" smtClean="0">
                <a:solidFill>
                  <a:schemeClr val="tx1"/>
                </a:solidFill>
              </a:rPr>
              <a:t>.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Another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dangerous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defect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is</a:t>
            </a:r>
            <a:r>
              <a:rPr lang="cs-CZ" sz="2600" b="0" dirty="0" smtClean="0">
                <a:solidFill>
                  <a:schemeClr val="tx1"/>
                </a:solidFill>
              </a:rPr>
              <a:t> a </a:t>
            </a:r>
            <a:r>
              <a:rPr lang="cs-CZ" sz="2600" b="0" dirty="0" err="1" smtClean="0">
                <a:solidFill>
                  <a:schemeClr val="tx1"/>
                </a:solidFill>
              </a:rPr>
              <a:t>barrier</a:t>
            </a:r>
            <a:r>
              <a:rPr lang="cs-CZ" sz="2600" b="0" dirty="0" smtClean="0">
                <a:solidFill>
                  <a:schemeClr val="tx1"/>
                </a:solidFill>
              </a:rPr>
              <a:t> in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barrel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  <a:endParaRPr lang="en-GB" sz="2600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10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03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404664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Functional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defects</a:t>
            </a:r>
            <a:r>
              <a:rPr lang="cs-CZ" sz="2600" b="0" dirty="0">
                <a:solidFill>
                  <a:schemeClr val="tx1"/>
                </a:solidFill>
              </a:rPr>
              <a:t> of </a:t>
            </a:r>
            <a:r>
              <a:rPr lang="cs-CZ" sz="2600" b="0" dirty="0" err="1" smtClean="0">
                <a:solidFill>
                  <a:schemeClr val="tx1"/>
                </a:solidFill>
              </a:rPr>
              <a:t>guns</a:t>
            </a:r>
            <a:r>
              <a:rPr lang="cs-CZ" sz="2600" b="0" dirty="0" smtClean="0">
                <a:solidFill>
                  <a:schemeClr val="tx1"/>
                </a:solidFill>
              </a:rPr>
              <a:t>: </a:t>
            </a:r>
          </a:p>
          <a:p>
            <a:pPr marL="1508760" lvl="1" indent="-1143000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cs-CZ" sz="2600" b="0" dirty="0" smtClean="0">
              <a:solidFill>
                <a:schemeClr val="tx1"/>
              </a:solidFill>
            </a:endParaRP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>
                <a:solidFill>
                  <a:schemeClr val="tx1"/>
                </a:solidFill>
              </a:rPr>
              <a:t>d</a:t>
            </a:r>
            <a:r>
              <a:rPr lang="cs-CZ" sz="2600" b="0" dirty="0" smtClean="0">
                <a:solidFill>
                  <a:schemeClr val="tx1"/>
                </a:solidFill>
              </a:rPr>
              <a:t>o not </a:t>
            </a:r>
            <a:r>
              <a:rPr lang="cs-CZ" sz="2600" b="0" dirty="0" err="1" smtClean="0">
                <a:solidFill>
                  <a:schemeClr val="tx1"/>
                </a:solidFill>
              </a:rPr>
              <a:t>pass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cartridge</a:t>
            </a:r>
            <a:r>
              <a:rPr lang="cs-CZ" sz="2600" b="0" dirty="0" smtClean="0">
                <a:solidFill>
                  <a:schemeClr val="tx1"/>
                </a:solidFill>
              </a:rPr>
              <a:t> to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chamber</a:t>
            </a:r>
            <a:r>
              <a:rPr lang="cs-CZ" sz="2600" b="0" dirty="0" smtClean="0">
                <a:solidFill>
                  <a:schemeClr val="tx1"/>
                </a:solidFill>
              </a:rPr>
              <a:t>,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smtClean="0">
                <a:solidFill>
                  <a:schemeClr val="tx1"/>
                </a:solidFill>
              </a:rPr>
              <a:t>do not open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cartridge</a:t>
            </a:r>
            <a:r>
              <a:rPr lang="cs-CZ" sz="2600" b="0" dirty="0" smtClean="0">
                <a:solidFill>
                  <a:schemeClr val="tx1"/>
                </a:solidFill>
              </a:rPr>
              <a:t> to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chamber</a:t>
            </a:r>
            <a:r>
              <a:rPr lang="cs-CZ" sz="2600" b="0" dirty="0" smtClean="0">
                <a:solidFill>
                  <a:schemeClr val="tx1"/>
                </a:solidFill>
              </a:rPr>
              <a:t>,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smtClean="0">
                <a:solidFill>
                  <a:schemeClr val="tx1"/>
                </a:solidFill>
              </a:rPr>
              <a:t>do not  </a:t>
            </a:r>
            <a:r>
              <a:rPr lang="cs-CZ" sz="2600" b="0" dirty="0" err="1" smtClean="0">
                <a:solidFill>
                  <a:schemeClr val="tx1"/>
                </a:solidFill>
              </a:rPr>
              <a:t>pull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out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cartridge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casing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from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chamber</a:t>
            </a:r>
            <a:r>
              <a:rPr lang="cs-CZ" sz="2600" b="0" dirty="0" smtClean="0">
                <a:solidFill>
                  <a:schemeClr val="tx1"/>
                </a:solidFill>
              </a:rPr>
              <a:t>,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smtClean="0">
                <a:solidFill>
                  <a:schemeClr val="tx1"/>
                </a:solidFill>
              </a:rPr>
              <a:t>do not  </a:t>
            </a:r>
            <a:r>
              <a:rPr lang="cs-CZ" sz="2600" b="0" dirty="0" err="1" smtClean="0">
                <a:solidFill>
                  <a:schemeClr val="tx1"/>
                </a:solidFill>
              </a:rPr>
              <a:t>throw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out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cartridge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casing</a:t>
            </a:r>
            <a:r>
              <a:rPr lang="cs-CZ" sz="2600" b="0" dirty="0" smtClean="0">
                <a:solidFill>
                  <a:schemeClr val="tx1"/>
                </a:solidFill>
              </a:rPr>
              <a:t>,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shooting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emergency</a:t>
            </a:r>
            <a:r>
              <a:rPr lang="cs-CZ" sz="2600" b="0" dirty="0" smtClean="0">
                <a:solidFill>
                  <a:schemeClr val="tx1"/>
                </a:solidFill>
              </a:rPr>
              <a:t>  </a:t>
            </a:r>
            <a:r>
              <a:rPr lang="cs-CZ" sz="2600" b="0" dirty="0" err="1" smtClean="0">
                <a:solidFill>
                  <a:schemeClr val="tx1"/>
                </a:solidFill>
              </a:rPr>
              <a:t>is</a:t>
            </a:r>
            <a:r>
              <a:rPr lang="cs-CZ" sz="2600" b="0" dirty="0" smtClean="0">
                <a:solidFill>
                  <a:schemeClr val="tx1"/>
                </a:solidFill>
              </a:rPr>
              <a:t> not </a:t>
            </a:r>
            <a:r>
              <a:rPr lang="cs-CZ" sz="2600" b="0" dirty="0" err="1" smtClean="0">
                <a:solidFill>
                  <a:schemeClr val="tx1"/>
                </a:solidFill>
              </a:rPr>
              <a:t>exposed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  <a:endParaRPr lang="en-GB" sz="2600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11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4761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404664"/>
            <a:ext cx="7200800" cy="5472608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Functional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defects</a:t>
            </a:r>
            <a:r>
              <a:rPr lang="cs-CZ" sz="2600" b="0" dirty="0">
                <a:solidFill>
                  <a:schemeClr val="tx1"/>
                </a:solidFill>
              </a:rPr>
              <a:t> of </a:t>
            </a:r>
            <a:r>
              <a:rPr lang="cs-CZ" sz="2600" b="0" dirty="0" err="1" smtClean="0">
                <a:solidFill>
                  <a:schemeClr val="tx1"/>
                </a:solidFill>
              </a:rPr>
              <a:t>guns</a:t>
            </a:r>
            <a:r>
              <a:rPr lang="cs-CZ" sz="2600" b="0" dirty="0" smtClean="0">
                <a:solidFill>
                  <a:schemeClr val="tx1"/>
                </a:solidFill>
              </a:rPr>
              <a:t>: </a:t>
            </a:r>
          </a:p>
          <a:p>
            <a:pPr marL="822960" lvl="1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cs-CZ" sz="2600" b="0" dirty="0" smtClean="0">
              <a:solidFill>
                <a:schemeClr val="tx1"/>
              </a:solidFill>
            </a:endParaRP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premature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shooting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emergency</a:t>
            </a:r>
            <a:r>
              <a:rPr lang="cs-CZ" sz="2600" b="0" dirty="0" smtClean="0">
                <a:solidFill>
                  <a:schemeClr val="tx1"/>
                </a:solidFill>
              </a:rPr>
              <a:t>,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weak</a:t>
            </a:r>
            <a:r>
              <a:rPr lang="cs-CZ" sz="2600" b="0" dirty="0" smtClean="0">
                <a:solidFill>
                  <a:schemeClr val="tx1"/>
                </a:solidFill>
              </a:rPr>
              <a:t> strike to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strigger</a:t>
            </a:r>
            <a:r>
              <a:rPr lang="cs-CZ" sz="2600" b="0" dirty="0" smtClean="0">
                <a:solidFill>
                  <a:schemeClr val="tx1"/>
                </a:solidFill>
              </a:rPr>
              <a:t>,  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trigger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doesn´t</a:t>
            </a:r>
            <a:r>
              <a:rPr lang="cs-CZ" sz="2600" b="0" dirty="0" smtClean="0">
                <a:solidFill>
                  <a:schemeClr val="tx1"/>
                </a:solidFill>
              </a:rPr>
              <a:t> return,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magazine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is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released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etc</a:t>
            </a:r>
            <a:r>
              <a:rPr lang="cs-CZ" sz="2600" b="0" dirty="0" smtClean="0">
                <a:solidFill>
                  <a:schemeClr val="tx1"/>
                </a:solidFill>
              </a:rPr>
              <a:t>. </a:t>
            </a:r>
            <a:endParaRPr lang="en-GB" sz="2600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12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0352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404664"/>
            <a:ext cx="7200800" cy="5472608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Each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gun</a:t>
            </a:r>
            <a:r>
              <a:rPr lang="cs-CZ" sz="2600" b="0" dirty="0" smtClean="0">
                <a:solidFill>
                  <a:schemeClr val="tx1"/>
                </a:solidFill>
              </a:rPr>
              <a:t> has </a:t>
            </a:r>
            <a:r>
              <a:rPr lang="cs-CZ" sz="2600" b="0" dirty="0" err="1" smtClean="0">
                <a:solidFill>
                  <a:schemeClr val="tx1"/>
                </a:solidFill>
              </a:rPr>
              <a:t>got</a:t>
            </a:r>
            <a:r>
              <a:rPr lang="cs-CZ" sz="2600" b="0" dirty="0" smtClean="0">
                <a:solidFill>
                  <a:schemeClr val="tx1"/>
                </a:solidFill>
              </a:rPr>
              <a:t> a </a:t>
            </a:r>
            <a:r>
              <a:rPr lang="cs-CZ" sz="2600" b="0" dirty="0" err="1" smtClean="0">
                <a:solidFill>
                  <a:schemeClr val="tx1"/>
                </a:solidFill>
              </a:rPr>
              <a:t>certain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life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Life</a:t>
            </a:r>
            <a:r>
              <a:rPr lang="cs-CZ" sz="2600" b="0" dirty="0" smtClean="0">
                <a:solidFill>
                  <a:schemeClr val="tx1"/>
                </a:solidFill>
              </a:rPr>
              <a:t>(</a:t>
            </a:r>
            <a:r>
              <a:rPr lang="cs-CZ" sz="2600" b="0" dirty="0" err="1" smtClean="0">
                <a:solidFill>
                  <a:schemeClr val="tx1"/>
                </a:solidFill>
              </a:rPr>
              <a:t>time</a:t>
            </a:r>
            <a:r>
              <a:rPr lang="cs-CZ" sz="2600" b="0" dirty="0" smtClean="0">
                <a:solidFill>
                  <a:schemeClr val="tx1"/>
                </a:solidFill>
              </a:rPr>
              <a:t>) of </a:t>
            </a:r>
            <a:r>
              <a:rPr lang="cs-CZ" sz="2600" b="0" dirty="0" err="1" smtClean="0">
                <a:solidFill>
                  <a:schemeClr val="tx1"/>
                </a:solidFill>
              </a:rPr>
              <a:t>gun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is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defined</a:t>
            </a:r>
            <a:r>
              <a:rPr lang="cs-CZ" sz="2600" b="0" dirty="0" smtClean="0">
                <a:solidFill>
                  <a:schemeClr val="tx1"/>
                </a:solidFill>
              </a:rPr>
              <a:t> in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specification</a:t>
            </a:r>
            <a:r>
              <a:rPr lang="cs-CZ" sz="2600" b="0" dirty="0" smtClean="0">
                <a:solidFill>
                  <a:schemeClr val="tx1"/>
                </a:solidFill>
              </a:rPr>
              <a:t>.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Life</a:t>
            </a:r>
            <a:r>
              <a:rPr lang="cs-CZ" sz="2600" b="0" dirty="0" smtClean="0">
                <a:solidFill>
                  <a:schemeClr val="tx1"/>
                </a:solidFill>
              </a:rPr>
              <a:t>(</a:t>
            </a:r>
            <a:r>
              <a:rPr lang="cs-CZ" sz="2600" b="0" dirty="0" err="1" smtClean="0">
                <a:solidFill>
                  <a:schemeClr val="tx1"/>
                </a:solidFill>
              </a:rPr>
              <a:t>time</a:t>
            </a:r>
            <a:r>
              <a:rPr lang="cs-CZ" sz="2600" b="0" dirty="0" smtClean="0">
                <a:solidFill>
                  <a:schemeClr val="tx1"/>
                </a:solidFill>
              </a:rPr>
              <a:t>) </a:t>
            </a:r>
            <a:r>
              <a:rPr lang="cs-CZ" sz="2600" b="0" dirty="0" err="1" smtClean="0">
                <a:solidFill>
                  <a:schemeClr val="tx1"/>
                </a:solidFill>
              </a:rPr>
              <a:t>is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determined</a:t>
            </a:r>
            <a:r>
              <a:rPr lang="cs-CZ" sz="2600" b="0" dirty="0" smtClean="0">
                <a:solidFill>
                  <a:schemeClr val="tx1"/>
                </a:solidFill>
              </a:rPr>
              <a:t> by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number</a:t>
            </a:r>
            <a:r>
              <a:rPr lang="cs-CZ" sz="2600" b="0" dirty="0" smtClean="0">
                <a:solidFill>
                  <a:schemeClr val="tx1"/>
                </a:solidFill>
              </a:rPr>
              <a:t> of </a:t>
            </a:r>
            <a:r>
              <a:rPr lang="cs-CZ" sz="2600" b="0" dirty="0" err="1" smtClean="0">
                <a:solidFill>
                  <a:schemeClr val="tx1"/>
                </a:solidFill>
              </a:rPr>
              <a:t>shots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Examination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system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quarantees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safety</a:t>
            </a:r>
            <a:r>
              <a:rPr lang="cs-CZ" sz="2600" b="0" dirty="0" smtClean="0">
                <a:solidFill>
                  <a:schemeClr val="tx1"/>
                </a:solidFill>
              </a:rPr>
              <a:t> and </a:t>
            </a:r>
            <a:r>
              <a:rPr lang="cs-CZ" sz="2600" b="0" dirty="0" err="1" smtClean="0">
                <a:solidFill>
                  <a:schemeClr val="tx1"/>
                </a:solidFill>
              </a:rPr>
              <a:t>functionality</a:t>
            </a:r>
            <a:r>
              <a:rPr lang="cs-CZ" sz="2600" b="0" dirty="0" smtClean="0">
                <a:solidFill>
                  <a:schemeClr val="tx1"/>
                </a:solidFill>
              </a:rPr>
              <a:t> of </a:t>
            </a:r>
            <a:r>
              <a:rPr lang="cs-CZ" sz="2600" b="0" dirty="0" err="1" smtClean="0">
                <a:solidFill>
                  <a:schemeClr val="tx1"/>
                </a:solidFill>
              </a:rPr>
              <a:t>gun</a:t>
            </a:r>
            <a:r>
              <a:rPr lang="cs-CZ" sz="2600" b="0" dirty="0" smtClean="0">
                <a:solidFill>
                  <a:schemeClr val="tx1"/>
                </a:solidFill>
              </a:rPr>
              <a:t>.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Defects</a:t>
            </a:r>
            <a:r>
              <a:rPr lang="cs-CZ" sz="2600" b="0" dirty="0" smtClean="0">
                <a:solidFill>
                  <a:schemeClr val="tx1"/>
                </a:solidFill>
              </a:rPr>
              <a:t> are </a:t>
            </a:r>
            <a:r>
              <a:rPr lang="cs-CZ" sz="2600" b="0" dirty="0" err="1" smtClean="0">
                <a:solidFill>
                  <a:schemeClr val="tx1"/>
                </a:solidFill>
              </a:rPr>
              <a:t>result</a:t>
            </a:r>
            <a:r>
              <a:rPr lang="cs-CZ" sz="2600" b="0" dirty="0" smtClean="0">
                <a:solidFill>
                  <a:schemeClr val="tx1"/>
                </a:solidFill>
              </a:rPr>
              <a:t> of </a:t>
            </a:r>
            <a:r>
              <a:rPr lang="cs-CZ" sz="2600" b="0" dirty="0" err="1" smtClean="0">
                <a:solidFill>
                  <a:schemeClr val="tx1"/>
                </a:solidFill>
              </a:rPr>
              <a:t>failure</a:t>
            </a:r>
            <a:r>
              <a:rPr lang="cs-CZ" sz="2600" b="0" dirty="0" smtClean="0">
                <a:solidFill>
                  <a:schemeClr val="tx1"/>
                </a:solidFill>
              </a:rPr>
              <a:t> to </a:t>
            </a:r>
            <a:r>
              <a:rPr lang="cs-CZ" sz="2600" b="0" dirty="0" err="1" smtClean="0">
                <a:solidFill>
                  <a:schemeClr val="tx1"/>
                </a:solidFill>
              </a:rPr>
              <a:t>comply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with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technical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regulations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or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improper</a:t>
            </a:r>
            <a:r>
              <a:rPr lang="cs-CZ" sz="2600" b="0" dirty="0" smtClean="0">
                <a:solidFill>
                  <a:schemeClr val="tx1"/>
                </a:solidFill>
              </a:rPr>
              <a:t> use of </a:t>
            </a:r>
            <a:r>
              <a:rPr lang="cs-CZ" sz="2600" b="0" dirty="0" err="1" smtClean="0">
                <a:solidFill>
                  <a:schemeClr val="tx1"/>
                </a:solidFill>
              </a:rPr>
              <a:t>gun</a:t>
            </a:r>
            <a:r>
              <a:rPr lang="cs-CZ" sz="2600" b="0" dirty="0" smtClean="0">
                <a:solidFill>
                  <a:schemeClr val="tx1"/>
                </a:solidFill>
              </a:rPr>
              <a:t>. </a:t>
            </a:r>
            <a:endParaRPr lang="en-GB" sz="2600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13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6528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404664"/>
            <a:ext cx="7200800" cy="5256584"/>
          </a:xfrm>
        </p:spPr>
        <p:txBody>
          <a:bodyPr>
            <a:normAutofit/>
          </a:bodyPr>
          <a:lstStyle/>
          <a:p>
            <a:pPr lvl="1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cs-CZ" sz="2600" b="0" dirty="0" smtClean="0">
                <a:solidFill>
                  <a:schemeClr val="tx1"/>
                </a:solidFill>
              </a:rPr>
              <a:t>G</a:t>
            </a:r>
            <a:r>
              <a:rPr lang="en-US" sz="2600" b="0" dirty="0" err="1" smtClean="0">
                <a:solidFill>
                  <a:schemeClr val="tx1"/>
                </a:solidFill>
              </a:rPr>
              <a:t>radual</a:t>
            </a:r>
            <a:r>
              <a:rPr lang="en-US" sz="2600" b="0" dirty="0" smtClean="0">
                <a:solidFill>
                  <a:schemeClr val="tx1"/>
                </a:solidFill>
              </a:rPr>
              <a:t> </a:t>
            </a:r>
            <a:r>
              <a:rPr lang="en-US" sz="2600" b="0" dirty="0">
                <a:solidFill>
                  <a:schemeClr val="tx1"/>
                </a:solidFill>
              </a:rPr>
              <a:t>reduction in the functional properties of the </a:t>
            </a:r>
            <a:r>
              <a:rPr lang="en-US" sz="2600" b="0" dirty="0" smtClean="0">
                <a:solidFill>
                  <a:schemeClr val="tx1"/>
                </a:solidFill>
              </a:rPr>
              <a:t>bore</a:t>
            </a:r>
            <a:r>
              <a:rPr lang="cs-CZ" sz="2600" b="0" dirty="0" smtClean="0">
                <a:solidFill>
                  <a:schemeClr val="tx1"/>
                </a:solidFill>
              </a:rPr>
              <a:t> : </a:t>
            </a:r>
          </a:p>
          <a:p>
            <a:pPr lvl="1">
              <a:lnSpc>
                <a:spcPct val="170000"/>
              </a:lnSpc>
              <a:buFont typeface="Wingdings" panose="05000000000000000000" pitchFamily="2" charset="2"/>
              <a:buChar char="§"/>
            </a:pPr>
            <a:endParaRPr lang="cs-CZ" sz="2600" b="0" dirty="0">
              <a:solidFill>
                <a:schemeClr val="tx1"/>
              </a:solidFill>
            </a:endParaRPr>
          </a:p>
          <a:p>
            <a:pPr lvl="2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cs-CZ" sz="2600" b="0" dirty="0" smtClean="0">
                <a:solidFill>
                  <a:schemeClr val="tx1"/>
                </a:solidFill>
              </a:rPr>
              <a:t>a </a:t>
            </a:r>
            <a:r>
              <a:rPr lang="cs-CZ" sz="2600" b="0" dirty="0" err="1" smtClean="0">
                <a:solidFill>
                  <a:schemeClr val="tx1"/>
                </a:solidFill>
              </a:rPr>
              <a:t>mechanical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action</a:t>
            </a:r>
            <a:r>
              <a:rPr lang="cs-CZ" sz="2600" b="0" dirty="0" smtClean="0">
                <a:solidFill>
                  <a:schemeClr val="tx1"/>
                </a:solidFill>
              </a:rPr>
              <a:t>, </a:t>
            </a:r>
          </a:p>
          <a:p>
            <a:pPr lvl="2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cs-CZ" sz="2600" b="0" dirty="0" smtClean="0">
                <a:solidFill>
                  <a:schemeClr val="tx1"/>
                </a:solidFill>
              </a:rPr>
              <a:t>a </a:t>
            </a:r>
            <a:r>
              <a:rPr lang="cs-CZ" sz="2600" b="0" dirty="0" err="1" smtClean="0">
                <a:solidFill>
                  <a:schemeClr val="tx1"/>
                </a:solidFill>
              </a:rPr>
              <a:t>heat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treatment</a:t>
            </a:r>
            <a:r>
              <a:rPr lang="cs-CZ" sz="2600" b="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an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erosive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action</a:t>
            </a:r>
            <a:r>
              <a:rPr lang="cs-CZ" sz="2600" b="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cs-CZ" sz="2600" b="0" dirty="0" smtClean="0">
                <a:solidFill>
                  <a:schemeClr val="tx1"/>
                </a:solidFill>
              </a:rPr>
              <a:t>a </a:t>
            </a:r>
            <a:r>
              <a:rPr lang="cs-CZ" sz="2600" b="0" dirty="0" err="1" smtClean="0">
                <a:solidFill>
                  <a:schemeClr val="tx1"/>
                </a:solidFill>
              </a:rPr>
              <a:t>chemical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action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  <a:endParaRPr lang="en-GB" sz="2600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14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451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404664"/>
            <a:ext cx="7344816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smtClean="0">
                <a:solidFill>
                  <a:schemeClr val="tx1"/>
                </a:solidFill>
              </a:rPr>
              <a:t>P</a:t>
            </a:r>
            <a:r>
              <a:rPr lang="en-US" sz="2600" b="0" dirty="0" err="1" smtClean="0">
                <a:solidFill>
                  <a:schemeClr val="tx1"/>
                </a:solidFill>
              </a:rPr>
              <a:t>rotection</a:t>
            </a:r>
            <a:r>
              <a:rPr lang="en-US" sz="2600" b="0" dirty="0" smtClean="0">
                <a:solidFill>
                  <a:schemeClr val="tx1"/>
                </a:solidFill>
              </a:rPr>
              <a:t> </a:t>
            </a:r>
            <a:r>
              <a:rPr lang="en-US" sz="2600" b="0" dirty="0">
                <a:solidFill>
                  <a:schemeClr val="tx1"/>
                </a:solidFill>
              </a:rPr>
              <a:t>of the functional properties of </a:t>
            </a:r>
            <a:r>
              <a:rPr lang="en-US" sz="2600" b="0" dirty="0" err="1">
                <a:solidFill>
                  <a:schemeClr val="tx1"/>
                </a:solidFill>
              </a:rPr>
              <a:t>of</a:t>
            </a:r>
            <a:r>
              <a:rPr lang="en-US" sz="2600" b="0" dirty="0">
                <a:solidFill>
                  <a:schemeClr val="tx1"/>
                </a:solidFill>
              </a:rPr>
              <a:t> the bore</a:t>
            </a:r>
            <a:r>
              <a:rPr lang="cs-CZ" sz="2600" b="0" dirty="0" smtClean="0">
                <a:solidFill>
                  <a:schemeClr val="tx1"/>
                </a:solidFill>
              </a:rPr>
              <a:t> :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cs-CZ" sz="2600" b="0" dirty="0">
              <a:solidFill>
                <a:schemeClr val="tx1"/>
              </a:solidFill>
            </a:endParaRP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>
                <a:solidFill>
                  <a:schemeClr val="tx1"/>
                </a:solidFill>
              </a:rPr>
              <a:t>c</a:t>
            </a:r>
            <a:r>
              <a:rPr lang="cs-CZ" sz="2600" b="0" dirty="0" err="1" smtClean="0">
                <a:solidFill>
                  <a:schemeClr val="tx1"/>
                </a:solidFill>
              </a:rPr>
              <a:t>onstruction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of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barrel</a:t>
            </a:r>
            <a:r>
              <a:rPr lang="cs-CZ" sz="2600" b="0" dirty="0" smtClean="0">
                <a:solidFill>
                  <a:schemeClr val="tx1"/>
                </a:solidFill>
              </a:rPr>
              <a:t> and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bore,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construction</a:t>
            </a:r>
            <a:r>
              <a:rPr lang="cs-CZ" sz="2600" b="0" dirty="0" smtClean="0">
                <a:solidFill>
                  <a:schemeClr val="tx1"/>
                </a:solidFill>
              </a:rPr>
              <a:t> of </a:t>
            </a:r>
            <a:r>
              <a:rPr lang="cs-CZ" sz="2600" b="0" dirty="0" err="1" smtClean="0">
                <a:solidFill>
                  <a:schemeClr val="tx1"/>
                </a:solidFill>
              </a:rPr>
              <a:t>cartridge</a:t>
            </a:r>
            <a:r>
              <a:rPr lang="cs-CZ" sz="2600" b="0" dirty="0" smtClean="0">
                <a:solidFill>
                  <a:schemeClr val="tx1"/>
                </a:solidFill>
              </a:rPr>
              <a:t> and </a:t>
            </a:r>
            <a:r>
              <a:rPr lang="cs-CZ" sz="2600" b="0" dirty="0" err="1" smtClean="0">
                <a:solidFill>
                  <a:schemeClr val="tx1"/>
                </a:solidFill>
              </a:rPr>
              <a:t>its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material</a:t>
            </a:r>
            <a:r>
              <a:rPr lang="cs-CZ" sz="2600" b="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material</a:t>
            </a:r>
            <a:r>
              <a:rPr lang="cs-CZ" sz="2600" b="0" dirty="0" smtClean="0">
                <a:solidFill>
                  <a:schemeClr val="tx1"/>
                </a:solidFill>
              </a:rPr>
              <a:t> of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barrel</a:t>
            </a:r>
            <a:r>
              <a:rPr lang="cs-CZ" sz="2600" b="0" dirty="0" smtClean="0">
                <a:solidFill>
                  <a:schemeClr val="tx1"/>
                </a:solidFill>
              </a:rPr>
              <a:t> and  </a:t>
            </a:r>
            <a:r>
              <a:rPr lang="cs-CZ" sz="2600" b="0" dirty="0" err="1" smtClean="0">
                <a:solidFill>
                  <a:schemeClr val="tx1"/>
                </a:solidFill>
              </a:rPr>
              <a:t>the</a:t>
            </a:r>
            <a:r>
              <a:rPr lang="cs-CZ" sz="2600" b="0" dirty="0" smtClean="0">
                <a:solidFill>
                  <a:schemeClr val="tx1"/>
                </a:solidFill>
              </a:rPr>
              <a:t> technology,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smtClean="0">
                <a:solidFill>
                  <a:schemeClr val="tx1"/>
                </a:solidFill>
              </a:rPr>
              <a:t>c</a:t>
            </a:r>
            <a:r>
              <a:rPr lang="en-US" sz="2600" b="0" dirty="0" err="1" smtClean="0">
                <a:solidFill>
                  <a:schemeClr val="tx1"/>
                </a:solidFill>
              </a:rPr>
              <a:t>hanges</a:t>
            </a:r>
            <a:r>
              <a:rPr lang="en-US" sz="2600" b="0" dirty="0" smtClean="0">
                <a:solidFill>
                  <a:schemeClr val="tx1"/>
                </a:solidFill>
              </a:rPr>
              <a:t> </a:t>
            </a:r>
            <a:r>
              <a:rPr lang="en-US" sz="2600" b="0" dirty="0">
                <a:solidFill>
                  <a:schemeClr val="tx1"/>
                </a:solidFill>
              </a:rPr>
              <a:t>in the design of </a:t>
            </a:r>
            <a:r>
              <a:rPr lang="cs-CZ" sz="2600" b="0" dirty="0" err="1" smtClean="0">
                <a:solidFill>
                  <a:schemeClr val="tx1"/>
                </a:solidFill>
              </a:rPr>
              <a:t>guns</a:t>
            </a:r>
            <a:r>
              <a:rPr lang="en-US" sz="2600" b="0" dirty="0" smtClean="0">
                <a:solidFill>
                  <a:schemeClr val="tx1"/>
                </a:solidFill>
              </a:rPr>
              <a:t> </a:t>
            </a:r>
            <a:r>
              <a:rPr lang="en-US" sz="2600" b="0" dirty="0">
                <a:solidFill>
                  <a:schemeClr val="tx1"/>
                </a:solidFill>
              </a:rPr>
              <a:t>in use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  <a:endParaRPr lang="en-GB" sz="2600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15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315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59632" y="2492896"/>
            <a:ext cx="7884368" cy="1066800"/>
          </a:xfrm>
        </p:spPr>
        <p:txBody>
          <a:bodyPr/>
          <a:lstStyle/>
          <a:p>
            <a:r>
              <a:rPr lang="cs-CZ" sz="6600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quiz</a:t>
            </a:r>
            <a:endParaRPr lang="en-GB" sz="6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16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88367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404664"/>
            <a:ext cx="7344816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cs-CZ" sz="2600" b="0" dirty="0" smtClean="0">
              <a:solidFill>
                <a:schemeClr val="tx1"/>
              </a:solidFill>
            </a:endParaRP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b="0" dirty="0" smtClean="0">
                <a:solidFill>
                  <a:schemeClr val="tx1"/>
                </a:solidFill>
              </a:rPr>
              <a:t>How </a:t>
            </a:r>
            <a:r>
              <a:rPr lang="en-US" sz="2600" b="0" dirty="0">
                <a:solidFill>
                  <a:schemeClr val="tx1"/>
                </a:solidFill>
              </a:rPr>
              <a:t>many groups </a:t>
            </a:r>
            <a:r>
              <a:rPr lang="cs-CZ" sz="2600" b="0" dirty="0" smtClean="0">
                <a:solidFill>
                  <a:schemeClr val="tx1"/>
                </a:solidFill>
              </a:rPr>
              <a:t>of </a:t>
            </a:r>
            <a:r>
              <a:rPr lang="en-US" sz="2600" b="0" dirty="0" smtClean="0">
                <a:solidFill>
                  <a:schemeClr val="tx1"/>
                </a:solidFill>
              </a:rPr>
              <a:t>defects </a:t>
            </a:r>
            <a:r>
              <a:rPr lang="cs-CZ" sz="2600" b="0" dirty="0" err="1" smtClean="0">
                <a:solidFill>
                  <a:schemeClr val="tx1"/>
                </a:solidFill>
              </a:rPr>
              <a:t>guns</a:t>
            </a:r>
            <a:r>
              <a:rPr lang="en-US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smtClean="0">
                <a:solidFill>
                  <a:schemeClr val="tx1"/>
                </a:solidFill>
              </a:rPr>
              <a:t>do </a:t>
            </a:r>
            <a:r>
              <a:rPr lang="cs-CZ" sz="2600" b="0" dirty="0" err="1" smtClean="0">
                <a:solidFill>
                  <a:schemeClr val="tx1"/>
                </a:solidFill>
              </a:rPr>
              <a:t>you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know</a:t>
            </a:r>
            <a:r>
              <a:rPr lang="en-US" sz="2600" b="0" dirty="0" smtClean="0">
                <a:solidFill>
                  <a:schemeClr val="tx1"/>
                </a:solidFill>
              </a:rPr>
              <a:t>?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Describe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common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defects</a:t>
            </a:r>
            <a:r>
              <a:rPr lang="cs-CZ" sz="2600" b="0" dirty="0" smtClean="0">
                <a:solidFill>
                  <a:schemeClr val="tx1"/>
                </a:solidFill>
              </a:rPr>
              <a:t>.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Describe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defects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associated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with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internal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ballistics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Describe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functional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defects</a:t>
            </a:r>
            <a:r>
              <a:rPr lang="cs-CZ" sz="2600" b="0" dirty="0">
                <a:solidFill>
                  <a:schemeClr val="tx1"/>
                </a:solidFill>
              </a:rPr>
              <a:t> of </a:t>
            </a:r>
            <a:r>
              <a:rPr lang="cs-CZ" sz="2600" b="0" dirty="0" err="1" smtClean="0">
                <a:solidFill>
                  <a:schemeClr val="tx1"/>
                </a:solidFill>
              </a:rPr>
              <a:t>guns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Describe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wear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 smtClean="0">
                <a:solidFill>
                  <a:schemeClr val="tx1"/>
                </a:solidFill>
              </a:rPr>
              <a:t>out</a:t>
            </a:r>
            <a:r>
              <a:rPr lang="cs-CZ" sz="2600" b="0" dirty="0" smtClean="0">
                <a:solidFill>
                  <a:schemeClr val="tx1"/>
                </a:solidFill>
              </a:rPr>
              <a:t> of </a:t>
            </a:r>
            <a:r>
              <a:rPr lang="cs-CZ" sz="2600" b="0" dirty="0" err="1" smtClean="0">
                <a:solidFill>
                  <a:schemeClr val="tx1"/>
                </a:solidFill>
              </a:rPr>
              <a:t>guns</a:t>
            </a:r>
            <a:r>
              <a:rPr lang="cs-CZ" sz="2600" b="0" dirty="0" smtClean="0">
                <a:solidFill>
                  <a:schemeClr val="tx1"/>
                </a:solidFill>
              </a:rPr>
              <a:t>. </a:t>
            </a:r>
            <a:endParaRPr lang="en-GB" sz="2600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17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561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404664"/>
            <a:ext cx="7344816" cy="5472608"/>
          </a:xfrm>
        </p:spPr>
        <p:txBody>
          <a:bodyPr>
            <a:normAutofit/>
          </a:bodyPr>
          <a:lstStyle/>
          <a:p>
            <a:pPr marL="457200" lvl="1" indent="0">
              <a:lnSpc>
                <a:spcPct val="150000"/>
              </a:lnSpc>
              <a:buNone/>
            </a:pPr>
            <a:endParaRPr lang="cs-CZ" sz="2600" b="0" dirty="0" smtClean="0">
              <a:solidFill>
                <a:schemeClr val="tx1"/>
              </a:solidFill>
            </a:endParaRP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Describe</a:t>
            </a:r>
            <a:r>
              <a:rPr lang="cs-CZ" sz="2600" b="0" dirty="0" smtClean="0">
                <a:solidFill>
                  <a:schemeClr val="tx1"/>
                </a:solidFill>
              </a:rPr>
              <a:t> g</a:t>
            </a:r>
            <a:r>
              <a:rPr lang="en-US" sz="2600" b="0" dirty="0" err="1" smtClean="0">
                <a:solidFill>
                  <a:schemeClr val="tx1"/>
                </a:solidFill>
              </a:rPr>
              <a:t>radual</a:t>
            </a:r>
            <a:r>
              <a:rPr lang="en-US" sz="2600" b="0" dirty="0" smtClean="0">
                <a:solidFill>
                  <a:schemeClr val="tx1"/>
                </a:solidFill>
              </a:rPr>
              <a:t> </a:t>
            </a:r>
            <a:r>
              <a:rPr lang="en-US" sz="2600" b="0" dirty="0">
                <a:solidFill>
                  <a:schemeClr val="tx1"/>
                </a:solidFill>
              </a:rPr>
              <a:t>reduction in the functional properties of the </a:t>
            </a:r>
            <a:r>
              <a:rPr lang="en-US" sz="2600" b="0" dirty="0" smtClean="0">
                <a:solidFill>
                  <a:schemeClr val="tx1"/>
                </a:solidFill>
              </a:rPr>
              <a:t>bore</a:t>
            </a:r>
            <a:r>
              <a:rPr lang="cs-CZ" sz="2600" b="0" dirty="0">
                <a:solidFill>
                  <a:schemeClr val="tx1"/>
                </a:solidFill>
              </a:rPr>
              <a:t>.</a:t>
            </a:r>
            <a:endParaRPr lang="cs-CZ" sz="2600" b="0" dirty="0" smtClean="0">
              <a:solidFill>
                <a:schemeClr val="tx1"/>
              </a:solidFill>
            </a:endParaRP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Describe</a:t>
            </a:r>
            <a:r>
              <a:rPr lang="cs-CZ" sz="2600" b="0" dirty="0" smtClean="0">
                <a:solidFill>
                  <a:schemeClr val="tx1"/>
                </a:solidFill>
              </a:rPr>
              <a:t> p</a:t>
            </a:r>
            <a:r>
              <a:rPr lang="en-US" sz="2600" b="0" dirty="0" err="1" smtClean="0">
                <a:solidFill>
                  <a:schemeClr val="tx1"/>
                </a:solidFill>
              </a:rPr>
              <a:t>rotection</a:t>
            </a:r>
            <a:r>
              <a:rPr lang="en-US" sz="2600" b="0" dirty="0" smtClean="0">
                <a:solidFill>
                  <a:schemeClr val="tx1"/>
                </a:solidFill>
              </a:rPr>
              <a:t> of the functional properties of </a:t>
            </a:r>
            <a:r>
              <a:rPr lang="en-US" sz="2600" b="0" dirty="0" err="1" smtClean="0">
                <a:solidFill>
                  <a:schemeClr val="tx1"/>
                </a:solidFill>
              </a:rPr>
              <a:t>of</a:t>
            </a:r>
            <a:r>
              <a:rPr lang="en-US" sz="2600" b="0" dirty="0" smtClean="0">
                <a:solidFill>
                  <a:schemeClr val="tx1"/>
                </a:solidFill>
              </a:rPr>
              <a:t> the bore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  <a:endParaRPr lang="cs-CZ" sz="2600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18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485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59632" y="2492896"/>
            <a:ext cx="7884368" cy="1066800"/>
          </a:xfrm>
        </p:spPr>
        <p:txBody>
          <a:bodyPr/>
          <a:lstStyle/>
          <a:p>
            <a:r>
              <a:rPr lang="cs-CZ" sz="6600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summary</a:t>
            </a:r>
            <a:endParaRPr lang="en-GB" sz="6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19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9528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404664"/>
            <a:ext cx="7344816" cy="5472608"/>
          </a:xfrm>
        </p:spPr>
        <p:txBody>
          <a:bodyPr>
            <a:noAutofit/>
          </a:bodyPr>
          <a:lstStyle/>
          <a:p>
            <a:pPr marL="365760" lvl="1" indent="0">
              <a:buNone/>
            </a:pPr>
            <a:endParaRPr lang="cs-CZ" sz="2600" b="0" dirty="0" smtClean="0">
              <a:solidFill>
                <a:schemeClr val="tx1"/>
              </a:solidFill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Defects</a:t>
            </a:r>
            <a:r>
              <a:rPr lang="cs-CZ" sz="2600" b="0" dirty="0">
                <a:solidFill>
                  <a:schemeClr val="tx1"/>
                </a:solidFill>
              </a:rPr>
              <a:t> of </a:t>
            </a:r>
            <a:r>
              <a:rPr lang="cs-CZ" sz="2600" b="0" dirty="0" err="1">
                <a:solidFill>
                  <a:schemeClr val="tx1"/>
                </a:solidFill>
              </a:rPr>
              <a:t>guns</a:t>
            </a:r>
            <a:r>
              <a:rPr lang="cs-CZ" sz="2600" b="0" dirty="0">
                <a:solidFill>
                  <a:schemeClr val="tx1"/>
                </a:solidFill>
              </a:rPr>
              <a:t> are </a:t>
            </a:r>
            <a:r>
              <a:rPr lang="cs-CZ" sz="2600" b="0" dirty="0" err="1">
                <a:solidFill>
                  <a:schemeClr val="tx1"/>
                </a:solidFill>
              </a:rPr>
              <a:t>divided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into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four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groups</a:t>
            </a:r>
            <a:r>
              <a:rPr lang="cs-CZ" sz="2600" b="0" dirty="0">
                <a:solidFill>
                  <a:schemeClr val="tx1"/>
                </a:solidFill>
              </a:rPr>
              <a:t>: 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cs-CZ" sz="2600" b="0" dirty="0">
              <a:solidFill>
                <a:schemeClr val="tx1"/>
              </a:solidFill>
            </a:endParaRPr>
          </a:p>
          <a:p>
            <a:pPr lvl="2">
              <a:buFont typeface="Wingdings" panose="05000000000000000000" pitchFamily="2" charset="2"/>
              <a:buChar char="§"/>
            </a:pPr>
            <a:r>
              <a:rPr lang="cs-CZ" sz="2600" b="0" dirty="0" err="1">
                <a:solidFill>
                  <a:schemeClr val="tx1"/>
                </a:solidFill>
              </a:rPr>
              <a:t>common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defects</a:t>
            </a:r>
            <a:r>
              <a:rPr lang="cs-CZ" sz="2600" b="0" dirty="0">
                <a:solidFill>
                  <a:schemeClr val="tx1"/>
                </a:solidFill>
              </a:rPr>
              <a:t>,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defects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associated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with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internal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ballistics</a:t>
            </a:r>
            <a:r>
              <a:rPr lang="cs-CZ" sz="2600" b="0" dirty="0">
                <a:solidFill>
                  <a:schemeClr val="tx1"/>
                </a:solidFill>
              </a:rPr>
              <a:t>,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functional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defects</a:t>
            </a:r>
            <a:r>
              <a:rPr lang="cs-CZ" sz="2600" b="0" dirty="0">
                <a:solidFill>
                  <a:schemeClr val="tx1"/>
                </a:solidFill>
              </a:rPr>
              <a:t> of </a:t>
            </a:r>
            <a:r>
              <a:rPr lang="cs-CZ" sz="2600" b="0" dirty="0" err="1">
                <a:solidFill>
                  <a:schemeClr val="tx1"/>
                </a:solidFill>
              </a:rPr>
              <a:t>guns</a:t>
            </a:r>
            <a:r>
              <a:rPr lang="cs-CZ" sz="2600" b="0" dirty="0">
                <a:solidFill>
                  <a:schemeClr val="tx1"/>
                </a:solidFill>
              </a:rPr>
              <a:t>,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wear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out</a:t>
            </a:r>
            <a:r>
              <a:rPr lang="cs-CZ" sz="2600" b="0" dirty="0">
                <a:solidFill>
                  <a:schemeClr val="tx1"/>
                </a:solidFill>
              </a:rPr>
              <a:t> of </a:t>
            </a:r>
            <a:r>
              <a:rPr lang="cs-CZ" sz="2600" b="0" dirty="0" err="1">
                <a:solidFill>
                  <a:schemeClr val="tx1"/>
                </a:solidFill>
              </a:rPr>
              <a:t>guns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  <a:endParaRPr lang="en-GB" sz="2600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20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304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404664"/>
            <a:ext cx="7344816" cy="5472608"/>
          </a:xfrm>
        </p:spPr>
        <p:txBody>
          <a:bodyPr>
            <a:normAutofit/>
          </a:bodyPr>
          <a:lstStyle/>
          <a:p>
            <a:pPr marL="457200" lvl="1" indent="0">
              <a:lnSpc>
                <a:spcPct val="150000"/>
              </a:lnSpc>
              <a:buNone/>
            </a:pPr>
            <a:endParaRPr lang="cs-CZ" sz="2600" b="0" dirty="0" smtClean="0">
              <a:solidFill>
                <a:schemeClr val="tx1"/>
              </a:solidFill>
            </a:endParaRP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Each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gun</a:t>
            </a:r>
            <a:r>
              <a:rPr lang="cs-CZ" sz="2600" b="0" dirty="0">
                <a:solidFill>
                  <a:schemeClr val="tx1"/>
                </a:solidFill>
              </a:rPr>
              <a:t> has </a:t>
            </a:r>
            <a:r>
              <a:rPr lang="cs-CZ" sz="2600" b="0" dirty="0" err="1">
                <a:solidFill>
                  <a:schemeClr val="tx1"/>
                </a:solidFill>
              </a:rPr>
              <a:t>got</a:t>
            </a:r>
            <a:r>
              <a:rPr lang="cs-CZ" sz="2600" b="0" dirty="0">
                <a:solidFill>
                  <a:schemeClr val="tx1"/>
                </a:solidFill>
              </a:rPr>
              <a:t> a </a:t>
            </a:r>
            <a:r>
              <a:rPr lang="cs-CZ" sz="2600" b="0" dirty="0" err="1">
                <a:solidFill>
                  <a:schemeClr val="tx1"/>
                </a:solidFill>
              </a:rPr>
              <a:t>certain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life</a:t>
            </a:r>
            <a:r>
              <a:rPr lang="cs-CZ" sz="2600" b="0" dirty="0">
                <a:solidFill>
                  <a:schemeClr val="tx1"/>
                </a:solidFill>
              </a:rPr>
              <a:t>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Life</a:t>
            </a:r>
            <a:r>
              <a:rPr lang="cs-CZ" sz="2600" b="0" dirty="0" smtClean="0">
                <a:solidFill>
                  <a:schemeClr val="tx1"/>
                </a:solidFill>
              </a:rPr>
              <a:t>(</a:t>
            </a:r>
            <a:r>
              <a:rPr lang="cs-CZ" sz="2600" b="0" dirty="0" err="1" smtClean="0">
                <a:solidFill>
                  <a:schemeClr val="tx1"/>
                </a:solidFill>
              </a:rPr>
              <a:t>time</a:t>
            </a:r>
            <a:r>
              <a:rPr lang="cs-CZ" sz="2600" b="0" dirty="0">
                <a:solidFill>
                  <a:schemeClr val="tx1"/>
                </a:solidFill>
              </a:rPr>
              <a:t>) of </a:t>
            </a:r>
            <a:r>
              <a:rPr lang="cs-CZ" sz="2600" b="0" dirty="0" err="1">
                <a:solidFill>
                  <a:schemeClr val="tx1"/>
                </a:solidFill>
              </a:rPr>
              <a:t>gun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is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defined</a:t>
            </a:r>
            <a:r>
              <a:rPr lang="cs-CZ" sz="2600" b="0" dirty="0">
                <a:solidFill>
                  <a:schemeClr val="tx1"/>
                </a:solidFill>
              </a:rPr>
              <a:t> in </a:t>
            </a:r>
            <a:r>
              <a:rPr lang="cs-CZ" sz="2600" b="0" dirty="0" err="1">
                <a:solidFill>
                  <a:schemeClr val="tx1"/>
                </a:solidFill>
              </a:rPr>
              <a:t>the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specification</a:t>
            </a:r>
            <a:r>
              <a:rPr lang="cs-CZ" sz="2600" b="0" dirty="0">
                <a:solidFill>
                  <a:schemeClr val="tx1"/>
                </a:solidFill>
              </a:rPr>
              <a:t>.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Life</a:t>
            </a:r>
            <a:r>
              <a:rPr lang="cs-CZ" sz="2600" b="0" dirty="0" smtClean="0">
                <a:solidFill>
                  <a:schemeClr val="tx1"/>
                </a:solidFill>
              </a:rPr>
              <a:t>(</a:t>
            </a:r>
            <a:r>
              <a:rPr lang="cs-CZ" sz="2600" b="0" dirty="0" err="1" smtClean="0">
                <a:solidFill>
                  <a:schemeClr val="tx1"/>
                </a:solidFill>
              </a:rPr>
              <a:t>time</a:t>
            </a:r>
            <a:r>
              <a:rPr lang="cs-CZ" sz="2600" b="0" dirty="0">
                <a:solidFill>
                  <a:schemeClr val="tx1"/>
                </a:solidFill>
              </a:rPr>
              <a:t>) </a:t>
            </a:r>
            <a:r>
              <a:rPr lang="cs-CZ" sz="2600" b="0" dirty="0" err="1">
                <a:solidFill>
                  <a:schemeClr val="tx1"/>
                </a:solidFill>
              </a:rPr>
              <a:t>is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determined</a:t>
            </a:r>
            <a:r>
              <a:rPr lang="cs-CZ" sz="2600" b="0" dirty="0">
                <a:solidFill>
                  <a:schemeClr val="tx1"/>
                </a:solidFill>
              </a:rPr>
              <a:t> by </a:t>
            </a:r>
            <a:r>
              <a:rPr lang="cs-CZ" sz="2600" b="0" dirty="0" err="1">
                <a:solidFill>
                  <a:schemeClr val="tx1"/>
                </a:solidFill>
              </a:rPr>
              <a:t>the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number</a:t>
            </a:r>
            <a:r>
              <a:rPr lang="cs-CZ" sz="2600" b="0" dirty="0">
                <a:solidFill>
                  <a:schemeClr val="tx1"/>
                </a:solidFill>
              </a:rPr>
              <a:t> of </a:t>
            </a:r>
            <a:r>
              <a:rPr lang="cs-CZ" sz="2600" b="0" dirty="0" err="1">
                <a:solidFill>
                  <a:schemeClr val="tx1"/>
                </a:solidFill>
              </a:rPr>
              <a:t>shots</a:t>
            </a:r>
            <a:r>
              <a:rPr lang="cs-CZ" sz="2600" b="0" dirty="0">
                <a:solidFill>
                  <a:schemeClr val="tx1"/>
                </a:solidFill>
              </a:rPr>
              <a:t>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Examination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system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quarantees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safety</a:t>
            </a:r>
            <a:r>
              <a:rPr lang="cs-CZ" sz="2600" b="0" dirty="0">
                <a:solidFill>
                  <a:schemeClr val="tx1"/>
                </a:solidFill>
              </a:rPr>
              <a:t> and </a:t>
            </a:r>
            <a:r>
              <a:rPr lang="cs-CZ" sz="2600" b="0" dirty="0" err="1">
                <a:solidFill>
                  <a:schemeClr val="tx1"/>
                </a:solidFill>
              </a:rPr>
              <a:t>functionality</a:t>
            </a:r>
            <a:r>
              <a:rPr lang="cs-CZ" sz="2600" b="0" dirty="0">
                <a:solidFill>
                  <a:schemeClr val="tx1"/>
                </a:solidFill>
              </a:rPr>
              <a:t> of </a:t>
            </a:r>
            <a:r>
              <a:rPr lang="cs-CZ" sz="2600" b="0" dirty="0" err="1">
                <a:solidFill>
                  <a:schemeClr val="tx1"/>
                </a:solidFill>
              </a:rPr>
              <a:t>gun</a:t>
            </a:r>
            <a:r>
              <a:rPr lang="cs-CZ" sz="2600" b="0" dirty="0">
                <a:solidFill>
                  <a:schemeClr val="tx1"/>
                </a:solidFill>
              </a:rPr>
              <a:t>.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 err="1" smtClean="0">
                <a:solidFill>
                  <a:schemeClr val="tx1"/>
                </a:solidFill>
              </a:rPr>
              <a:t>Defects</a:t>
            </a:r>
            <a:r>
              <a:rPr lang="cs-CZ" sz="2600" b="0" dirty="0" smtClean="0">
                <a:solidFill>
                  <a:schemeClr val="tx1"/>
                </a:solidFill>
              </a:rPr>
              <a:t> </a:t>
            </a:r>
            <a:r>
              <a:rPr lang="cs-CZ" sz="2600" b="0" dirty="0">
                <a:solidFill>
                  <a:schemeClr val="tx1"/>
                </a:solidFill>
              </a:rPr>
              <a:t>are </a:t>
            </a:r>
            <a:r>
              <a:rPr lang="cs-CZ" sz="2600" b="0" dirty="0" err="1">
                <a:solidFill>
                  <a:schemeClr val="tx1"/>
                </a:solidFill>
              </a:rPr>
              <a:t>result</a:t>
            </a:r>
            <a:r>
              <a:rPr lang="cs-CZ" sz="2600" b="0" dirty="0">
                <a:solidFill>
                  <a:schemeClr val="tx1"/>
                </a:solidFill>
              </a:rPr>
              <a:t> of </a:t>
            </a:r>
            <a:r>
              <a:rPr lang="cs-CZ" sz="2600" b="0" dirty="0" err="1">
                <a:solidFill>
                  <a:schemeClr val="tx1"/>
                </a:solidFill>
              </a:rPr>
              <a:t>failure</a:t>
            </a:r>
            <a:r>
              <a:rPr lang="cs-CZ" sz="2600" b="0" dirty="0">
                <a:solidFill>
                  <a:schemeClr val="tx1"/>
                </a:solidFill>
              </a:rPr>
              <a:t> to </a:t>
            </a:r>
            <a:r>
              <a:rPr lang="cs-CZ" sz="2600" b="0" dirty="0" err="1">
                <a:solidFill>
                  <a:schemeClr val="tx1"/>
                </a:solidFill>
              </a:rPr>
              <a:t>comply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with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technical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regulations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or</a:t>
            </a:r>
            <a:r>
              <a:rPr lang="cs-CZ" sz="2600" b="0" dirty="0">
                <a:solidFill>
                  <a:schemeClr val="tx1"/>
                </a:solidFill>
              </a:rPr>
              <a:t> </a:t>
            </a:r>
            <a:r>
              <a:rPr lang="cs-CZ" sz="2600" b="0" dirty="0" err="1">
                <a:solidFill>
                  <a:schemeClr val="tx1"/>
                </a:solidFill>
              </a:rPr>
              <a:t>improper</a:t>
            </a:r>
            <a:r>
              <a:rPr lang="cs-CZ" sz="2600" b="0" dirty="0">
                <a:solidFill>
                  <a:schemeClr val="tx1"/>
                </a:solidFill>
              </a:rPr>
              <a:t> use of </a:t>
            </a:r>
            <a:r>
              <a:rPr lang="cs-CZ" sz="2600" b="0" dirty="0" err="1">
                <a:solidFill>
                  <a:schemeClr val="tx1"/>
                </a:solidFill>
              </a:rPr>
              <a:t>gun</a:t>
            </a:r>
            <a:r>
              <a:rPr lang="cs-CZ" sz="2600" b="0" dirty="0">
                <a:solidFill>
                  <a:schemeClr val="tx1"/>
                </a:solidFill>
              </a:rPr>
              <a:t>. </a:t>
            </a:r>
            <a:endParaRPr lang="en-GB" sz="2600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21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094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59632" y="2492896"/>
            <a:ext cx="7884368" cy="1066800"/>
          </a:xfrm>
        </p:spPr>
        <p:txBody>
          <a:bodyPr/>
          <a:lstStyle/>
          <a:p>
            <a:r>
              <a:rPr lang="cs-CZ" sz="66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reference-text</a:t>
            </a:r>
            <a:endParaRPr lang="en-GB" sz="6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22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9528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259632" y="404664"/>
            <a:ext cx="7272808" cy="453650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>
                <a:solidFill>
                  <a:schemeClr val="tx1"/>
                </a:solidFill>
              </a:rPr>
              <a:t>KŘÍBEK, J. Střelné zbraně I. část, 2. vyd. Brno: PC-DIR spol. s.r.o., 1995. s </a:t>
            </a:r>
            <a:r>
              <a:rPr lang="cs-CZ" sz="2600" b="0" dirty="0" smtClean="0">
                <a:solidFill>
                  <a:schemeClr val="tx1"/>
                </a:solidFill>
              </a:rPr>
              <a:t>3-17</a:t>
            </a:r>
            <a:r>
              <a:rPr lang="cs-CZ" sz="2600" b="0" dirty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b="0" dirty="0">
                <a:solidFill>
                  <a:schemeClr val="tx1"/>
                </a:solidFill>
              </a:rPr>
              <a:t>ELMAN, J. a </a:t>
            </a:r>
            <a:r>
              <a:rPr lang="cs-CZ" sz="2600" b="0" dirty="0" err="1">
                <a:solidFill>
                  <a:schemeClr val="tx1"/>
                </a:solidFill>
              </a:rPr>
              <a:t>Michalíček</a:t>
            </a:r>
            <a:r>
              <a:rPr lang="cs-CZ" sz="2600" b="0" dirty="0">
                <a:solidFill>
                  <a:schemeClr val="tx1"/>
                </a:solidFill>
              </a:rPr>
              <a:t>, V. Česko-Anglický technický slovník, 1. vyd. Praha: Sobotáles, 2002</a:t>
            </a:r>
            <a:r>
              <a:rPr lang="cs-CZ" sz="2600" b="0" dirty="0" smtClean="0">
                <a:solidFill>
                  <a:schemeClr val="tx1"/>
                </a:solidFill>
              </a:rPr>
              <a:t>.</a:t>
            </a:r>
            <a:endParaRPr lang="en-GB" sz="2600" b="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626A6-8864-440A-9E86-6ECA894CC90C}" type="slidenum">
              <a:rPr lang="en-GB" smtClean="0">
                <a:solidFill>
                  <a:schemeClr val="tx1"/>
                </a:solidFill>
              </a:rPr>
              <a:t>23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8391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bbles">
  <a:themeElements>
    <a:clrScheme name="Motiv systému Office 3">
      <a:dk1>
        <a:srgbClr val="000000"/>
      </a:dk1>
      <a:lt1>
        <a:srgbClr val="FFFFFF"/>
      </a:lt1>
      <a:dk2>
        <a:srgbClr val="000000"/>
      </a:dk2>
      <a:lt2>
        <a:srgbClr val="B2B2B2"/>
      </a:lt2>
      <a:accent1>
        <a:srgbClr val="B2B2B2"/>
      </a:accent1>
      <a:accent2>
        <a:srgbClr val="808080"/>
      </a:accent2>
      <a:accent3>
        <a:srgbClr val="FFFFFF"/>
      </a:accent3>
      <a:accent4>
        <a:srgbClr val="000000"/>
      </a:accent4>
      <a:accent5>
        <a:srgbClr val="D5D5D5"/>
      </a:accent5>
      <a:accent6>
        <a:srgbClr val="737373"/>
      </a:accent6>
      <a:hlink>
        <a:srgbClr val="969696"/>
      </a:hlink>
      <a:folHlink>
        <a:srgbClr val="4D4D4D"/>
      </a:folHlink>
    </a:clrScheme>
    <a:fontScheme name="Arrial Narrow">
      <a:majorFont>
        <a:latin typeface="Arial Narrow"/>
        <a:ea typeface=""/>
        <a:cs typeface=""/>
      </a:majorFont>
      <a:minorFont>
        <a:latin typeface="Arial Narrow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458A"/>
        </a:dk1>
        <a:lt1>
          <a:srgbClr val="D7D6AE"/>
        </a:lt1>
        <a:dk2>
          <a:srgbClr val="000066"/>
        </a:dk2>
        <a:lt2>
          <a:srgbClr val="006666"/>
        </a:lt2>
        <a:accent1>
          <a:srgbClr val="007A77"/>
        </a:accent1>
        <a:accent2>
          <a:srgbClr val="005856"/>
        </a:accent2>
        <a:accent3>
          <a:srgbClr val="AAAAB8"/>
        </a:accent3>
        <a:accent4>
          <a:srgbClr val="B7B794"/>
        </a:accent4>
        <a:accent5>
          <a:srgbClr val="AABEBD"/>
        </a:accent5>
        <a:accent6>
          <a:srgbClr val="004F4D"/>
        </a:accent6>
        <a:hlink>
          <a:srgbClr val="A8A884"/>
        </a:hlink>
        <a:folHlink>
          <a:srgbClr val="867E5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66"/>
        </a:dk1>
        <a:lt1>
          <a:srgbClr val="FFFFFF"/>
        </a:lt1>
        <a:dk2>
          <a:srgbClr val="660066"/>
        </a:dk2>
        <a:lt2>
          <a:srgbClr val="FFFFCC"/>
        </a:lt2>
        <a:accent1>
          <a:srgbClr val="666699"/>
        </a:accent1>
        <a:accent2>
          <a:srgbClr val="000099"/>
        </a:accent2>
        <a:accent3>
          <a:srgbClr val="FFFFFF"/>
        </a:accent3>
        <a:accent4>
          <a:srgbClr val="000056"/>
        </a:accent4>
        <a:accent5>
          <a:srgbClr val="B8B8CA"/>
        </a:accent5>
        <a:accent6>
          <a:srgbClr val="00008A"/>
        </a:accent6>
        <a:hlink>
          <a:srgbClr val="006666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2B2B2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737373"/>
        </a:accent6>
        <a:hlink>
          <a:srgbClr val="969696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3300"/>
        </a:dk1>
        <a:lt1>
          <a:srgbClr val="DBD0B9"/>
        </a:lt1>
        <a:dk2>
          <a:srgbClr val="09472B"/>
        </a:dk2>
        <a:lt2>
          <a:srgbClr val="A38955"/>
        </a:lt2>
        <a:accent1>
          <a:srgbClr val="B8A378"/>
        </a:accent1>
        <a:accent2>
          <a:srgbClr val="8E774A"/>
        </a:accent2>
        <a:accent3>
          <a:srgbClr val="AAB1AC"/>
        </a:accent3>
        <a:accent4>
          <a:srgbClr val="BBB19E"/>
        </a:accent4>
        <a:accent5>
          <a:srgbClr val="D8CEBE"/>
        </a:accent5>
        <a:accent6>
          <a:srgbClr val="806B42"/>
        </a:accent6>
        <a:hlink>
          <a:srgbClr val="A7A743"/>
        </a:hlink>
        <a:folHlink>
          <a:srgbClr val="91977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5F5F5F"/>
        </a:dk1>
        <a:lt1>
          <a:srgbClr val="DDDDDD"/>
        </a:lt1>
        <a:dk2>
          <a:srgbClr val="000000"/>
        </a:dk2>
        <a:lt2>
          <a:srgbClr val="5F5F5F"/>
        </a:lt2>
        <a:accent1>
          <a:srgbClr val="B2B2B2"/>
        </a:accent1>
        <a:accent2>
          <a:srgbClr val="808080"/>
        </a:accent2>
        <a:accent3>
          <a:srgbClr val="AAAAAA"/>
        </a:accent3>
        <a:accent4>
          <a:srgbClr val="BDBDBD"/>
        </a:accent4>
        <a:accent5>
          <a:srgbClr val="D5D5D5"/>
        </a:accent5>
        <a:accent6>
          <a:srgbClr val="737373"/>
        </a:accent6>
        <a:hlink>
          <a:srgbClr val="B2B2B2"/>
        </a:hlink>
        <a:folHlink>
          <a:srgbClr val="777777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Pebbles</Template>
  <TotalTime>2757</TotalTime>
  <Words>760</Words>
  <Application>Microsoft Office PowerPoint</Application>
  <PresentationFormat>Předvádění na obrazovce (4:3)</PresentationFormat>
  <Paragraphs>151</Paragraphs>
  <Slides>23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Pebbles</vt:lpstr>
      <vt:lpstr>Prezentace aplikace PowerPoint</vt:lpstr>
      <vt:lpstr>Prezentace aplikace PowerPoint</vt:lpstr>
      <vt:lpstr>REVISION</vt:lpstr>
      <vt:lpstr>Prezentace aplikace PowerPoint</vt:lpstr>
      <vt:lpstr>Prezentace aplikace PowerPoint</vt:lpstr>
      <vt:lpstr>DEFECTS OF GUNS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quiz</vt:lpstr>
      <vt:lpstr>Prezentace aplikace PowerPoint</vt:lpstr>
      <vt:lpstr>Prezentace aplikace PowerPoint</vt:lpstr>
      <vt:lpstr>summary</vt:lpstr>
      <vt:lpstr>Prezentace aplikace PowerPoint</vt:lpstr>
      <vt:lpstr>Prezentace aplikace PowerPoint</vt:lpstr>
      <vt:lpstr>reference-text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Pavel</cp:lastModifiedBy>
  <cp:revision>198</cp:revision>
  <dcterms:created xsi:type="dcterms:W3CDTF">2012-08-29T17:12:43Z</dcterms:created>
  <dcterms:modified xsi:type="dcterms:W3CDTF">2013-11-06T14:35:42Z</dcterms:modified>
</cp:coreProperties>
</file>