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cs.wikipedia.org/wiki/Topol_osika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1886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746702"/>
            <a:ext cx="2267744" cy="5940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3047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186282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42088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297895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</a:t>
            </a: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53701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409507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65313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2015208" y="260648"/>
            <a:ext cx="6877272" cy="6048672"/>
            <a:chOff x="1763688" y="260648"/>
            <a:chExt cx="6877272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1763688" y="818710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1763688" y="260648"/>
              <a:ext cx="687727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Jazyk a jazyková komunikace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1763688" y="1376772"/>
              <a:ext cx="54371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Český jazyk a literatura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763688" y="1934834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Literární výchova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1763688" y="2492896"/>
              <a:ext cx="680526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400" b="1" i="0" u="none" strike="noStrike" kern="1200" cap="all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j-lt"/>
                  <a:ea typeface="+mj-ea"/>
                  <a:cs typeface="+mj-cs"/>
                </a:rPr>
                <a:t>Další pohádka pro </a:t>
              </a:r>
              <a:r>
                <a:rPr kumimoji="0" lang="cs-CZ" sz="1400" b="1" i="0" u="none" strike="noStrike" kern="1200" cap="all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j-lt"/>
                  <a:ea typeface="+mj-ea"/>
                  <a:cs typeface="+mj-cs"/>
                </a:rPr>
                <a:t>Františku</a:t>
              </a:r>
              <a:endParaRPr kumimoji="0" lang="cs-CZ" sz="1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1763688" y="305095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MGR. Hana Slaná</a:t>
              </a: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1763688" y="360902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1400" b="1" cap="all" smtClean="0">
                  <a:latin typeface="+mj-lt"/>
                  <a:ea typeface="+mj-ea"/>
                  <a:cs typeface="+mj-cs"/>
                </a:rPr>
                <a:t>srpen </a:t>
              </a:r>
              <a:r>
                <a:rPr lang="cs-CZ" sz="1400" b="1" cap="all" dirty="0" smtClean="0">
                  <a:latin typeface="+mj-lt"/>
                  <a:ea typeface="+mj-ea"/>
                  <a:cs typeface="+mj-cs"/>
                </a:rPr>
                <a:t>2011</a:t>
              </a:r>
              <a:endParaRPr kumimoji="0" lang="cs-CZ" sz="1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2232248" y="4149080"/>
              <a:ext cx="1080120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1400" b="1" cap="all" noProof="0" smtClean="0">
                  <a:latin typeface="+mj-lt"/>
                  <a:ea typeface="+mj-ea"/>
                  <a:cs typeface="+mj-cs"/>
                </a:rPr>
                <a:t>2., 3.</a:t>
              </a:r>
              <a:endParaRPr kumimoji="0" lang="cs-CZ" sz="1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763688" y="4725144"/>
              <a:ext cx="61571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400" b="1" i="0" u="none" strike="noStrike" kern="1200" cap="all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j-lt"/>
                  <a:ea typeface="+mj-ea"/>
                  <a:cs typeface="+mj-cs"/>
                </a:rPr>
                <a:t>Prezentace  je určena k práci s pohádkou Ivana Martina </a:t>
              </a:r>
              <a:r>
                <a:rPr kumimoji="0" lang="cs-CZ" sz="1400" b="1" i="0" u="none" strike="noStrike" kern="1200" cap="all" spc="0" normalizeH="0" baseline="0" noProof="0" dirty="0" err="1" smtClean="0">
                  <a:ln>
                    <a:noFill/>
                  </a:ln>
                  <a:effectLst/>
                  <a:uLnTx/>
                  <a:uFillTx/>
                  <a:latin typeface="+mj-lt"/>
                  <a:ea typeface="+mj-ea"/>
                  <a:cs typeface="+mj-cs"/>
                </a:rPr>
                <a:t>Jirouse</a:t>
              </a:r>
              <a:r>
                <a:rPr kumimoji="0" lang="cs-CZ" sz="1400" b="1" i="0" u="none" strike="noStrike" kern="1200" cap="all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+mj-lt"/>
                  <a:ea typeface="+mj-ea"/>
                  <a:cs typeface="+mj-cs"/>
                </a:rPr>
                <a:t>. Pomáhá lépe porozumět textu a rozvíjí fantaskní představy dětí. Děti na konci kreslí krajinu v </a:t>
              </a:r>
              <a:r>
                <a:rPr lang="cs-CZ" sz="1400" b="1" cap="all" dirty="0" err="1" smtClean="0">
                  <a:latin typeface="+mj-lt"/>
                  <a:ea typeface="+mj-ea"/>
                  <a:cs typeface="+mj-cs"/>
                </a:rPr>
                <a:t>l</a:t>
              </a:r>
              <a:r>
                <a:rPr kumimoji="0" lang="cs-CZ" sz="1400" b="1" i="0" u="none" strike="noStrike" kern="1200" cap="all" spc="0" normalizeH="0" baseline="0" noProof="0" dirty="0" err="1" smtClean="0">
                  <a:ln>
                    <a:noFill/>
                  </a:ln>
                  <a:effectLst/>
                  <a:uLnTx/>
                  <a:uFillTx/>
                  <a:latin typeface="+mj-lt"/>
                  <a:ea typeface="+mj-ea"/>
                  <a:cs typeface="+mj-cs"/>
                </a:rPr>
                <a:t>áhvi</a:t>
              </a:r>
              <a:r>
                <a:rPr lang="cs-CZ" sz="1400" b="1" cap="all" dirty="0" smtClean="0">
                  <a:latin typeface="+mj-lt"/>
                  <a:ea typeface="+mj-ea"/>
                  <a:cs typeface="+mj-cs"/>
                </a:rPr>
                <a:t>.</a:t>
              </a:r>
              <a:endParaRPr kumimoji="0" lang="cs-CZ" sz="1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051720" y="1268760"/>
            <a:ext cx="6172200" cy="1894362"/>
          </a:xfrm>
        </p:spPr>
        <p:txBody>
          <a:bodyPr/>
          <a:lstStyle/>
          <a:p>
            <a:r>
              <a:rPr lang="cs-CZ" dirty="0" smtClean="0"/>
              <a:t>Další pohádka pro Františku</a:t>
            </a:r>
            <a:endParaRPr lang="cs-CZ" dirty="0"/>
          </a:p>
        </p:txBody>
      </p:sp>
      <p:sp>
        <p:nvSpPr>
          <p:cNvPr id="4" name="Podnadpis 2"/>
          <p:cNvSpPr>
            <a:spLocks noGrp="1"/>
          </p:cNvSpPr>
          <p:nvPr/>
        </p:nvSpPr>
        <p:spPr bwMode="auto">
          <a:xfrm>
            <a:off x="179512" y="260648"/>
            <a:ext cx="830580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eaLnBrk="1" hangingPunct="1">
              <a:defRPr/>
            </a:pPr>
            <a:r>
              <a:rPr lang="cs-CZ" sz="2000" dirty="0" smtClean="0"/>
              <a:t>VY_12_INOVACE_22_Další pohádka pro Františku</a:t>
            </a:r>
            <a:endParaRPr lang="cs-CZ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5013176"/>
            <a:ext cx="5718175" cy="1497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Další pohádka pro Františku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Ta krajina byla v láhvi, dovnitř se lezlo hrdlem po spuštěném prostěradle. Po dně se rozprostíralo zrcadlo, od hlubokého úvozu k malému osikovému hájku. Po zelených listech osik lezly červené berušky a každé ráno </a:t>
            </a:r>
            <a:r>
              <a:rPr lang="cs-CZ" dirty="0" smtClean="0"/>
              <a:t>zpívaly.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Krajina byla v: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Dovnitř se lezlo: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termosce</a:t>
            </a:r>
          </a:p>
          <a:p>
            <a:r>
              <a:rPr lang="cs-CZ" dirty="0" smtClean="0"/>
              <a:t>misce</a:t>
            </a:r>
          </a:p>
          <a:p>
            <a:r>
              <a:rPr lang="cs-CZ" dirty="0" smtClean="0"/>
              <a:t>v Americe</a:t>
            </a:r>
          </a:p>
          <a:p>
            <a:r>
              <a:rPr lang="cs-CZ" dirty="0" smtClean="0"/>
              <a:t>v NP Podyjí</a:t>
            </a:r>
          </a:p>
          <a:p>
            <a:r>
              <a:rPr lang="cs-CZ" dirty="0" smtClean="0"/>
              <a:t>v láhvi</a:t>
            </a:r>
          </a:p>
          <a:p>
            <a:r>
              <a:rPr lang="cs-CZ" dirty="0" smtClean="0"/>
              <a:t>v Praze</a:t>
            </a:r>
          </a:p>
          <a:p>
            <a:r>
              <a:rPr lang="cs-CZ" dirty="0" smtClean="0"/>
              <a:t>na stromě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dveřmi</a:t>
            </a:r>
          </a:p>
          <a:p>
            <a:r>
              <a:rPr lang="cs-CZ" dirty="0" smtClean="0"/>
              <a:t>přes nádraží</a:t>
            </a:r>
          </a:p>
          <a:p>
            <a:r>
              <a:rPr lang="cs-CZ" dirty="0" smtClean="0"/>
              <a:t>nelezlo se, jelo se autem</a:t>
            </a:r>
          </a:p>
          <a:p>
            <a:r>
              <a:rPr lang="cs-CZ" dirty="0" smtClean="0"/>
              <a:t>po spuštěném prostěradle</a:t>
            </a:r>
          </a:p>
          <a:p>
            <a:r>
              <a:rPr lang="cs-CZ" dirty="0" smtClean="0"/>
              <a:t>po cestě</a:t>
            </a:r>
          </a:p>
          <a:p>
            <a:r>
              <a:rPr lang="cs-CZ" dirty="0" smtClean="0"/>
              <a:t>hrdlem</a:t>
            </a:r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Rozhodni, co je pravda</a:t>
            </a:r>
            <a:endParaRPr lang="cs-CZ" dirty="0"/>
          </a:p>
        </p:txBody>
      </p:sp>
      <p:pic>
        <p:nvPicPr>
          <p:cNvPr id="1026" name="Picture 2" descr="C:\Users\Hanka\AppData\Local\Microsoft\Windows\Temporary Internet Files\Content.IE5\ECX4GS6Y\MC90044174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780928"/>
            <a:ext cx="2743200" cy="2743200"/>
          </a:xfrm>
          <a:prstGeom prst="rect">
            <a:avLst/>
          </a:prstGeom>
          <a:noFill/>
        </p:spPr>
      </p:pic>
      <p:pic>
        <p:nvPicPr>
          <p:cNvPr id="1027" name="Picture 3" descr="C:\Users\Hanka\AppData\Local\Microsoft\Windows\Temporary Internet Files\Content.IE5\8TPXBKWK\MP90043054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2276872"/>
            <a:ext cx="2737640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osika?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2636912"/>
            <a:ext cx="44726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2"/>
              </a:rPr>
              <a:t>http://cs.wikipedia.org/wiki/Topol_osika</a:t>
            </a:r>
            <a:endParaRPr lang="cs-CZ" dirty="0"/>
          </a:p>
        </p:txBody>
      </p:sp>
      <p:pic>
        <p:nvPicPr>
          <p:cNvPr id="2051" name="Picture 3" descr="C:\Users\Hanka\AppData\Local\Microsoft\Windows\Temporary Internet Files\Content.IE5\0TCQ6OD2\MP90040692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268760"/>
            <a:ext cx="3384376" cy="50765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Zelená je zdravá barva,</a:t>
            </a:r>
          </a:p>
          <a:p>
            <a:pPr>
              <a:buNone/>
            </a:pPr>
            <a:r>
              <a:rPr lang="cs-CZ" dirty="0" smtClean="0"/>
              <a:t>ať je to brouk nebo larva.</a:t>
            </a:r>
          </a:p>
          <a:p>
            <a:pPr>
              <a:buNone/>
            </a:pPr>
            <a:r>
              <a:rPr lang="cs-CZ" dirty="0" smtClean="0"/>
              <a:t>Jen co </a:t>
            </a:r>
            <a:r>
              <a:rPr lang="cs-CZ" dirty="0" err="1" smtClean="0"/>
              <a:t>najdem</a:t>
            </a:r>
            <a:r>
              <a:rPr lang="cs-CZ" dirty="0" smtClean="0"/>
              <a:t> někde mšici,</a:t>
            </a:r>
          </a:p>
          <a:p>
            <a:pPr>
              <a:buNone/>
            </a:pPr>
            <a:r>
              <a:rPr lang="cs-CZ" dirty="0" err="1" smtClean="0"/>
              <a:t>seberem</a:t>
            </a:r>
            <a:r>
              <a:rPr lang="cs-CZ" dirty="0" smtClean="0"/>
              <a:t> ji rychle lžící,</a:t>
            </a:r>
          </a:p>
          <a:p>
            <a:pPr>
              <a:buNone/>
            </a:pPr>
            <a:r>
              <a:rPr lang="cs-CZ" dirty="0" smtClean="0"/>
              <a:t>strčíme ji do pusy,</a:t>
            </a:r>
          </a:p>
          <a:p>
            <a:pPr>
              <a:buNone/>
            </a:pPr>
            <a:r>
              <a:rPr lang="cs-CZ" dirty="0" smtClean="0"/>
              <a:t>ať se v puse </a:t>
            </a:r>
            <a:r>
              <a:rPr lang="cs-CZ" dirty="0" smtClean="0"/>
              <a:t>udusí</a:t>
            </a:r>
            <a:r>
              <a:rPr lang="cs-CZ" dirty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Kdo zpíval každé ráno tuto píseň?</a:t>
            </a:r>
            <a:endParaRPr lang="cs-CZ" dirty="0"/>
          </a:p>
        </p:txBody>
      </p:sp>
      <p:pic>
        <p:nvPicPr>
          <p:cNvPr id="3077" name="Picture 5" descr="C:\Users\Hanka\AppData\Local\Microsoft\Windows\Temporary Internet Files\Content.IE5\8TPXBKWK\MC90043391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4221088"/>
            <a:ext cx="1872208" cy="1872208"/>
          </a:xfrm>
          <a:prstGeom prst="rect">
            <a:avLst/>
          </a:prstGeom>
          <a:noFill/>
        </p:spPr>
      </p:pic>
      <p:pic>
        <p:nvPicPr>
          <p:cNvPr id="3078" name="Picture 6" descr="C:\Users\Hanka\AppData\Local\Microsoft\Windows\Temporary Internet Files\Content.IE5\VZUY0QLD\MC9002322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1" y="1484784"/>
            <a:ext cx="2337353" cy="2376264"/>
          </a:xfrm>
          <a:prstGeom prst="rect">
            <a:avLst/>
          </a:prstGeom>
          <a:noFill/>
        </p:spPr>
      </p:pic>
      <p:pic>
        <p:nvPicPr>
          <p:cNvPr id="3081" name="Picture 9" descr="C:\Users\Hanka\AppData\Local\Microsoft\Windows\Temporary Internet Files\Content.IE5\ZA1FD88L\MP90040010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412776"/>
            <a:ext cx="3139316" cy="2092060"/>
          </a:xfrm>
          <a:prstGeom prst="rect">
            <a:avLst/>
          </a:prstGeom>
          <a:noFill/>
        </p:spPr>
      </p:pic>
      <p:pic>
        <p:nvPicPr>
          <p:cNvPr id="3082" name="Picture 10" descr="C:\Users\Hanka\AppData\Local\Microsoft\Windows\Temporary Internet Files\Content.IE5\TAGNOITR\MP90043927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365104"/>
            <a:ext cx="2816359" cy="1872208"/>
          </a:xfrm>
          <a:prstGeom prst="rect">
            <a:avLst/>
          </a:prstGeom>
          <a:noFill/>
        </p:spPr>
      </p:pic>
      <p:pic>
        <p:nvPicPr>
          <p:cNvPr id="3084" name="Picture 12" descr="C:\Users\Hanka\AppData\Local\Microsoft\Windows\Temporary Internet Files\Content.IE5\VZUY0QLD\MP90018047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2132856"/>
            <a:ext cx="2310384" cy="3657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Čarodějnice, která bydlela v hájku, jim vždycky hrozila: „Vy máte chutě, </a:t>
            </a:r>
            <a:r>
              <a:rPr lang="cs-CZ" dirty="0" err="1" smtClean="0"/>
              <a:t>nedožery</a:t>
            </a:r>
            <a:r>
              <a:rPr lang="cs-CZ" dirty="0" smtClean="0"/>
              <a:t>!“</a:t>
            </a:r>
          </a:p>
          <a:p>
            <a:pPr>
              <a:buNone/>
            </a:pPr>
            <a:r>
              <a:rPr lang="cs-CZ" dirty="0" smtClean="0"/>
              <a:t>Když byla čarodějnice malá, nikdy se doma nic zeleného nevařilo. Nevěděla proč. Viděla, že beruškám jdou zelené mšice k duhu, a tak si vyčarovala pytlík hrachu.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Odpovězte: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Kde bydlela čarodějnice?</a:t>
            </a:r>
          </a:p>
          <a:p>
            <a:r>
              <a:rPr lang="cs-CZ" dirty="0" smtClean="0"/>
              <a:t>Co to znamená, když se řekne, že něco jde někomu k duhu?</a:t>
            </a:r>
          </a:p>
          <a:p>
            <a:r>
              <a:rPr lang="cs-CZ" dirty="0" smtClean="0"/>
              <a:t>Co si čarodějnice vyčarovala?</a:t>
            </a:r>
            <a:endParaRPr lang="cs-CZ" dirty="0"/>
          </a:p>
        </p:txBody>
      </p:sp>
      <p:pic>
        <p:nvPicPr>
          <p:cNvPr id="4098" name="Picture 2" descr="C:\Users\Hanka\AppData\Local\Microsoft\Windows\Temporary Internet Files\Content.IE5\0TCQ6OD2\MC90033394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4149080"/>
            <a:ext cx="1812341" cy="1575511"/>
          </a:xfrm>
          <a:prstGeom prst="rect">
            <a:avLst/>
          </a:prstGeom>
          <a:noFill/>
        </p:spPr>
      </p:pic>
      <p:pic>
        <p:nvPicPr>
          <p:cNvPr id="4099" name="Picture 3" descr="C:\Users\Hanka\AppData\Local\Microsoft\Windows\Temporary Internet Files\Content.IE5\ZA1FD88L\MC90034486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4653136"/>
            <a:ext cx="2765146" cy="7470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95536" y="332656"/>
            <a:ext cx="8352928" cy="316835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300" b="0" i="0" u="none" strike="noStrike" kern="1200" cap="none" spc="0" normalizeH="0" baseline="0" noProof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Použité zdroje:</a:t>
            </a:r>
            <a:endParaRPr kumimoji="0" lang="cs-CZ" sz="33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Microsoft -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http://office.</a:t>
            </a:r>
            <a:r>
              <a:rPr kumimoji="0" lang="cs-CZ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microsoft.com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hade val="55000"/>
                </a:schemeClr>
              </a:solidFill>
              <a:effectLst/>
              <a:uLnTx/>
              <a:uFillTx/>
              <a:latin typeface="+mn-lt"/>
              <a:ea typeface="+mn-lt"/>
              <a:cs typeface="+mn-lt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Char char=""/>
              <a:tabLst/>
              <a:defRPr/>
            </a:pPr>
            <a:r>
              <a:rPr lang="cs-CZ" sz="2000" dirty="0" err="1" smtClean="0">
                <a:solidFill>
                  <a:srgbClr val="FF0000"/>
                </a:solidFill>
                <a:ea typeface="+mn-lt"/>
                <a:cs typeface="+mn-lt"/>
              </a:rPr>
              <a:t>Jirous</a:t>
            </a:r>
            <a:r>
              <a:rPr lang="cs-CZ" sz="2000" dirty="0" smtClean="0">
                <a:solidFill>
                  <a:srgbClr val="FF0000"/>
                </a:solidFill>
                <a:ea typeface="+mn-lt"/>
                <a:cs typeface="+mn-lt"/>
              </a:rPr>
              <a:t>, I.J. </a:t>
            </a:r>
            <a:r>
              <a:rPr lang="cs-CZ" sz="2000" dirty="0" err="1" smtClean="0">
                <a:solidFill>
                  <a:srgbClr val="FF0000"/>
                </a:solidFill>
                <a:ea typeface="+mn-lt"/>
                <a:cs typeface="+mn-lt"/>
              </a:rPr>
              <a:t>Magor</a:t>
            </a:r>
            <a:r>
              <a:rPr lang="cs-CZ" sz="2000" dirty="0" smtClean="0">
                <a:solidFill>
                  <a:srgbClr val="FF0000"/>
                </a:solidFill>
                <a:ea typeface="+mn-lt"/>
                <a:cs typeface="+mn-lt"/>
              </a:rPr>
              <a:t> dětem. Praha: Levné knihy, 2000. ISBN 80-86425-98-3</a:t>
            </a:r>
          </a:p>
          <a:p>
            <a:pPr marL="274320" lvl="0" indent="-274320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/>
            </a:pPr>
            <a:r>
              <a:rPr lang="cs-CZ" sz="2000" dirty="0" smtClean="0">
                <a:solidFill>
                  <a:srgbClr val="FF0000"/>
                </a:solidFill>
                <a:ea typeface="+mn-lt"/>
                <a:cs typeface="+mn-lt"/>
              </a:rPr>
              <a:t>http://cs.wikipedia.org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lt"/>
              <a:cs typeface="+mn-lt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30</TotalTime>
  <Words>286</Words>
  <Application>Microsoft Office PowerPoint</Application>
  <PresentationFormat>Předvádění na obrazovce (4:3)</PresentationFormat>
  <Paragraphs>58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Prezentace aplikace PowerPoint</vt:lpstr>
      <vt:lpstr>Další pohádka pro Františku</vt:lpstr>
      <vt:lpstr>Další pohádka pro Františku</vt:lpstr>
      <vt:lpstr>Rozhodni, co je pravda</vt:lpstr>
      <vt:lpstr>Co je to osika?</vt:lpstr>
      <vt:lpstr>Prezentace aplikace PowerPoint</vt:lpstr>
      <vt:lpstr>Kdo zpíval každé ráno tuto píseň?</vt:lpstr>
      <vt:lpstr>Prezentace aplikace PowerPoint</vt:lpstr>
      <vt:lpstr>Odpovězte: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Hanka</dc:creator>
  <cp:lastModifiedBy>Martin Králík</cp:lastModifiedBy>
  <cp:revision>9</cp:revision>
  <dcterms:created xsi:type="dcterms:W3CDTF">2012-01-06T19:22:22Z</dcterms:created>
  <dcterms:modified xsi:type="dcterms:W3CDTF">2012-03-17T15:57:08Z</dcterms:modified>
</cp:coreProperties>
</file>