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4"/>
  </p:notesMasterIdLst>
  <p:sldIdLst>
    <p:sldId id="256" r:id="rId2"/>
    <p:sldId id="280" r:id="rId3"/>
    <p:sldId id="281" r:id="rId4"/>
    <p:sldId id="276" r:id="rId5"/>
    <p:sldId id="274" r:id="rId6"/>
    <p:sldId id="269" r:id="rId7"/>
    <p:sldId id="267" r:id="rId8"/>
    <p:sldId id="270" r:id="rId9"/>
    <p:sldId id="272" r:id="rId10"/>
    <p:sldId id="271" r:id="rId11"/>
    <p:sldId id="273" r:id="rId12"/>
    <p:sldId id="27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9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Matematika pro 1. ročník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VY_32_INOVACE_Vyvození čísla a počtu 1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</a:t>
          </a:r>
          <a:r>
            <a:rPr lang="cs-CZ" sz="2000" b="1" dirty="0" smtClean="0"/>
            <a:t>: Mgr. Pavlína Hylmarová</a:t>
          </a:r>
          <a:endParaRPr lang="cs-CZ" sz="2000" b="1" dirty="0" smtClean="0"/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</a:t>
          </a:r>
          <a:r>
            <a:rPr lang="cs-CZ" sz="2000" b="1" kern="1200" dirty="0" smtClean="0"/>
            <a:t>: Mgr. Pavlína Hylmarová</a:t>
          </a:r>
          <a:endParaRPr lang="cs-CZ" sz="2000" b="1" kern="1200" dirty="0" smtClean="0"/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 září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Matematika pro 1. ročník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VY_32_INOVACE_Vyvození čísla a počtu 1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t>7.11.2013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t>7.11.2013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t>7.11.2013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t>7.11.2013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t>7.11.2013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t>7.11.2013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12" Type="http://schemas.openxmlformats.org/officeDocument/2006/relationships/image" Target="../media/image9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0.png"/><Relationship Id="rId5" Type="http://schemas.openxmlformats.org/officeDocument/2006/relationships/image" Target="../media/image16.png"/><Relationship Id="rId10" Type="http://schemas.openxmlformats.org/officeDocument/2006/relationships/image" Target="../media/image7.png"/><Relationship Id="rId4" Type="http://schemas.openxmlformats.org/officeDocument/2006/relationships/image" Target="../media/image15.png"/><Relationship Id="rId9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9.wmf"/><Relationship Id="rId3" Type="http://schemas.openxmlformats.org/officeDocument/2006/relationships/slide" Target="slide9.xml"/><Relationship Id="rId7" Type="http://schemas.openxmlformats.org/officeDocument/2006/relationships/image" Target="../media/image4.png"/><Relationship Id="rId12" Type="http://schemas.openxmlformats.org/officeDocument/2006/relationships/image" Target="../media/image15.png"/><Relationship Id="rId2" Type="http://schemas.openxmlformats.org/officeDocument/2006/relationships/image" Target="../media/image12.png"/><Relationship Id="rId16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image" Target="../media/image18.png"/><Relationship Id="rId5" Type="http://schemas.openxmlformats.org/officeDocument/2006/relationships/image" Target="../media/image6.png"/><Relationship Id="rId15" Type="http://schemas.openxmlformats.org/officeDocument/2006/relationships/image" Target="../media/image21.wmf"/><Relationship Id="rId10" Type="http://schemas.openxmlformats.org/officeDocument/2006/relationships/image" Target="../media/image5.png"/><Relationship Id="rId4" Type="http://schemas.openxmlformats.org/officeDocument/2006/relationships/image" Target="../media/image17.png"/><Relationship Id="rId9" Type="http://schemas.openxmlformats.org/officeDocument/2006/relationships/image" Target="../media/image10.png"/><Relationship Id="rId14" Type="http://schemas.openxmlformats.org/officeDocument/2006/relationships/image" Target="../media/image20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microsoft.com/office/2007/relationships/media" Target="../media/media2.wav"/><Relationship Id="rId7" Type="http://schemas.openxmlformats.org/officeDocument/2006/relationships/image" Target="../media/image24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23.wmf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wav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7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6" Type="http://schemas.openxmlformats.org/officeDocument/2006/relationships/image" Target="../media/image28.png"/><Relationship Id="rId5" Type="http://schemas.openxmlformats.org/officeDocument/2006/relationships/image" Target="../media/image27.wmf"/><Relationship Id="rId4" Type="http://schemas.openxmlformats.org/officeDocument/2006/relationships/image" Target="../media/image2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1991729195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340768"/>
            <a:ext cx="7408333" cy="5400599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Předmět - </a:t>
            </a:r>
            <a:r>
              <a:rPr lang="cs-CZ" sz="1600" dirty="0" smtClean="0"/>
              <a:t>Matematika</a:t>
            </a:r>
            <a:endParaRPr lang="cs-CZ" sz="16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Věková skupina - </a:t>
            </a:r>
            <a:r>
              <a:rPr lang="cs-CZ" sz="1600" dirty="0" smtClean="0"/>
              <a:t>1. </a:t>
            </a:r>
            <a:r>
              <a:rPr lang="cs-CZ" sz="1600" dirty="0"/>
              <a:t>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Časový fond – </a:t>
            </a:r>
            <a:r>
              <a:rPr lang="cs-CZ" sz="1600" dirty="0" smtClean="0"/>
              <a:t>30</a:t>
            </a:r>
            <a:r>
              <a:rPr lang="cs-CZ" sz="1600" dirty="0" smtClean="0"/>
              <a:t> </a:t>
            </a:r>
            <a:r>
              <a:rPr lang="cs-CZ" sz="1600" dirty="0"/>
              <a:t>minut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/>
              <a:t>Popis – </a:t>
            </a:r>
            <a:r>
              <a:rPr lang="cs-CZ" sz="1600" dirty="0" smtClean="0"/>
              <a:t>Materiál </a:t>
            </a:r>
            <a:r>
              <a:rPr lang="cs-CZ" sz="1600" dirty="0"/>
              <a:t>slouží </a:t>
            </a:r>
            <a:r>
              <a:rPr lang="cs-CZ" sz="1600" dirty="0" smtClean="0"/>
              <a:t>k procvičení </a:t>
            </a:r>
            <a:r>
              <a:rPr lang="cs-CZ" sz="1600" dirty="0"/>
              <a:t>a prohloubení učiva </a:t>
            </a:r>
            <a:r>
              <a:rPr lang="cs-CZ" sz="1600" dirty="0" smtClean="0"/>
              <a:t>Matematiky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600" dirty="0" smtClean="0"/>
              <a:t>Snímek </a:t>
            </a:r>
            <a:r>
              <a:rPr lang="cs-CZ" sz="1600" dirty="0"/>
              <a:t>č. </a:t>
            </a:r>
            <a:r>
              <a:rPr lang="cs-CZ" sz="1600" dirty="0"/>
              <a:t>4</a:t>
            </a:r>
            <a:r>
              <a:rPr lang="cs-CZ" sz="1600" dirty="0" smtClean="0"/>
              <a:t> – Podle přiřazeného předmětu si vysvětlujeme  počet 1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Snímek </a:t>
            </a:r>
            <a:r>
              <a:rPr lang="cs-CZ" sz="1600" dirty="0" smtClean="0"/>
              <a:t>č. </a:t>
            </a:r>
            <a:r>
              <a:rPr lang="cs-CZ" sz="1600" dirty="0" smtClean="0"/>
              <a:t>5 – Vyhledávání čísla jedna, žákům se po kliknutí na číslo 1 zvýrazní      okénko</a:t>
            </a:r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Snímek </a:t>
            </a:r>
            <a:r>
              <a:rPr lang="cs-CZ" sz="1600" dirty="0" smtClean="0"/>
              <a:t>č. </a:t>
            </a:r>
            <a:r>
              <a:rPr lang="cs-CZ" sz="1600" dirty="0" smtClean="0"/>
              <a:t>6 po kliknutí  na  množinu o počtu 1 prvku se postupně odkrývá obrázek</a:t>
            </a:r>
            <a:endParaRPr lang="cs-CZ" sz="1600" dirty="0" smtClean="0"/>
          </a:p>
          <a:p>
            <a:pPr marL="301943" lvl="1" indent="0">
              <a:buNone/>
            </a:pPr>
            <a:r>
              <a:rPr lang="cs-CZ" sz="1600" dirty="0" smtClean="0"/>
              <a:t>Snímek č. </a:t>
            </a:r>
            <a:r>
              <a:rPr lang="cs-CZ" sz="1600" dirty="0"/>
              <a:t>7</a:t>
            </a:r>
            <a:r>
              <a:rPr lang="cs-CZ" sz="1600" dirty="0" smtClean="0"/>
              <a:t> podle obrázku si povídáme o ovoci a zelenině, třídíme</a:t>
            </a:r>
            <a:endParaRPr lang="cs-CZ" sz="1600" dirty="0" smtClean="0"/>
          </a:p>
          <a:p>
            <a:pPr marL="301943" lvl="1" indent="0">
              <a:buNone/>
            </a:pPr>
            <a:r>
              <a:rPr lang="cs-CZ" sz="1600" dirty="0" smtClean="0"/>
              <a:t>Snímek č. </a:t>
            </a:r>
            <a:r>
              <a:rPr lang="cs-CZ" sz="1600" dirty="0" smtClean="0"/>
              <a:t>8 – </a:t>
            </a:r>
            <a:r>
              <a:rPr lang="cs-CZ" sz="1600" dirty="0" smtClean="0"/>
              <a:t>vyhledáváme  ovoce a zeleninu , které jsou na obrázku jednou</a:t>
            </a:r>
            <a:endParaRPr lang="cs-CZ" sz="1600" dirty="0" smtClean="0"/>
          </a:p>
          <a:p>
            <a:pPr marL="301943" lvl="1" indent="0">
              <a:buNone/>
            </a:pPr>
            <a:r>
              <a:rPr lang="cs-CZ" sz="1600" dirty="0" smtClean="0"/>
              <a:t>Snímek č. </a:t>
            </a:r>
            <a:r>
              <a:rPr lang="cs-CZ" sz="1600" dirty="0" smtClean="0"/>
              <a:t>10 – </a:t>
            </a:r>
            <a:r>
              <a:rPr lang="cs-CZ" sz="1600" dirty="0" smtClean="0"/>
              <a:t>po</a:t>
            </a:r>
            <a:r>
              <a:rPr lang="cs-CZ" sz="1600" dirty="0" smtClean="0"/>
              <a:t> přepnutí na funkci interaktivního pera spojujeme číslo 1  se správným počtem prvků</a:t>
            </a: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dirty="0"/>
              <a:t>Materiál obsahuje </a:t>
            </a:r>
            <a:r>
              <a:rPr lang="cs-CZ" sz="1600" dirty="0" smtClean="0"/>
              <a:t>12 </a:t>
            </a:r>
            <a:r>
              <a:rPr lang="cs-CZ" sz="1600" dirty="0"/>
              <a:t>stránek a</a:t>
            </a:r>
            <a:r>
              <a:rPr lang="cs-CZ" sz="1600" b="1" dirty="0"/>
              <a:t> </a:t>
            </a:r>
            <a:r>
              <a:rPr lang="cs-CZ" sz="1600" dirty="0"/>
              <a:t>je určen k interaktivní výuce.</a:t>
            </a:r>
          </a:p>
          <a:p>
            <a:endParaRPr lang="cs-CZ" sz="1600" dirty="0"/>
          </a:p>
          <a:p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120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988840"/>
            <a:ext cx="8229600" cy="1252728"/>
          </a:xfrm>
        </p:spPr>
        <p:txBody>
          <a:bodyPr>
            <a:normAutofit/>
          </a:bodyPr>
          <a:lstStyle/>
          <a:p>
            <a:r>
              <a:rPr lang="cs-CZ" sz="6000" b="1" dirty="0">
                <a:solidFill>
                  <a:schemeClr val="tx1"/>
                </a:solidFill>
              </a:rPr>
              <a:t>Vyvození čísla a počtu 1</a:t>
            </a:r>
            <a:endParaRPr lang="cs-CZ" sz="6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176789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4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-387424"/>
            <a:ext cx="3505784" cy="7786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0" i="1" dirty="0" smtClean="0">
                <a:solidFill>
                  <a:srgbClr val="FF0000"/>
                </a:solidFill>
              </a:rPr>
              <a:t>1</a:t>
            </a:r>
            <a:endParaRPr lang="cs-CZ" sz="50000" i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hyp\AppData\Local\Microsoft\Windows\Temporary Internet Files\Content.IE5\F0ACUCAC\MP9004490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068960" y="2060848"/>
            <a:ext cx="3986053" cy="3645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7032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25434 0.02361 C 0.32639 -0.0243 0.42483 0.02778 0.50851 0.01528 C 0.51788 0.01019 0.53611 0.00834 0.54705 0.00695 C 0.575 0.00741 0.6033 0.00764 0.63142 0.00834 C 0.64705 0.0088 0.66181 0.01574 0.67726 0.01667 C 0.69635 0.01783 0.71545 0.0176 0.73455 0.01806 C 0.76997 0.01991 0.82066 0.02639 0.85851 0.02639 " pathEditMode="relative" rAng="0" ptsTypes="ffffffA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208" y="-2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5</a:t>
            </a:fld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4892959" y="5470376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3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71800" y="536848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229406" y="2061051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467544" y="1245433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1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83568" y="5686400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467544" y="3409595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5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663279" y="5407699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2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769023" y="3836436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5076056" y="1287217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5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7524328" y="5229200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2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7067128" y="1603851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4" name="Zaoblený obdélník 13"/>
          <p:cNvSpPr/>
          <p:nvPr/>
        </p:nvSpPr>
        <p:spPr>
          <a:xfrm>
            <a:off x="4161656" y="2977141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2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762056" y="3379236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3</a:t>
            </a:r>
            <a:endParaRPr lang="cs-CZ" sz="7200" b="1" dirty="0">
              <a:solidFill>
                <a:srgbClr val="FF0000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296344" y="3717032"/>
            <a:ext cx="914400" cy="914400"/>
          </a:xfrm>
          <a:prstGeom prst="roundRect">
            <a:avLst>
              <a:gd name="adj" fmla="val 24830"/>
            </a:avLst>
          </a:prstGeom>
          <a:solidFill>
            <a:schemeClr val="accent4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14300" prst="hardEdg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/>
          <a:p>
            <a:pPr algn="ctr"/>
            <a:r>
              <a:rPr lang="cs-CZ" sz="7200" b="1" dirty="0" smtClean="0">
                <a:solidFill>
                  <a:srgbClr val="FF0000"/>
                </a:solidFill>
              </a:rPr>
              <a:t>4</a:t>
            </a:r>
            <a:endParaRPr lang="cs-CZ" sz="7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3141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5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6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8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9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73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4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5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76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77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8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8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8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91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92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3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4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95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6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7" fill="hold">
                      <p:stCondLst>
                        <p:cond delay="0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0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0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0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1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1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1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1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2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2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6</a:t>
            </a:fld>
            <a:endParaRPr lang="cs-CZ"/>
          </a:p>
        </p:txBody>
      </p:sp>
      <p:pic>
        <p:nvPicPr>
          <p:cNvPr id="3" name="Picture 34" descr="C:\Users\hyp\AppData\Local\Microsoft\Windows\Temporary Internet Files\Content.IE5\975NW6U0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25" y="2904645"/>
            <a:ext cx="1160852" cy="116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4" descr="C:\Users\hyp\AppData\Local\Microsoft\Windows\Temporary Internet Files\Content.IE5\975NW6U0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199" y="2773334"/>
            <a:ext cx="1160852" cy="116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4" descr="C:\Users\hyp\AppData\Local\Microsoft\Windows\Temporary Internet Files\Content.IE5\975NW6U0\MC900441780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9551">
            <a:off x="1394266" y="3124076"/>
            <a:ext cx="1160852" cy="116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 flipH="1">
            <a:off x="41125" y="2736247"/>
            <a:ext cx="2469976" cy="163884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 flipH="1">
            <a:off x="-65874" y="4395091"/>
            <a:ext cx="2469976" cy="16297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 flipH="1">
            <a:off x="4714331" y="5301237"/>
            <a:ext cx="2469976" cy="163884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rgbClr val="FF0000"/>
                </a:solidFill>
              </a:ln>
            </a:endParaRPr>
          </a:p>
        </p:txBody>
      </p:sp>
      <p:sp>
        <p:nvSpPr>
          <p:cNvPr id="12" name="Ovál 11"/>
          <p:cNvSpPr/>
          <p:nvPr/>
        </p:nvSpPr>
        <p:spPr>
          <a:xfrm flipH="1">
            <a:off x="6228184" y="4012874"/>
            <a:ext cx="2469976" cy="163884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 flipH="1">
            <a:off x="6644040" y="2221632"/>
            <a:ext cx="2469976" cy="163884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 flipH="1">
            <a:off x="5652120" y="599951"/>
            <a:ext cx="2469976" cy="163884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 flipH="1">
            <a:off x="551876" y="1064642"/>
            <a:ext cx="2469976" cy="163884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 flipH="1">
            <a:off x="3059832" y="457787"/>
            <a:ext cx="2469976" cy="1638842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Picture 9" descr="C:\Users\hyp\AppData\Local\Microsoft\Windows\Temporary Internet Files\Content.IE5\C1GZ819Z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5477" y="989079"/>
            <a:ext cx="874614" cy="874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9" descr="C:\Users\hyp\AppData\Local\Microsoft\Windows\Temporary Internet Files\Content.IE5\C1GZ819Z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513" y="1237006"/>
            <a:ext cx="874614" cy="874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9" descr="C:\Users\hyp\AppData\Local\Microsoft\Windows\Temporary Internet Files\Content.IE5\C1GZ819Z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4963" y="403641"/>
            <a:ext cx="874614" cy="874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9" descr="C:\Users\hyp\AppData\Local\Microsoft\Windows\Temporary Internet Files\Content.IE5\C1GZ819Z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4204" y="1056711"/>
            <a:ext cx="874614" cy="874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9" descr="C:\Users\hyp\AppData\Local\Microsoft\Windows\Temporary Internet Files\Content.IE5\C1GZ819Z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4891" y="515191"/>
            <a:ext cx="874614" cy="874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hyp\AppData\Local\Microsoft\Windows\Temporary Internet Files\Content.IE5\1IXT9LJB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671" y="4542503"/>
            <a:ext cx="1235827" cy="1235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3" descr="C:\Users\hyp\AppData\Local\Microsoft\Windows\Temporary Internet Files\Content.IE5\975NW6U0\MC90043689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71116">
            <a:off x="7162115" y="2392980"/>
            <a:ext cx="1433825" cy="1433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0" descr="C:\Users\hyp\AppData\Local\Microsoft\Windows\Temporary Internet Files\Content.IE5\975NW6U0\MC90043690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416" y="4457015"/>
            <a:ext cx="1018756" cy="10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0" descr="C:\Users\hyp\AppData\Local\Microsoft\Windows\Temporary Internet Files\Content.IE5\975NW6U0\MC900436907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05263" y="4191209"/>
            <a:ext cx="1018756" cy="10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8" descr="C:\Users\hyp\AppData\Local\Microsoft\Windows\Temporary Internet Files\Content.IE5\YV3K0YW3\MC9001124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7238">
            <a:off x="749785" y="1109654"/>
            <a:ext cx="1999508" cy="133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2" descr="C:\Users\hyp\AppData\Local\Microsoft\Windows\Temporary Internet Files\Content.IE5\C1GZ819Z\MC900436891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5221" y="701173"/>
            <a:ext cx="1071666" cy="107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12" descr="C:\Users\hyp\AppData\Local\Microsoft\Windows\Temporary Internet Files\Content.IE5\C1GZ819Z\MC900436891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2395" y="1167127"/>
            <a:ext cx="1071666" cy="107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12" descr="C:\Users\hyp\AppData\Local\Microsoft\Windows\Temporary Internet Files\Content.IE5\C1GZ819Z\MC900436891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0430" y="511855"/>
            <a:ext cx="1071666" cy="1071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TextovéPole 36"/>
          <p:cNvSpPr txBox="1"/>
          <p:nvPr/>
        </p:nvSpPr>
        <p:spPr>
          <a:xfrm>
            <a:off x="359238" y="-727700"/>
            <a:ext cx="1564103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0" b="1" dirty="0">
                <a:solidFill>
                  <a:srgbClr val="FF0000"/>
                </a:solidFill>
              </a:rPr>
              <a:t>1</a:t>
            </a:r>
          </a:p>
        </p:txBody>
      </p:sp>
      <p:pic>
        <p:nvPicPr>
          <p:cNvPr id="1028" name="Picture 4" descr="C:\Users\hyp\AppData\Local\Microsoft\Windows\Temporary Internet Files\Content.IE5\YV3K0YW3\MP900444872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4228" y="2174457"/>
            <a:ext cx="2105580" cy="276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8" name="Ovál 37"/>
          <p:cNvSpPr/>
          <p:nvPr/>
        </p:nvSpPr>
        <p:spPr>
          <a:xfrm>
            <a:off x="2801859" y="3515604"/>
            <a:ext cx="1666949" cy="1644813"/>
          </a:xfrm>
          <a:prstGeom prst="ellipse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2975000" y="2019894"/>
            <a:ext cx="1666949" cy="1644813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4534847" y="3426553"/>
            <a:ext cx="1666949" cy="1644813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4436030" y="1931325"/>
            <a:ext cx="1666949" cy="164481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3602556" y="3155484"/>
            <a:ext cx="1666949" cy="164481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 flipH="1">
            <a:off x="2149601" y="5228252"/>
            <a:ext cx="2469976" cy="16297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8" name="Picture 10" descr="C:\Users\hyp\AppData\Local\Microsoft\Windows\Temporary Internet Files\Content.IE5\C1GZ819Z\MC900436906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103" y="5337549"/>
            <a:ext cx="1534988" cy="1534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yp\AppData\Local\Microsoft\Windows\Temporary Internet Files\Content.IE5\975NW6U0\MC900436909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32" y="514350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0302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500" tmFilter="0, 0; .2, .5; .8, .5; 1, 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250" autoRev="1" fill="hold"/>
                                        <p:tgtEl>
                                          <p:spTgt spid="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500" tmFilter="0, 0; .2, .5; .8, .5; 1, 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9" dur="250" autoRev="1" fill="hold"/>
                                        <p:tgtEl>
                                          <p:spTgt spid="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500" tmFilter="0, 0; .2, .5; .8, .5; 1, 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8" dur="250" autoRev="1" fill="hold"/>
                                        <p:tgtEl>
                                          <p:spTgt spid="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3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4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9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0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5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6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2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0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4" fill="hold">
                      <p:stCondLst>
                        <p:cond delay="0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7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8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3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4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9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4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5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38" grpId="0" animBg="1"/>
      <p:bldP spid="43" grpId="0" animBg="1"/>
      <p:bldP spid="44" grpId="0" animBg="1"/>
      <p:bldP spid="45" grpId="0" animBg="1"/>
      <p:bldP spid="4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7</a:t>
            </a:fld>
            <a:endParaRPr lang="cs-CZ"/>
          </a:p>
        </p:txBody>
      </p:sp>
      <p:pic>
        <p:nvPicPr>
          <p:cNvPr id="5123" name="Picture 3" descr="C:\Users\hyp\AppData\Local\Microsoft\Windows\Temporary Internet Files\Content.IE5\C1GZ819Z\MC9003402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74" y="4221087"/>
            <a:ext cx="2225976" cy="1652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hyp\AppData\Local\Microsoft\Windows\Temporary Internet Files\Content.IE5\C1GZ819Z\MC9003402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428060"/>
            <a:ext cx="2197984" cy="1631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3" y="1196752"/>
            <a:ext cx="2376263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solidFill>
                  <a:srgbClr val="FF0000"/>
                </a:solidFill>
                <a:effectLst>
                  <a:reflection blurRad="12700" stA="50000" endPos="50000" dist="5000" dir="5400000" sy="-100000" rotWithShape="0"/>
                </a:effectLst>
              </a:rPr>
              <a:t>ovoce</a:t>
            </a:r>
            <a:endParaRPr lang="cs-CZ" sz="4400" b="1" cap="all" dirty="0">
              <a:ln w="0"/>
              <a:solidFill>
                <a:srgbClr val="FF00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80112" y="1844825"/>
            <a:ext cx="3456384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solidFill>
                  <a:srgbClr val="FFFF00"/>
                </a:solidFill>
                <a:effectLst>
                  <a:reflection blurRad="12700" stA="50000" endPos="50000" dist="5000" dir="5400000" sy="-100000" rotWithShape="0"/>
                </a:effectLst>
              </a:rPr>
              <a:t>zelenina</a:t>
            </a:r>
            <a:endParaRPr lang="cs-CZ" sz="4400" b="1" cap="all" dirty="0">
              <a:ln w="0"/>
              <a:solidFill>
                <a:srgbClr val="FFFF00"/>
              </a:soli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pic>
        <p:nvPicPr>
          <p:cNvPr id="5124" name="Picture 4" descr="C:\Users\hyp\AppData\Local\Microsoft\Windows\Temporary Internet Files\Content.IE5\1IXT9LJB\MC9004417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609" y="1247669"/>
            <a:ext cx="1693928" cy="1693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hyp\AppData\Local\Microsoft\Windows\Temporary Internet Files\Content.IE5\C1GZ819Z\MC900441782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6039" y="5082455"/>
            <a:ext cx="1716251" cy="171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yp\AppData\Local\Microsoft\Windows\Temporary Internet Files\Content.IE5\975NW6U0\MC900441781[2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910328"/>
            <a:ext cx="1059675" cy="1059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hyp\AppData\Local\Microsoft\Windows\Temporary Internet Files\Content.IE5\YV3K0YW3\MC90043690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711" y="197065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hyp\AppData\Local\Microsoft\Windows\Temporary Internet Files\Content.IE5\1IXT9LJB\MC90044170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356992"/>
            <a:ext cx="1575730" cy="1575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hyp\AppData\Local\Microsoft\Windows\Temporary Internet Files\Content.IE5\C1GZ819Z\MC90043691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8917" y="3076509"/>
            <a:ext cx="1217290" cy="121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2" descr="C:\Users\hyp\AppData\Local\Microsoft\Windows\Temporary Internet Files\Content.IE5\975NW6U0\MC90043689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92380">
            <a:off x="1584501" y="-624439"/>
            <a:ext cx="2777240" cy="277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3" descr="C:\Users\hyp\AppData\Local\Microsoft\Windows\Temporary Internet Files\Content.IE5\975NW6U0\MC900436896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71116">
            <a:off x="7085480" y="542131"/>
            <a:ext cx="1937370" cy="1937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12" descr="C:\Users\hyp\AppData\Local\Microsoft\Windows\Temporary Internet Files\Content.IE5\C1GZ819Z\MC900436891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47" y="5521777"/>
            <a:ext cx="1283328" cy="128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18" descr="C:\Users\hyp\AppData\Local\Microsoft\Windows\Temporary Internet Files\Content.IE5\YV3K0YW3\MC90011242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748271">
            <a:off x="3221844" y="4848745"/>
            <a:ext cx="2467838" cy="165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353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3.87283E-6 L -0.23472 0.5246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36" y="262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1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9.82659E-7 L 0.33073 0.47191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528" y="235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39306E-6 L -0.69566 0.447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792" y="223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62428E-7 L -0.11302 0.29202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660" y="145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31214E-6 L -0.09722 -0.1350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861" y="-67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1.6185E-6 L 0.21736 -0.1486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868" y="-74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1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2.31214E-6 L -0.29132 0.1364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68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51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15 0.03515 L 0.04618 0.35792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8" y="16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2.25434E-6 L 0.15642 -0.24092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3" y="-12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1.6763E-6 L -0.50955 0.11538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5486" y="57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8</a:t>
            </a:fld>
            <a:endParaRPr lang="cs-CZ"/>
          </a:p>
        </p:txBody>
      </p:sp>
      <p:pic>
        <p:nvPicPr>
          <p:cNvPr id="3" name="Picture 7" descr="C:\Users\hyp\AppData\Local\Microsoft\Windows\Temporary Internet Files\Content.IE5\YV3K0YW3\MC9004369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15586" y="263463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 descr="C:\Users\hyp\AppData\Local\Microsoft\Windows\Temporary Internet Files\Content.IE5\YV3K0YW3\MC900436906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8258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7" descr="C:\Users\hyp\AppData\Local\Microsoft\Windows\Temporary Internet Files\Content.IE5\YV3K0YW3\MC90043690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9500" y="515881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32" descr="C:\Users\hyp\AppData\Local\Microsoft\Windows\Temporary Internet Files\Content.IE5\975NW6U0\MC900436895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292380">
            <a:off x="-50170" y="4247561"/>
            <a:ext cx="2777240" cy="2777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hyp\AppData\Local\Microsoft\Windows\Temporary Internet Files\Content.IE5\1IXT9LJB\MC9004417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4308" y="5032963"/>
            <a:ext cx="1711300" cy="17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C:\Users\hyp\AppData\Local\Microsoft\Windows\Temporary Internet Files\Content.IE5\1IXT9LJB\MC90044170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8898" y="3294786"/>
            <a:ext cx="1751120" cy="175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hyp\AppData\Local\Microsoft\Windows\Temporary Internet Files\Content.IE5\975NW6U0\MC90043690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114" y="2276029"/>
            <a:ext cx="2882781" cy="2882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4" descr="C:\Users\hyp\AppData\Local\Microsoft\Windows\Temporary Internet Files\Content.IE5\975NW6U0\MC900441780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99551">
            <a:off x="435494" y="1271686"/>
            <a:ext cx="1160852" cy="116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0" descr="C:\Users\hyp\AppData\Local\Microsoft\Windows\Temporary Internet Files\Content.IE5\975NW6U0\MC900436907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2153" y="2276030"/>
            <a:ext cx="1018756" cy="10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0" descr="C:\Users\hyp\AppData\Local\Microsoft\Windows\Temporary Internet Files\Content.IE5\975NW6U0\MC900436907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5608" y="5725507"/>
            <a:ext cx="1018756" cy="10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0" descr="C:\Users\hyp\AppData\Local\Microsoft\Windows\Temporary Internet Files\Content.IE5\975NW6U0\MC900436907[1].pn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885" y="630457"/>
            <a:ext cx="1018756" cy="10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2" descr="C:\Users\hyp\AppData\Local\Microsoft\Windows\Temporary Internet Files\Content.IE5\C1GZ819Z\MC900436891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86" y="185943"/>
            <a:ext cx="1283328" cy="128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hyp\AppData\Local\Microsoft\Windows\Temporary Internet Files\Content.IE5\C1GZ819Z\MC90043691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1734" y="5017595"/>
            <a:ext cx="1217290" cy="121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Users\hyp\AppData\Local\Microsoft\Windows\Temporary Internet Files\Content.IE5\C1GZ819Z\MC90043691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873" y="1942047"/>
            <a:ext cx="1217290" cy="121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yp\AppData\Local\Microsoft\Windows\Temporary Internet Files\Content.IE5\975NW6U0\MC900441720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68937" y="4963229"/>
            <a:ext cx="1515616" cy="1515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yp\AppData\Local\Microsoft\Windows\Temporary Internet Files\Content.IE5\YV3K0YW3\MC900441782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2567" y="3492312"/>
            <a:ext cx="2015192" cy="2015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yp\AppData\Local\Microsoft\Windows\Temporary Internet Files\Content.IE5\1IXT9LJB\MC90015071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4364" y="2981656"/>
            <a:ext cx="2081125" cy="1981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yp\AppData\Local\Microsoft\Windows\Temporary Internet Files\Content.IE5\975NW6U0\MC900246181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4925" y="444373"/>
            <a:ext cx="2179117" cy="225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yp\AppData\Local\Microsoft\Windows\Temporary Internet Files\Content.IE5\C1GZ819Z\MC900193428[2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3029" y="1469271"/>
            <a:ext cx="2501804" cy="2022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yp\AppData\Local\Microsoft\Windows\Temporary Internet Files\Content.IE5\975NW6U0\MC900088424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0039" y="282585"/>
            <a:ext cx="1743863" cy="1191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2801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9</a:t>
            </a:fld>
            <a:endParaRPr lang="cs-CZ"/>
          </a:p>
        </p:txBody>
      </p:sp>
      <p:pic>
        <p:nvPicPr>
          <p:cNvPr id="2050" name="Picture 2" descr="C:\Users\hyp\AppData\Local\Microsoft\Windows\Temporary Internet Files\Content.IE5\C1GZ819Z\MC900434403[1].wmf">
            <a:hlinkClick r:id="" action="ppaction://hlinkshowjump?jump=previousslide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980728"/>
            <a:ext cx="3705373" cy="5190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7956376" y="5517232"/>
            <a:ext cx="1042416" cy="104241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MS900069737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5" name="MS900116611[1].wav">
            <a:hlinkClick r:id=""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9105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>
          <a:xfrm>
            <a:off x="927470" y="5773795"/>
            <a:ext cx="1161826" cy="365125"/>
          </a:xfrm>
        </p:spPr>
        <p:txBody>
          <a:bodyPr/>
          <a:lstStyle/>
          <a:p>
            <a:fld id="{BC5885FD-E9F6-4616-A947-C967941DDDC2}" type="slidenum">
              <a:rPr lang="cs-CZ" smtClean="0"/>
              <a:t>10</a:t>
            </a:fld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707904" y="1459230"/>
            <a:ext cx="144016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0" b="1" i="1" dirty="0" smtClean="0">
                <a:solidFill>
                  <a:srgbClr val="FFC000"/>
                </a:solidFill>
              </a:rPr>
              <a:t>1</a:t>
            </a:r>
            <a:endParaRPr lang="cs-CZ" sz="25000" b="1" i="1" dirty="0">
              <a:solidFill>
                <a:srgbClr val="FFC000"/>
              </a:solidFill>
            </a:endParaRPr>
          </a:p>
        </p:txBody>
      </p:sp>
      <p:pic>
        <p:nvPicPr>
          <p:cNvPr id="6" name="Picture 30" descr="C:\Users\hyp\AppData\Local\Microsoft\Windows\Temporary Internet Files\Content.IE5\975NW6U0\MC9004369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5700" y="5398770"/>
            <a:ext cx="1018756" cy="10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vál 7"/>
          <p:cNvSpPr/>
          <p:nvPr/>
        </p:nvSpPr>
        <p:spPr>
          <a:xfrm>
            <a:off x="51670" y="2113428"/>
            <a:ext cx="2570584" cy="160892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366764" y="4778359"/>
            <a:ext cx="2570584" cy="160892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83568" y="4778359"/>
            <a:ext cx="2570584" cy="160892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004952" y="654767"/>
            <a:ext cx="2570584" cy="160892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6444208" y="2765281"/>
            <a:ext cx="2570584" cy="160892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519164" y="712889"/>
            <a:ext cx="2570584" cy="1608926"/>
          </a:xfrm>
          <a:prstGeom prst="ellipse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9" descr="C:\Users\hyp\AppData\Local\Microsoft\Windows\Temporary Internet Files\Content.IE5\C1GZ819Z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458" y="4974177"/>
            <a:ext cx="1217290" cy="121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9" descr="C:\Users\hyp\AppData\Local\Microsoft\Windows\Temporary Internet Files\Content.IE5\C1GZ819Z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994" y="5429254"/>
            <a:ext cx="1217290" cy="121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C:\Users\hyp\AppData\Local\Microsoft\Windows\Temporary Internet Files\Content.IE5\C1GZ819Z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6764" y="4974177"/>
            <a:ext cx="1217290" cy="121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9" descr="C:\Users\hyp\AppData\Local\Microsoft\Windows\Temporary Internet Files\Content.IE5\C1GZ819Z\MC90043691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5811" y="4659988"/>
            <a:ext cx="1217290" cy="1217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7" descr="C:\Users\hyp\AppData\Local\Microsoft\Windows\Temporary Internet Files\Content.IE5\YV3K0YW3\MC90043690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20" y="2113428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7" descr="C:\Users\hyp\AppData\Local\Microsoft\Windows\Temporary Internet Files\Content.IE5\YV3K0YW3\MC90043690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6601" y="2060641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32" descr="C:\Users\hyp\AppData\Local\Microsoft\Windows\Temporary Internet Files\Content.IE5\975NW6U0\MC900436895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552048">
            <a:off x="529057" y="4098800"/>
            <a:ext cx="2599938" cy="2599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6" descr="C:\Users\hyp\AppData\Local\Microsoft\Windows\Temporary Internet Files\Content.IE5\975NW6U0\MC900436909[1].png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4952" y="-126250"/>
            <a:ext cx="2448065" cy="2448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8" descr="C:\Users\hyp\AppData\Local\Microsoft\Windows\Temporary Internet Files\Content.IE5\1IXT9LJB\MC900441708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2458" y="2765281"/>
            <a:ext cx="1575730" cy="1575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8" descr="C:\Users\hyp\AppData\Local\Microsoft\Windows\Temporary Internet Files\Content.IE5\YV3K0YW3\MC9001124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016908">
            <a:off x="5570536" y="870245"/>
            <a:ext cx="2467838" cy="165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032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11</a:t>
            </a:fld>
            <a:endParaRPr lang="cs-CZ"/>
          </a:p>
        </p:txBody>
      </p:sp>
      <p:pic>
        <p:nvPicPr>
          <p:cNvPr id="3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3074" name="Picture 2" descr="C:\Users\hyp\AppData\Local\Microsoft\Windows\Temporary Internet Files\Content.IE5\1IXT9LJB\MC900437978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4761" y="1484784"/>
            <a:ext cx="4837324" cy="4125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516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 vol="80000">
                <p:cTn id="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i="1" u="sng" dirty="0" smtClean="0"/>
              <a:t>Použitá literatura:  </a:t>
            </a:r>
          </a:p>
          <a:p>
            <a:r>
              <a:rPr lang="cs-CZ" sz="2000" dirty="0" smtClean="0"/>
              <a:t>MGR</a:t>
            </a:r>
            <a:r>
              <a:rPr lang="cs-CZ" sz="2000" dirty="0"/>
              <a:t>. MILOŠ NOVOTNÝ. </a:t>
            </a:r>
            <a:r>
              <a:rPr lang="cs-CZ" sz="2000" i="1" dirty="0"/>
              <a:t>Matýskova matematika 1. díl</a:t>
            </a:r>
            <a:r>
              <a:rPr lang="cs-CZ" sz="2000" dirty="0"/>
              <a:t>. Brno: Nová škola, s.r.o., 2013, ISBN : </a:t>
            </a:r>
            <a:r>
              <a:rPr lang="cs-CZ" sz="2000" dirty="0" smtClean="0"/>
              <a:t>978-80-7289-475-8</a:t>
            </a:r>
          </a:p>
          <a:p>
            <a:r>
              <a:rPr lang="cs-CZ" sz="2000" dirty="0" smtClean="0"/>
              <a:t>MGR. MILOŠ NOVOTNÝ. </a:t>
            </a:r>
            <a:r>
              <a:rPr lang="cs-CZ" sz="2000" i="1" dirty="0" smtClean="0"/>
              <a:t>Procvičujeme s Matýskem 1</a:t>
            </a:r>
            <a:r>
              <a:rPr lang="cs-CZ" sz="2000" dirty="0" smtClean="0"/>
              <a:t>. </a:t>
            </a:r>
            <a:r>
              <a:rPr lang="cs-CZ" sz="2000" i="1" dirty="0" smtClean="0"/>
              <a:t>díl. </a:t>
            </a:r>
            <a:r>
              <a:rPr lang="cs-CZ" sz="2000" dirty="0" smtClean="0"/>
              <a:t>Brno: Nová škola, s.r.o., 2012, ISBN SBN: 978-80-7289-407-9.</a:t>
            </a:r>
            <a:endParaRPr lang="cs-CZ" sz="2000" i="1" u="sng" dirty="0" smtClean="0"/>
          </a:p>
          <a:p>
            <a:pPr marL="0" indent="0">
              <a:buNone/>
            </a:pPr>
            <a:endParaRPr lang="cs-CZ" sz="1800" i="1" u="sng" dirty="0"/>
          </a:p>
          <a:p>
            <a:pPr lvl="0">
              <a:buClr>
                <a:srgbClr val="31B6FD"/>
              </a:buClr>
            </a:pPr>
            <a:r>
              <a:rPr lang="cs-CZ" sz="2000" i="1" u="sng" dirty="0">
                <a:solidFill>
                  <a:srgbClr val="073E87"/>
                </a:solidFill>
              </a:rPr>
              <a:t>Jiné zdroje</a:t>
            </a:r>
            <a:r>
              <a:rPr lang="cs-CZ" sz="2000" i="1" u="sng" dirty="0" smtClean="0">
                <a:solidFill>
                  <a:srgbClr val="073E87"/>
                </a:solidFill>
              </a:rPr>
              <a:t>: </a:t>
            </a:r>
            <a:r>
              <a:rPr lang="cs-CZ" sz="2000" i="1" dirty="0">
                <a:solidFill>
                  <a:srgbClr val="073E87"/>
                </a:solidFill>
              </a:rPr>
              <a:t> Galerie www.microsoft.office.com</a:t>
            </a:r>
            <a:endParaRPr lang="cs-CZ" sz="2000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1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t>12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18663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1391</TotalTime>
  <Words>266</Words>
  <Application>Microsoft Office PowerPoint</Application>
  <PresentationFormat>Předvádění na obrazovce (4:3)</PresentationFormat>
  <Paragraphs>58</Paragraphs>
  <Slides>12</Slides>
  <Notes>0</Notes>
  <HiddenSlides>0</HiddenSlides>
  <MMClips>4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Základní škola a Mateřská škola Bílá Třemešná, okres Trutnov</vt:lpstr>
      <vt:lpstr>Anotace</vt:lpstr>
      <vt:lpstr>Vyvození čísla a počtu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Pavlína Hylmarová</cp:lastModifiedBy>
  <cp:revision>75</cp:revision>
  <dcterms:created xsi:type="dcterms:W3CDTF">2013-05-10T12:01:16Z</dcterms:created>
  <dcterms:modified xsi:type="dcterms:W3CDTF">2013-11-07T20:02:28Z</dcterms:modified>
</cp:coreProperties>
</file>