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12" Type="http://schemas.openxmlformats.org/officeDocument/2006/relationships/image" Target="../media/image29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11" Type="http://schemas.openxmlformats.org/officeDocument/2006/relationships/image" Target="../media/image28.jpeg"/><Relationship Id="rId5" Type="http://schemas.openxmlformats.org/officeDocument/2006/relationships/image" Target="../media/image22.wmf"/><Relationship Id="rId10" Type="http://schemas.openxmlformats.org/officeDocument/2006/relationships/image" Target="../media/image27.jpeg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en_matek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6877272" cy="6048672"/>
            <a:chOff x="1763688" y="260648"/>
            <a:chExt cx="687727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8772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Literární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80526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Ivan Blatný,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Svátek matek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smtClean="0">
                  <a:latin typeface="+mj-lt"/>
                  <a:ea typeface="+mj-ea"/>
                  <a:cs typeface="+mj-cs"/>
                </a:rPr>
                <a:t>duben 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232248" y="4149080"/>
              <a:ext cx="108012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lang="cs-CZ" sz="1400" b="1" cap="all" noProof="0" smtClean="0">
                  <a:latin typeface="+mj-lt"/>
                  <a:ea typeface="+mj-ea"/>
                  <a:cs typeface="+mj-cs"/>
                </a:rPr>
                <a:t>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61571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 je určena k práci s básnickým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textem Ivana Blatného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. Děti čtou, hledají rýmy, přiřazují obrázky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, uplatňují </a:t>
              </a: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kritické myšlení.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1268760"/>
            <a:ext cx="6172200" cy="1894362"/>
          </a:xfrm>
        </p:spPr>
        <p:txBody>
          <a:bodyPr/>
          <a:lstStyle/>
          <a:p>
            <a:r>
              <a:rPr lang="cs-CZ" dirty="0" smtClean="0"/>
              <a:t>Svátek matek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260648"/>
            <a:ext cx="830580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VY_12_INOVACE_25_Svátek matek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013176"/>
            <a:ext cx="5718175" cy="1497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Hanka\AppData\Local\Microsoft\Windows\Temporary Internet Files\Content.IE5\0TCQ6OD2\MP9004222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72200" y="116632"/>
            <a:ext cx="2324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1. Svátek matek se slaví: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42060" y="4437112"/>
            <a:ext cx="2324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 v květnu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42060" y="3508364"/>
            <a:ext cx="2324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když dostanu ve škole pochvalu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70052" y="2204864"/>
            <a:ext cx="2468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v zimě, na Vánoce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80212" y="285661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vždycky po výplatě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Svátek matek</a:t>
            </a:r>
            <a:br>
              <a:rPr lang="cs-CZ" dirty="0" smtClean="0"/>
            </a:br>
            <a:r>
              <a:rPr lang="cs-CZ" sz="2400" dirty="0" smtClean="0"/>
              <a:t>Ivan Blatný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764704"/>
            <a:ext cx="324800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Všude voní do dálky</a:t>
            </a:r>
          </a:p>
          <a:p>
            <a:r>
              <a:rPr lang="cs-CZ" dirty="0" smtClean="0"/>
              <a:t>konvalinky, fialky.</a:t>
            </a:r>
          </a:p>
          <a:p>
            <a:endParaRPr lang="cs-CZ" dirty="0" smtClean="0"/>
          </a:p>
          <a:p>
            <a:r>
              <a:rPr lang="cs-CZ" dirty="0" smtClean="0"/>
              <a:t>Do pokoje přiletěly</a:t>
            </a:r>
          </a:p>
          <a:p>
            <a:r>
              <a:rPr lang="cs-CZ" dirty="0" smtClean="0"/>
              <a:t>čtyři </a:t>
            </a:r>
            <a:r>
              <a:rPr lang="cs-CZ" dirty="0" smtClean="0"/>
              <a:t>zbloudilé </a:t>
            </a:r>
            <a:r>
              <a:rPr lang="cs-CZ" dirty="0" smtClean="0"/>
              <a:t>včely</a:t>
            </a:r>
          </a:p>
          <a:p>
            <a:endParaRPr lang="cs-CZ" dirty="0" smtClean="0"/>
          </a:p>
          <a:p>
            <a:r>
              <a:rPr lang="cs-CZ" dirty="0" smtClean="0"/>
              <a:t>a pak zpátky ze dveří</a:t>
            </a:r>
          </a:p>
          <a:p>
            <a:r>
              <a:rPr lang="cs-CZ" dirty="0" smtClean="0"/>
              <a:t>lehce jako pápěří.</a:t>
            </a:r>
          </a:p>
          <a:p>
            <a:endParaRPr lang="cs-CZ" dirty="0" smtClean="0"/>
          </a:p>
          <a:p>
            <a:r>
              <a:rPr lang="cs-CZ" dirty="0" smtClean="0"/>
              <a:t>Když jsem běžel koupit růže,</a:t>
            </a:r>
          </a:p>
          <a:p>
            <a:r>
              <a:rPr lang="cs-CZ" dirty="0" smtClean="0"/>
              <a:t>upadl jsem do kaluže.</a:t>
            </a:r>
          </a:p>
          <a:p>
            <a:endParaRPr lang="cs-CZ" dirty="0" smtClean="0"/>
          </a:p>
          <a:p>
            <a:r>
              <a:rPr lang="cs-CZ" dirty="0" smtClean="0"/>
              <a:t>To je smůla. Bláto, prach</a:t>
            </a:r>
          </a:p>
          <a:p>
            <a:r>
              <a:rPr lang="cs-CZ" dirty="0" smtClean="0"/>
              <a:t>na mých čistých kalhotách.</a:t>
            </a:r>
          </a:p>
          <a:p>
            <a:endParaRPr lang="cs-CZ" dirty="0" smtClean="0"/>
          </a:p>
          <a:p>
            <a:r>
              <a:rPr lang="cs-CZ" dirty="0" smtClean="0"/>
              <a:t>Pak si ale říkám: „Co by!</a:t>
            </a:r>
          </a:p>
          <a:p>
            <a:r>
              <a:rPr lang="cs-CZ" dirty="0" smtClean="0"/>
              <a:t>Maminka se nerozzlobí.“</a:t>
            </a:r>
          </a:p>
          <a:p>
            <a:endParaRPr lang="cs-CZ" dirty="0" smtClean="0"/>
          </a:p>
          <a:p>
            <a:r>
              <a:rPr lang="cs-CZ" dirty="0" smtClean="0"/>
              <a:t>Dnes se jenom usmála,</a:t>
            </a:r>
          </a:p>
          <a:p>
            <a:r>
              <a:rPr lang="cs-CZ" dirty="0" err="1" smtClean="0"/>
              <a:t>trala</a:t>
            </a:r>
            <a:r>
              <a:rPr lang="cs-CZ" dirty="0" smtClean="0"/>
              <a:t>, </a:t>
            </a:r>
            <a:r>
              <a:rPr lang="cs-CZ" dirty="0" err="1" smtClean="0"/>
              <a:t>trala</a:t>
            </a:r>
            <a:r>
              <a:rPr lang="cs-CZ" dirty="0" smtClean="0"/>
              <a:t> </a:t>
            </a:r>
            <a:r>
              <a:rPr lang="cs-CZ" dirty="0" err="1" smtClean="0"/>
              <a:t>tralala</a:t>
            </a:r>
            <a:r>
              <a:rPr lang="cs-CZ" dirty="0" smtClean="0"/>
              <a:t>,</a:t>
            </a:r>
            <a:endParaRPr lang="cs-CZ" dirty="0"/>
          </a:p>
        </p:txBody>
      </p:sp>
      <p:pic>
        <p:nvPicPr>
          <p:cNvPr id="2052" name="Picture 4" descr="C:\Users\Hanka\AppData\Local\Microsoft\Windows\Temporary Internet Files\Content.IE5\VZUY0QLD\MC900324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08920"/>
            <a:ext cx="2936854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91264" cy="724942"/>
          </a:xfrm>
        </p:spPr>
        <p:txBody>
          <a:bodyPr/>
          <a:lstStyle/>
          <a:p>
            <a:r>
              <a:rPr lang="cs-CZ" dirty="0" smtClean="0"/>
              <a:t>O kterých květinách jsme v básni četli?</a:t>
            </a:r>
            <a:endParaRPr lang="cs-CZ" dirty="0"/>
          </a:p>
        </p:txBody>
      </p:sp>
      <p:pic>
        <p:nvPicPr>
          <p:cNvPr id="3074" name="Picture 2" descr="C:\Users\Hanka\AppData\Local\Microsoft\Windows\Temporary Internet Files\Content.IE5\ECX4GS6Y\MC9004417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005064"/>
            <a:ext cx="2743200" cy="2743200"/>
          </a:xfrm>
          <a:prstGeom prst="rect">
            <a:avLst/>
          </a:prstGeom>
          <a:noFill/>
        </p:spPr>
      </p:pic>
      <p:pic>
        <p:nvPicPr>
          <p:cNvPr id="3077" name="Picture 5" descr="C:\Users\Hanka\AppData\Local\Microsoft\Windows\Temporary Internet Files\Content.IE5\UV0KXPQL\MP9004337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941168"/>
            <a:ext cx="2575373" cy="1671846"/>
          </a:xfrm>
          <a:prstGeom prst="rect">
            <a:avLst/>
          </a:prstGeom>
          <a:noFill/>
        </p:spPr>
      </p:pic>
      <p:pic>
        <p:nvPicPr>
          <p:cNvPr id="3078" name="Picture 6" descr="C:\Users\Hanka\AppData\Local\Microsoft\Windows\Temporary Internet Files\Content.IE5\8TPXBKWK\MP9004220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060848"/>
            <a:ext cx="2276872" cy="2276872"/>
          </a:xfrm>
          <a:prstGeom prst="rect">
            <a:avLst/>
          </a:prstGeom>
          <a:noFill/>
        </p:spPr>
      </p:pic>
      <p:pic>
        <p:nvPicPr>
          <p:cNvPr id="3079" name="Picture 7" descr="C:\Users\Hanka\AppData\Local\Microsoft\Windows\Temporary Internet Files\Content.IE5\7BTEBE90\MP90042783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255204"/>
            <a:ext cx="1654707" cy="2602796"/>
          </a:xfrm>
          <a:prstGeom prst="rect">
            <a:avLst/>
          </a:prstGeom>
          <a:noFill/>
        </p:spPr>
      </p:pic>
      <p:pic>
        <p:nvPicPr>
          <p:cNvPr id="3081" name="Picture 9" descr="C:\Users\Hanka\AppData\Local\Microsoft\Windows\Temporary Internet Files\Content.IE5\ZKI9AT7A\MC9001232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980728"/>
            <a:ext cx="2384855" cy="2243706"/>
          </a:xfrm>
          <a:prstGeom prst="rect">
            <a:avLst/>
          </a:prstGeom>
          <a:noFill/>
        </p:spPr>
      </p:pic>
      <p:pic>
        <p:nvPicPr>
          <p:cNvPr id="3084" name="Picture 12" descr="C:\Users\Hanka\AppData\Local\Microsoft\Windows\Temporary Internet Files\Content.IE5\ECX4GS6Y\MP90039963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3573016"/>
            <a:ext cx="2496312" cy="3121152"/>
          </a:xfrm>
          <a:prstGeom prst="rect">
            <a:avLst/>
          </a:prstGeom>
          <a:noFill/>
        </p:spPr>
      </p:pic>
      <p:pic>
        <p:nvPicPr>
          <p:cNvPr id="3087" name="Picture 15" descr="C:\Users\Hanka\AppData\Local\Microsoft\Windows\Temporary Internet Files\Content.IE5\V0XL9EG3\MP90014540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1556792"/>
            <a:ext cx="1597582" cy="2476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634082"/>
          </a:xfrm>
        </p:spPr>
        <p:txBody>
          <a:bodyPr/>
          <a:lstStyle/>
          <a:p>
            <a:r>
              <a:rPr lang="cs-CZ" dirty="0" smtClean="0"/>
              <a:t>Kteří zástupci hmyzu v básni vystupují?</a:t>
            </a:r>
            <a:endParaRPr lang="cs-CZ" dirty="0"/>
          </a:p>
        </p:txBody>
      </p:sp>
      <p:pic>
        <p:nvPicPr>
          <p:cNvPr id="4099" name="Picture 3" descr="C:\Users\Hanka\AppData\Local\Microsoft\Windows\Temporary Internet Files\Content.IE5\8TPXBKWK\MP9003137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4365104"/>
            <a:ext cx="3555507" cy="2376264"/>
          </a:xfrm>
          <a:prstGeom prst="rect">
            <a:avLst/>
          </a:prstGeom>
          <a:noFill/>
        </p:spPr>
      </p:pic>
      <p:pic>
        <p:nvPicPr>
          <p:cNvPr id="4100" name="Picture 4" descr="C:\Users\Hanka\AppData\Local\Microsoft\Windows\Temporary Internet Files\Content.IE5\V0XL9EG3\MP9004448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052736"/>
            <a:ext cx="2556704" cy="1974344"/>
          </a:xfrm>
          <a:prstGeom prst="rect">
            <a:avLst/>
          </a:prstGeom>
          <a:noFill/>
        </p:spPr>
      </p:pic>
      <p:pic>
        <p:nvPicPr>
          <p:cNvPr id="4101" name="Picture 5" descr="C:\Users\Hanka\AppData\Local\Microsoft\Windows\Temporary Internet Files\Content.IE5\ECX4GS6Y\MP9003168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200400"/>
            <a:ext cx="2432304" cy="3657600"/>
          </a:xfrm>
          <a:prstGeom prst="rect">
            <a:avLst/>
          </a:prstGeom>
          <a:noFill/>
        </p:spPr>
      </p:pic>
      <p:pic>
        <p:nvPicPr>
          <p:cNvPr id="4102" name="Picture 6" descr="C:\Users\Hanka\AppData\Local\Microsoft\Windows\Temporary Internet Files\Content.IE5\UV0KXPQL\MP90040697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3356992"/>
            <a:ext cx="2335145" cy="3501008"/>
          </a:xfrm>
          <a:prstGeom prst="rect">
            <a:avLst/>
          </a:prstGeom>
          <a:noFill/>
        </p:spPr>
      </p:pic>
      <p:pic>
        <p:nvPicPr>
          <p:cNvPr id="4103" name="Picture 7" descr="C:\Users\Hanka\AppData\Local\Microsoft\Windows\Temporary Internet Files\Content.IE5\UV0KXPQL\MP9001754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924944"/>
            <a:ext cx="1938457" cy="1272920"/>
          </a:xfrm>
          <a:prstGeom prst="rect">
            <a:avLst/>
          </a:prstGeom>
          <a:noFill/>
        </p:spPr>
      </p:pic>
      <p:pic>
        <p:nvPicPr>
          <p:cNvPr id="4106" name="Picture 10" descr="C:\Users\Hanka\AppData\Local\Microsoft\Windows\Temporary Internet Files\Content.IE5\ZKI9AT7A\MC9001973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1268760"/>
            <a:ext cx="2432223" cy="1930147"/>
          </a:xfrm>
          <a:prstGeom prst="rect">
            <a:avLst/>
          </a:prstGeom>
          <a:noFill/>
        </p:spPr>
      </p:pic>
      <p:pic>
        <p:nvPicPr>
          <p:cNvPr id="4108" name="Picture 12" descr="C:\Users\Hanka\AppData\Local\Microsoft\Windows\Temporary Internet Files\Content.IE5\8TPXBKWK\MC90043802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7667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8" name="Picture 18" descr="C:\Users\Hanka\AppData\Local\Microsoft\Windows\Temporary Internet Files\Content.IE5\7BTEBE90\MP9003866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573016"/>
            <a:ext cx="1626908" cy="11605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Která část oděvu se v básni objevila?</a:t>
            </a:r>
            <a:endParaRPr lang="cs-CZ" dirty="0"/>
          </a:p>
        </p:txBody>
      </p:sp>
      <p:pic>
        <p:nvPicPr>
          <p:cNvPr id="5123" name="Picture 3" descr="C:\Users\Hanka\AppData\Local\Microsoft\Windows\Temporary Internet Files\Content.IE5\ECX4GS6Y\MC9003208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196752"/>
            <a:ext cx="1719072" cy="1805026"/>
          </a:xfrm>
          <a:prstGeom prst="rect">
            <a:avLst/>
          </a:prstGeom>
          <a:noFill/>
        </p:spPr>
      </p:pic>
      <p:pic>
        <p:nvPicPr>
          <p:cNvPr id="5124" name="Picture 4" descr="C:\Users\Hanka\AppData\Local\Microsoft\Windows\Temporary Internet Files\Content.IE5\UV0KXPQL\MC9002329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980728"/>
            <a:ext cx="1822764" cy="1714123"/>
          </a:xfrm>
          <a:prstGeom prst="rect">
            <a:avLst/>
          </a:prstGeom>
          <a:noFill/>
        </p:spPr>
      </p:pic>
      <p:pic>
        <p:nvPicPr>
          <p:cNvPr id="5125" name="Picture 5" descr="C:\Users\Hanka\AppData\Local\Microsoft\Windows\Temporary Internet Files\Content.IE5\8TPXBKWK\MC9003601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3140968"/>
            <a:ext cx="1787652" cy="1805940"/>
          </a:xfrm>
          <a:prstGeom prst="rect">
            <a:avLst/>
          </a:prstGeom>
          <a:noFill/>
        </p:spPr>
      </p:pic>
      <p:pic>
        <p:nvPicPr>
          <p:cNvPr id="5127" name="Picture 7" descr="C:\Users\Hanka\AppData\Local\Microsoft\Windows\Temporary Internet Files\Content.IE5\8TPXBKWK\MC9002329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140968"/>
            <a:ext cx="1993271" cy="1899719"/>
          </a:xfrm>
          <a:prstGeom prst="rect">
            <a:avLst/>
          </a:prstGeom>
          <a:noFill/>
        </p:spPr>
      </p:pic>
      <p:pic>
        <p:nvPicPr>
          <p:cNvPr id="5131" name="Picture 11" descr="C:\Users\Hanka\AppData\Local\Microsoft\Windows\Temporary Internet Files\Content.IE5\0TCQ6OD2\MC90035117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908720"/>
            <a:ext cx="1779006" cy="1785042"/>
          </a:xfrm>
          <a:prstGeom prst="rect">
            <a:avLst/>
          </a:prstGeom>
          <a:noFill/>
        </p:spPr>
      </p:pic>
      <p:pic>
        <p:nvPicPr>
          <p:cNvPr id="5133" name="Picture 13" descr="C:\Users\Hanka\AppData\Local\Microsoft\Windows\Temporary Internet Files\Content.IE5\0TCQ6OD2\MC9002329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1052736"/>
            <a:ext cx="2000816" cy="2008360"/>
          </a:xfrm>
          <a:prstGeom prst="rect">
            <a:avLst/>
          </a:prstGeom>
          <a:noFill/>
        </p:spPr>
      </p:pic>
      <p:pic>
        <p:nvPicPr>
          <p:cNvPr id="5134" name="Picture 14" descr="C:\Users\Hanka\AppData\Local\Microsoft\Windows\Temporary Internet Files\Content.IE5\ZKI9AT7A\MC90034783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5517232"/>
            <a:ext cx="896112" cy="817474"/>
          </a:xfrm>
          <a:prstGeom prst="rect">
            <a:avLst/>
          </a:prstGeom>
          <a:noFill/>
        </p:spPr>
      </p:pic>
      <p:pic>
        <p:nvPicPr>
          <p:cNvPr id="5135" name="Picture 15" descr="C:\Users\Hanka\AppData\Local\Microsoft\Windows\Temporary Internet Files\Content.IE5\7BTEBE90\MP90042311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28184" y="5229200"/>
            <a:ext cx="1763688" cy="1209780"/>
          </a:xfrm>
          <a:prstGeom prst="rect">
            <a:avLst/>
          </a:prstGeom>
          <a:noFill/>
        </p:spPr>
      </p:pic>
      <p:pic>
        <p:nvPicPr>
          <p:cNvPr id="5136" name="Picture 16" descr="C:\Users\Hanka\AppData\Local\Microsoft\Windows\Temporary Internet Files\Content.IE5\V0XL9EG3\MP90043113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3212976"/>
            <a:ext cx="2514823" cy="3429000"/>
          </a:xfrm>
          <a:prstGeom prst="rect">
            <a:avLst/>
          </a:prstGeom>
          <a:noFill/>
        </p:spPr>
      </p:pic>
      <p:pic>
        <p:nvPicPr>
          <p:cNvPr id="5137" name="Picture 17" descr="C:\Users\Hanka\AppData\Local\Microsoft\Windows\Temporary Internet Files\Content.IE5\1E4KL1YD\MC90001343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907704" y="5013176"/>
            <a:ext cx="1264615" cy="1481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Hanka\AppData\Local\Microsoft\Windows\Temporary Internet Files\Content.IE5\ZA1FD88L\MP900401789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30000"/>
          </a:blip>
          <a:srcRect/>
          <a:stretch>
            <a:fillRect/>
          </a:stretch>
        </p:blipFill>
        <p:spPr bwMode="auto">
          <a:xfrm>
            <a:off x="4788025" y="1340768"/>
            <a:ext cx="3960440" cy="5543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496944" cy="562074"/>
          </a:xfrm>
        </p:spPr>
        <p:txBody>
          <a:bodyPr/>
          <a:lstStyle/>
          <a:p>
            <a:r>
              <a:rPr lang="cs-CZ" dirty="0" smtClean="0"/>
              <a:t>Proč se asi maminka v básni nerozzlobila?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1412776"/>
            <a:ext cx="8496944" cy="56207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Čím bys svojí mamince udělal radost?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9512" y="2550914"/>
            <a:ext cx="8496944" cy="56207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bys mamince popřál?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9512" y="3689052"/>
            <a:ext cx="8496944" cy="56207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Jak slavíte svátek matek u vás doma?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36912"/>
            <a:ext cx="7776864" cy="114300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http://cs.wikipedia.org/wiki/Den_matek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300" b="0" i="0" u="none" strike="noStrike" kern="1200" cap="none" spc="0" normalizeH="0" baseline="0" noProof="0" smtClean="0">
                <a:ln>
                  <a:noFill/>
                </a:ln>
                <a:solidFill>
                  <a:schemeClr val="accent3">
                    <a:shade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33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shade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Horáková, Z.; Janáčková, Z.; Procházková, E. Čítanka pro 2. ročník </a:t>
            </a:r>
            <a:r>
              <a:rPr lang="cs-CZ" sz="2000" dirty="0" err="1" smtClean="0">
                <a:solidFill>
                  <a:srgbClr val="FF0000"/>
                </a:solidFill>
                <a:ea typeface="+mn-lt"/>
                <a:cs typeface="+mn-lt"/>
              </a:rPr>
              <a:t>zš</a:t>
            </a: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. Brno: Nová škola, 2002. ISBN 80-7289-043-3</a:t>
            </a:r>
          </a:p>
          <a:p>
            <a:pPr marL="274320" lvl="0" indent="-274320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http://cs.wikipedia.org/wiki/Den_matek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</TotalTime>
  <Words>273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Svátek matek</vt:lpstr>
      <vt:lpstr>Prezentace aplikace PowerPoint</vt:lpstr>
      <vt:lpstr>Svátek matek Ivan Blatný  </vt:lpstr>
      <vt:lpstr>O kterých květinách jsme v básni četli?</vt:lpstr>
      <vt:lpstr>Kteří zástupci hmyzu v básni vystupují?</vt:lpstr>
      <vt:lpstr>Která část oděvu se v básni objevila?</vt:lpstr>
      <vt:lpstr>Proč se asi maminka v básni nerozzlobila?</vt:lpstr>
      <vt:lpstr>http://cs.wikipedia.org/wiki/Den_matek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Učitel</cp:lastModifiedBy>
  <cp:revision>8</cp:revision>
  <dcterms:created xsi:type="dcterms:W3CDTF">2012-01-06T17:38:07Z</dcterms:created>
  <dcterms:modified xsi:type="dcterms:W3CDTF">2012-03-17T17:23:24Z</dcterms:modified>
</cp:coreProperties>
</file>