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27"/>
  </p:notesMasterIdLst>
  <p:sldIdLst>
    <p:sldId id="256" r:id="rId2"/>
    <p:sldId id="262" r:id="rId3"/>
    <p:sldId id="280" r:id="rId4"/>
    <p:sldId id="278" r:id="rId5"/>
    <p:sldId id="267" r:id="rId6"/>
    <p:sldId id="268" r:id="rId7"/>
    <p:sldId id="284" r:id="rId8"/>
    <p:sldId id="285" r:id="rId9"/>
    <p:sldId id="286" r:id="rId10"/>
    <p:sldId id="281" r:id="rId11"/>
    <p:sldId id="269" r:id="rId12"/>
    <p:sldId id="287" r:id="rId13"/>
    <p:sldId id="288" r:id="rId14"/>
    <p:sldId id="276" r:id="rId15"/>
    <p:sldId id="270" r:id="rId16"/>
    <p:sldId id="290" r:id="rId17"/>
    <p:sldId id="277" r:id="rId18"/>
    <p:sldId id="271" r:id="rId19"/>
    <p:sldId id="294" r:id="rId20"/>
    <p:sldId id="279" r:id="rId21"/>
    <p:sldId id="272" r:id="rId22"/>
    <p:sldId id="291" r:id="rId23"/>
    <p:sldId id="292" r:id="rId24"/>
    <p:sldId id="295" r:id="rId25"/>
    <p:sldId id="260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1" d="100"/>
          <a:sy n="81" d="100"/>
        </p:scale>
        <p:origin x="-162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Prvouka pro 2. ročník v mezipředmětových vztazích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VY_32_INOVACE_Podzim na zahradě - ZELENINA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Dana Rejlová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říjen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 custScaleY="15449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Y="12723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Dana Rejlová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říjen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872208"/>
          <a:ext cx="5565987" cy="61206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Prvouka pro 2. ročník v mezipředmětových vztazích</a:t>
          </a:r>
          <a:endParaRPr lang="cs-CZ" sz="2000" b="1" kern="1200" dirty="0"/>
        </a:p>
      </dsp:txBody>
      <dsp:txXfrm>
        <a:off x="585659" y="1872208"/>
        <a:ext cx="5565987" cy="612067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20278"/>
          <a:ext cx="5849872" cy="50405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VY_32_INOVACE_Podzim na zahradě - ZELENINA</a:t>
          </a:r>
          <a:endParaRPr lang="cs-CZ" sz="2000" kern="1200" dirty="0" smtClean="0"/>
        </a:p>
      </dsp:txBody>
      <dsp:txXfrm>
        <a:off x="301774" y="2520278"/>
        <a:ext cx="5849872" cy="504059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7.11.2013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7.11.2013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7.11.2013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7.11.2013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7.11.2013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7.11.2013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7.11.2013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7.11.2013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7.11.2013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7.11.2013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7.11.2013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7.11.2013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44475"/>
            <a:ext cx="8385175" cy="14319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838200" y="1905000"/>
            <a:ext cx="3927475" cy="4191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918075" y="1905000"/>
            <a:ext cx="3927475" cy="20193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918075" y="4076700"/>
            <a:ext cx="3927475" cy="20193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8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EB43F79-DC7E-4163-95CC-64B7354688F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06767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7.11.2013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  <p:sldLayoutId id="2147483780" r:id="rId12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jpeg"/><Relationship Id="rId7" Type="http://schemas.openxmlformats.org/officeDocument/2006/relationships/image" Target="../media/image12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wmf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pB_H7QBuo0Y" TargetMode="Externa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7" Type="http://schemas.openxmlformats.org/officeDocument/2006/relationships/image" Target="../media/image21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0.jpeg"/><Relationship Id="rId5" Type="http://schemas.openxmlformats.org/officeDocument/2006/relationships/image" Target="../media/image11.wmf"/><Relationship Id="rId4" Type="http://schemas.openxmlformats.org/officeDocument/2006/relationships/image" Target="../media/image1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4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7" Type="http://schemas.openxmlformats.org/officeDocument/2006/relationships/image" Target="../media/image30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9.jpeg"/><Relationship Id="rId5" Type="http://schemas.openxmlformats.org/officeDocument/2006/relationships/image" Target="../media/image4.jpeg"/><Relationship Id="rId4" Type="http://schemas.openxmlformats.org/officeDocument/2006/relationships/image" Target="../media/image28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wmf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4.wmf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wmf"/><Relationship Id="rId7" Type="http://schemas.openxmlformats.org/officeDocument/2006/relationships/image" Target="../media/image13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9.jpeg"/><Relationship Id="rId5" Type="http://schemas.openxmlformats.org/officeDocument/2006/relationships/image" Target="../media/image38.wmf"/><Relationship Id="rId4" Type="http://schemas.openxmlformats.org/officeDocument/2006/relationships/image" Target="../media/image37.w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wmf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2.wmf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7" Type="http://schemas.openxmlformats.org/officeDocument/2006/relationships/image" Target="../media/image42.wmf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0.png"/><Relationship Id="rId5" Type="http://schemas.openxmlformats.org/officeDocument/2006/relationships/image" Target="../media/image29.jpeg"/><Relationship Id="rId4" Type="http://schemas.openxmlformats.org/officeDocument/2006/relationships/image" Target="../media/image4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wmf"/><Relationship Id="rId2" Type="http://schemas.openxmlformats.org/officeDocument/2006/relationships/image" Target="../media/image45.wmf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13" Type="http://schemas.openxmlformats.org/officeDocument/2006/relationships/image" Target="../media/image4.jpeg"/><Relationship Id="rId3" Type="http://schemas.openxmlformats.org/officeDocument/2006/relationships/image" Target="../media/image48.jpeg"/><Relationship Id="rId7" Type="http://schemas.openxmlformats.org/officeDocument/2006/relationships/image" Target="../media/image9.jpeg"/><Relationship Id="rId12" Type="http://schemas.openxmlformats.org/officeDocument/2006/relationships/image" Target="../media/image26.png"/><Relationship Id="rId2" Type="http://schemas.openxmlformats.org/officeDocument/2006/relationships/image" Target="../media/image47.jpeg"/><Relationship Id="rId16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11" Type="http://schemas.openxmlformats.org/officeDocument/2006/relationships/image" Target="../media/image42.wmf"/><Relationship Id="rId5" Type="http://schemas.openxmlformats.org/officeDocument/2006/relationships/image" Target="../media/image6.jpeg"/><Relationship Id="rId15" Type="http://schemas.openxmlformats.org/officeDocument/2006/relationships/image" Target="../media/image30.png"/><Relationship Id="rId10" Type="http://schemas.openxmlformats.org/officeDocument/2006/relationships/image" Target="../media/image41.wmf"/><Relationship Id="rId4" Type="http://schemas.openxmlformats.org/officeDocument/2006/relationships/image" Target="../media/image5.jpeg"/><Relationship Id="rId9" Type="http://schemas.openxmlformats.org/officeDocument/2006/relationships/image" Target="../media/image49.jpeg"/><Relationship Id="rId14" Type="http://schemas.openxmlformats.org/officeDocument/2006/relationships/image" Target="../media/image44.jpe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13" Type="http://schemas.openxmlformats.org/officeDocument/2006/relationships/image" Target="../media/image4.jpeg"/><Relationship Id="rId3" Type="http://schemas.openxmlformats.org/officeDocument/2006/relationships/image" Target="../media/image48.jpeg"/><Relationship Id="rId7" Type="http://schemas.openxmlformats.org/officeDocument/2006/relationships/image" Target="../media/image9.jpeg"/><Relationship Id="rId12" Type="http://schemas.openxmlformats.org/officeDocument/2006/relationships/image" Target="../media/image26.png"/><Relationship Id="rId2" Type="http://schemas.openxmlformats.org/officeDocument/2006/relationships/image" Target="../media/image47.jpeg"/><Relationship Id="rId16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11" Type="http://schemas.openxmlformats.org/officeDocument/2006/relationships/image" Target="../media/image42.wmf"/><Relationship Id="rId5" Type="http://schemas.openxmlformats.org/officeDocument/2006/relationships/image" Target="../media/image6.jpeg"/><Relationship Id="rId15" Type="http://schemas.openxmlformats.org/officeDocument/2006/relationships/image" Target="../media/image30.png"/><Relationship Id="rId10" Type="http://schemas.openxmlformats.org/officeDocument/2006/relationships/image" Target="../media/image41.wmf"/><Relationship Id="rId4" Type="http://schemas.openxmlformats.org/officeDocument/2006/relationships/image" Target="../media/image5.jpeg"/><Relationship Id="rId9" Type="http://schemas.openxmlformats.org/officeDocument/2006/relationships/image" Target="../media/image49.jpeg"/><Relationship Id="rId14" Type="http://schemas.openxmlformats.org/officeDocument/2006/relationships/image" Target="../media/image44.jpe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091053031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700808"/>
            <a:ext cx="7408333" cy="4425355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sz="16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Předmět - Prvouka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Věková skupina - 2. ročník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Časový fond – 45 minut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Popis – Materiál slouží k procvičení a prohloubení učiva Prvouky s využitím mezipředmětových vztahů – Matematika – řešení slovních úloh (výpočet, odpověď), sčítání a odčítání s přechodem základu 10. </a:t>
            </a:r>
          </a:p>
          <a:p>
            <a:pPr marL="301943" lvl="1" indent="0">
              <a:buNone/>
            </a:pPr>
            <a:r>
              <a:rPr lang="cs-CZ" sz="1600" dirty="0"/>
              <a:t>Snímek č. </a:t>
            </a:r>
            <a:r>
              <a:rPr lang="cs-CZ" sz="1600" dirty="0" smtClean="0"/>
              <a:t>3 </a:t>
            </a:r>
            <a:r>
              <a:rPr lang="cs-CZ" sz="1600" dirty="0"/>
              <a:t>slouží jako obrázková osnova pro vypravování.</a:t>
            </a:r>
          </a:p>
          <a:p>
            <a:pPr marL="301943" lvl="1" indent="0">
              <a:buNone/>
            </a:pPr>
            <a:r>
              <a:rPr lang="cs-CZ" sz="1600" dirty="0"/>
              <a:t>Snímek č. </a:t>
            </a:r>
            <a:r>
              <a:rPr lang="cs-CZ" sz="1600" dirty="0" smtClean="0"/>
              <a:t>4, 10, 14, 17, 20  </a:t>
            </a:r>
            <a:r>
              <a:rPr lang="cs-CZ" sz="1600" dirty="0"/>
              <a:t>je výkladový.</a:t>
            </a:r>
          </a:p>
          <a:p>
            <a:pPr marL="301943" lvl="1" indent="0">
              <a:buNone/>
            </a:pPr>
            <a:r>
              <a:rPr lang="cs-CZ" sz="1600" dirty="0"/>
              <a:t>Na snímku č. </a:t>
            </a:r>
            <a:r>
              <a:rPr lang="cs-CZ" sz="1600" dirty="0" smtClean="0"/>
              <a:t>5, 6, 11, 15, </a:t>
            </a:r>
            <a:r>
              <a:rPr lang="cs-CZ" sz="1600" dirty="0"/>
              <a:t>18</a:t>
            </a:r>
            <a:r>
              <a:rPr lang="cs-CZ" sz="1600" dirty="0" smtClean="0"/>
              <a:t>, 21 </a:t>
            </a:r>
            <a:r>
              <a:rPr lang="cs-CZ" sz="1600" dirty="0"/>
              <a:t>řešíme slovní úlohy. Žáci počítají samostatně – kontrola po kliknutí do volného prostoru (výpočet, odpověď). Na další kliknutí se objeví zařazení daného ovoce.</a:t>
            </a:r>
          </a:p>
          <a:p>
            <a:pPr marL="301943" lvl="1" indent="0">
              <a:buNone/>
            </a:pPr>
            <a:r>
              <a:rPr lang="cs-CZ" sz="1600" dirty="0"/>
              <a:t>Na snímku </a:t>
            </a:r>
            <a:r>
              <a:rPr lang="cs-CZ" sz="1600" dirty="0" smtClean="0"/>
              <a:t>8 </a:t>
            </a:r>
            <a:r>
              <a:rPr lang="cs-CZ" sz="1600" dirty="0"/>
              <a:t>a </a:t>
            </a:r>
            <a:r>
              <a:rPr lang="cs-CZ" sz="1600" dirty="0" smtClean="0"/>
              <a:t>13 </a:t>
            </a:r>
            <a:r>
              <a:rPr lang="cs-CZ" sz="1600" dirty="0"/>
              <a:t>opakujeme sčítání a odčítání do 20 s přechodem základu 10.</a:t>
            </a:r>
          </a:p>
          <a:p>
            <a:pPr marL="301943" lvl="1" indent="0">
              <a:buNone/>
            </a:pPr>
            <a:r>
              <a:rPr lang="cs-CZ" sz="1600" dirty="0"/>
              <a:t>Snímek č. </a:t>
            </a:r>
            <a:r>
              <a:rPr lang="cs-CZ" sz="1600" dirty="0" smtClean="0"/>
              <a:t>7, 9, 12, 16, 19, 22  </a:t>
            </a:r>
            <a:r>
              <a:rPr lang="cs-CZ" sz="1600" dirty="0"/>
              <a:t>– opakování. Po kliknutí na správnou odpověď se postupně odkrývá obrázek , na snímku č. </a:t>
            </a:r>
            <a:r>
              <a:rPr lang="cs-CZ" sz="1600" dirty="0" smtClean="0"/>
              <a:t>7 </a:t>
            </a:r>
            <a:r>
              <a:rPr lang="cs-CZ" sz="1600" dirty="0"/>
              <a:t>odkaz na písničku </a:t>
            </a:r>
            <a:r>
              <a:rPr lang="cs-CZ" sz="1600" dirty="0" smtClean="0"/>
              <a:t>Statistika.</a:t>
            </a:r>
            <a:endParaRPr lang="cs-CZ" sz="1600" dirty="0"/>
          </a:p>
          <a:p>
            <a:pPr marL="301943" lvl="1" indent="0">
              <a:buNone/>
            </a:pPr>
            <a:r>
              <a:rPr lang="cs-CZ" sz="1600" dirty="0"/>
              <a:t>Snímek 23, 24 – </a:t>
            </a:r>
            <a:r>
              <a:rPr lang="cs-CZ" sz="1600" dirty="0" smtClean="0"/>
              <a:t>pexeso (vytisknout, vystřihnout).</a:t>
            </a:r>
            <a:endParaRPr lang="cs-CZ" sz="16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Materiál obsahuje 25 stránek a</a:t>
            </a:r>
            <a:r>
              <a:rPr lang="cs-CZ" sz="1600" b="1" dirty="0"/>
              <a:t> </a:t>
            </a:r>
            <a:r>
              <a:rPr lang="cs-CZ" sz="1600" dirty="0"/>
              <a:t>je určen k interaktivní výuce.</a:t>
            </a:r>
          </a:p>
          <a:p>
            <a:endParaRPr lang="cs-CZ" sz="1600" dirty="0"/>
          </a:p>
          <a:p>
            <a:endParaRPr lang="cs-CZ" sz="1600" dirty="0"/>
          </a:p>
          <a:p>
            <a:endParaRPr lang="cs-CZ" sz="1600" dirty="0"/>
          </a:p>
          <a:p>
            <a:endParaRPr lang="cs-CZ" sz="1600" dirty="0"/>
          </a:p>
          <a:p>
            <a:endParaRPr lang="cs-CZ" sz="1600" dirty="0"/>
          </a:p>
          <a:p>
            <a:endParaRPr lang="cs-CZ" sz="1600" dirty="0"/>
          </a:p>
          <a:p>
            <a:pPr marL="0" lvl="0" indent="0">
              <a:buNone/>
            </a:pPr>
            <a:endParaRPr lang="cs-CZ" sz="1600" dirty="0"/>
          </a:p>
          <a:p>
            <a:endParaRPr lang="cs-CZ" sz="1600" dirty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lvl="1" algn="ctr"/>
            <a:r>
              <a:rPr lang="cs-CZ" sz="4400" dirty="0">
                <a:solidFill>
                  <a:schemeClr val="bg1"/>
                </a:solidFill>
              </a:rPr>
              <a:t>Proč je zelenina zdravá</a:t>
            </a:r>
            <a:r>
              <a:rPr lang="cs-CZ" sz="4400" dirty="0" smtClean="0">
                <a:solidFill>
                  <a:schemeClr val="bg1"/>
                </a:solidFill>
              </a:rPr>
              <a:t>?</a:t>
            </a:r>
            <a:endParaRPr lang="cs-CZ" sz="4400" dirty="0">
              <a:solidFill>
                <a:schemeClr val="bg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5" name="Picture 15" descr="C:\Users\rej\AppData\Local\Microsoft\Windows\Temporary Internet Files\Content.IE5\GLNKIR2U\MP90028905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2413" y="5229200"/>
            <a:ext cx="1750067" cy="1152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8" descr="C:\Users\rej\AppData\Local\Microsoft\Windows\Temporary Internet Files\Content.IE5\GLNKIR2U\MP90031372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022" y="3313576"/>
            <a:ext cx="4629074" cy="3055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9" descr="C:\Users\rej\AppData\Local\Microsoft\Windows\Temporary Internet Files\Content.IE5\UDYLOKRK\MP90017795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1512" y="3349081"/>
            <a:ext cx="2540968" cy="1693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4" descr="C:\Users\rej\AppData\Local\Microsoft\Windows\Temporary Internet Files\Content.IE5\FX47HNQS\MP90043871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3913" y="5229200"/>
            <a:ext cx="1720510" cy="1152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Nadpis 1"/>
          <p:cNvSpPr txBox="1">
            <a:spLocks/>
          </p:cNvSpPr>
          <p:nvPr/>
        </p:nvSpPr>
        <p:spPr>
          <a:xfrm>
            <a:off x="395536" y="1916832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lvl="1"/>
            <a:r>
              <a:rPr lang="cs-CZ" sz="2400" dirty="0" smtClean="0">
                <a:solidFill>
                  <a:schemeClr val="tx1"/>
                </a:solidFill>
              </a:rPr>
              <a:t/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>Zelenina obsahuje vitamíny a velké množství vody. </a:t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>Z každé zeleniny jíme její určitou část.</a:t>
            </a:r>
            <a:br>
              <a:rPr lang="cs-CZ" sz="2400" dirty="0" smtClean="0">
                <a:solidFill>
                  <a:schemeClr val="tx1"/>
                </a:solidFill>
              </a:rPr>
            </a:b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965254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Plod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4" name="Picture 26" descr="C:\Users\rej\AppData\Local\Microsoft\Windows\Temporary Internet Files\Content.IE5\OWOWNQG9\MP90031378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0399" y="3604276"/>
            <a:ext cx="2119238" cy="1281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6" descr="C:\Users\rej\AppData\Local\Microsoft\Windows\Temporary Internet Files\Content.IE5\OWOWNQG9\MP90038785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900" y="4534959"/>
            <a:ext cx="2640649" cy="1883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0" descr="C:\Users\rej\AppData\Local\Microsoft\Windows\Temporary Internet Files\Content.IE5\FX47HNQS\MP90038786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9637" y="4458905"/>
            <a:ext cx="1318553" cy="1848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4" descr="C:\Users\rej\AppData\Local\Microsoft\Windows\Temporary Internet Files\Content.IE5\FX47HNQS\MP90038786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077072"/>
            <a:ext cx="1581917" cy="2217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5" descr="C:\Users\rej\AppData\Local\Microsoft\Windows\Temporary Internet Files\Content.IE5\OWOWNQG9\MC90039148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858" y="2673529"/>
            <a:ext cx="1122976" cy="1403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130796" y="2186462"/>
            <a:ext cx="8136904" cy="124623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69863" lvl="1">
              <a:spcBef>
                <a:spcPct val="20000"/>
              </a:spcBef>
              <a:buClr>
                <a:srgbClr val="31B6FD"/>
              </a:buClr>
              <a:buSzPct val="100000"/>
            </a:pPr>
            <a:endParaRPr lang="cs-CZ" sz="2800" dirty="0">
              <a:solidFill>
                <a:schemeClr val="tx1"/>
              </a:solidFill>
            </a:endParaRPr>
          </a:p>
          <a:p>
            <a:pPr marL="169863" lvl="1">
              <a:spcBef>
                <a:spcPct val="20000"/>
              </a:spcBef>
              <a:buClr>
                <a:srgbClr val="31B6FD"/>
              </a:buClr>
              <a:buSzPct val="100000"/>
            </a:pPr>
            <a:r>
              <a:rPr lang="cs-CZ" sz="2800" dirty="0">
                <a:solidFill>
                  <a:schemeClr val="tx1"/>
                </a:solidFill>
              </a:rPr>
              <a:t>Plody jíme u papriky, rajčete, dýně</a:t>
            </a:r>
            <a:r>
              <a:rPr lang="cs-CZ" sz="2800" dirty="0" smtClean="0">
                <a:solidFill>
                  <a:schemeClr val="tx1"/>
                </a:solidFill>
              </a:rPr>
              <a:t>, lilku, melounu.</a:t>
            </a:r>
            <a:endParaRPr lang="cs-CZ" sz="2800" dirty="0">
              <a:solidFill>
                <a:schemeClr val="tx1"/>
              </a:solidFill>
            </a:endParaRPr>
          </a:p>
          <a:p>
            <a:pPr lvl="1"/>
            <a:endParaRPr lang="cs-CZ" dirty="0"/>
          </a:p>
        </p:txBody>
      </p:sp>
      <p:pic>
        <p:nvPicPr>
          <p:cNvPr id="1028" name="Picture 4" descr="C:\Users\rej\AppData\Local\Microsoft\Windows\Temporary Internet Files\Content.IE5\GLNKIR2U\MC90024618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245015"/>
            <a:ext cx="1708196" cy="1763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rej\AppData\Local\Microsoft\Windows\Temporary Internet Files\Content.IE5\GLNKIR2U\MC900436903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858" y="5007273"/>
            <a:ext cx="1300070" cy="1300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979184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 dirty="0" smtClean="0"/>
              <a:t>Vypočítej</a:t>
            </a:r>
          </a:p>
        </p:txBody>
      </p:sp>
      <p:sp>
        <p:nvSpPr>
          <p:cNvPr id="30723" name="Rectangle 3"/>
          <p:cNvSpPr>
            <a:spLocks noGrp="1" noRot="1" noChangeArrowheads="1"/>
          </p:cNvSpPr>
          <p:nvPr>
            <p:ph type="body" sz="half" idx="1"/>
          </p:nvPr>
        </p:nvSpPr>
        <p:spPr>
          <a:xfrm>
            <a:off x="2411760" y="4512421"/>
            <a:ext cx="3816424" cy="1184848"/>
          </a:xfrm>
        </p:spPr>
        <p:txBody>
          <a:bodyPr>
            <a:noAutofit/>
          </a:bodyPr>
          <a:lstStyle/>
          <a:p>
            <a:pPr marL="0" indent="0" eaLnBrk="1" hangingPunct="1">
              <a:buNone/>
              <a:defRPr/>
            </a:pPr>
            <a:r>
              <a:rPr lang="cs-CZ" sz="2800" dirty="0" smtClean="0"/>
              <a:t>8+6=14</a:t>
            </a:r>
          </a:p>
          <a:p>
            <a:pPr marL="0" indent="0" eaLnBrk="1" hangingPunct="1">
              <a:buNone/>
              <a:defRPr/>
            </a:pPr>
            <a:r>
              <a:rPr lang="cs-CZ" sz="2800" dirty="0" smtClean="0"/>
              <a:t>Tatínek sebral 14 paprik.</a:t>
            </a:r>
          </a:p>
        </p:txBody>
      </p:sp>
      <p:sp>
        <p:nvSpPr>
          <p:cNvPr id="30724" name="Rectangle 4"/>
          <p:cNvSpPr>
            <a:spLocks noChangeArrowheads="1"/>
          </p:cNvSpPr>
          <p:nvPr/>
        </p:nvSpPr>
        <p:spPr bwMode="auto">
          <a:xfrm>
            <a:off x="5064707" y="5733256"/>
            <a:ext cx="3791422" cy="904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None/>
              <a:defRPr/>
            </a:pPr>
            <a:r>
              <a:rPr lang="cs-CZ" sz="2400" dirty="0" smtClean="0">
                <a:solidFill>
                  <a:srgbClr val="C00000"/>
                </a:solidFill>
              </a:rPr>
              <a:t>Paprika je plodová zelenina.</a:t>
            </a:r>
          </a:p>
          <a:p>
            <a: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None/>
              <a:defRPr/>
            </a:pPr>
            <a:r>
              <a:rPr lang="cs-CZ" sz="2400" dirty="0" smtClean="0">
                <a:solidFill>
                  <a:srgbClr val="C00000"/>
                </a:solidFill>
              </a:rPr>
              <a:t>Jíme její plody.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9987" y="2348880"/>
            <a:ext cx="4458037" cy="145589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tx1"/>
                </a:solidFill>
              </a:rPr>
              <a:t>Tatínek sebral 8 žlutých a 6 zelených paprik. 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Kolik paprik sebral celkem? 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1028" name="Picture 4" descr="C:\Users\rej\AppData\Local\Microsoft\Windows\Temporary Internet Files\Content.IE5\FX47HNQS\MP90038785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7368" y="1959746"/>
            <a:ext cx="3878762" cy="2766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29988" y="4497994"/>
            <a:ext cx="1512170" cy="4572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Výpočet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29988" y="5125071"/>
            <a:ext cx="1512170" cy="4572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Odpověď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0043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07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2" grpId="0" autoUpdateAnimBg="0"/>
      <p:bldP spid="30723" grpId="0" build="p" autoUpdateAnimBg="0"/>
      <p:bldP spid="3072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 dirty="0" smtClean="0"/>
              <a:t>Vypočítej</a:t>
            </a:r>
          </a:p>
        </p:txBody>
      </p:sp>
      <p:sp>
        <p:nvSpPr>
          <p:cNvPr id="30723" name="Rectangle 3"/>
          <p:cNvSpPr>
            <a:spLocks noGrp="1" noRot="1" noChangeArrowheads="1"/>
          </p:cNvSpPr>
          <p:nvPr>
            <p:ph type="body" sz="half" idx="1"/>
          </p:nvPr>
        </p:nvSpPr>
        <p:spPr>
          <a:xfrm>
            <a:off x="2411760" y="4512421"/>
            <a:ext cx="4680520" cy="1184848"/>
          </a:xfrm>
        </p:spPr>
        <p:txBody>
          <a:bodyPr>
            <a:noAutofit/>
          </a:bodyPr>
          <a:lstStyle/>
          <a:p>
            <a:pPr marL="0" indent="0" eaLnBrk="1" hangingPunct="1">
              <a:buNone/>
              <a:defRPr/>
            </a:pPr>
            <a:r>
              <a:rPr lang="cs-CZ" sz="2800" dirty="0" smtClean="0"/>
              <a:t>18-4=14</a:t>
            </a:r>
          </a:p>
          <a:p>
            <a:pPr marL="0" indent="0" eaLnBrk="1" hangingPunct="1">
              <a:buNone/>
              <a:defRPr/>
            </a:pPr>
            <a:r>
              <a:rPr lang="cs-CZ" sz="2800" dirty="0" smtClean="0"/>
              <a:t>Na záhonku zůstalo 14 rajčat.</a:t>
            </a:r>
          </a:p>
        </p:txBody>
      </p:sp>
      <p:sp>
        <p:nvSpPr>
          <p:cNvPr id="30724" name="Rectangle 4"/>
          <p:cNvSpPr>
            <a:spLocks noChangeArrowheads="1"/>
          </p:cNvSpPr>
          <p:nvPr/>
        </p:nvSpPr>
        <p:spPr bwMode="auto">
          <a:xfrm>
            <a:off x="5292080" y="5733256"/>
            <a:ext cx="3523722" cy="904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None/>
              <a:defRPr/>
            </a:pPr>
            <a:r>
              <a:rPr lang="cs-CZ" sz="2400" dirty="0" smtClean="0">
                <a:solidFill>
                  <a:srgbClr val="C00000"/>
                </a:solidFill>
              </a:rPr>
              <a:t>Rajče je plodová zelenina.</a:t>
            </a:r>
          </a:p>
          <a:p>
            <a: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None/>
              <a:defRPr/>
            </a:pPr>
            <a:r>
              <a:rPr lang="cs-CZ" sz="2400" dirty="0" smtClean="0">
                <a:solidFill>
                  <a:srgbClr val="C00000"/>
                </a:solidFill>
              </a:rPr>
              <a:t>Jíme její plod.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9987" y="2348880"/>
            <a:ext cx="4962093" cy="145589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tx1"/>
                </a:solidFill>
              </a:rPr>
              <a:t>Na záhonku dozrálo 18 rajčat. Hana 4 rajčata utrhla.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Kolik rajčat zůstalo na záhonku? 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29988" y="4497994"/>
            <a:ext cx="1512170" cy="4572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Výpočet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29988" y="5125071"/>
            <a:ext cx="1512170" cy="4572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Odpověď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rej\AppData\Local\Microsoft\Windows\Temporary Internet Files\Content.IE5\FX47HNQS\MP90038790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126833"/>
            <a:ext cx="3657600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88120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07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2" grpId="0" autoUpdateAnimBg="0"/>
      <p:bldP spid="30723" grpId="0" build="p" autoUpdateAnimBg="0"/>
      <p:bldP spid="3072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rej\AppData\Local\Microsoft\Windows\Temporary Internet Files\Content.IE5\OWOWNQG9\MP900400553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5933" y="2725124"/>
            <a:ext cx="2921450" cy="1946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Obdélník 24"/>
          <p:cNvSpPr/>
          <p:nvPr/>
        </p:nvSpPr>
        <p:spPr>
          <a:xfrm>
            <a:off x="3623772" y="4671997"/>
            <a:ext cx="2274744" cy="4572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Písnička je </a:t>
            </a:r>
            <a:r>
              <a:rPr lang="cs-CZ" sz="2400" dirty="0" smtClean="0">
                <a:solidFill>
                  <a:schemeClr val="tx1"/>
                </a:solidFill>
                <a:hlinkClick r:id="rId3"/>
              </a:rPr>
              <a:t>ZDE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Z jaké zeleniny jíme plod?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5" name="Mrak 4"/>
          <p:cNvSpPr/>
          <p:nvPr/>
        </p:nvSpPr>
        <p:spPr>
          <a:xfrm rot="2012103">
            <a:off x="3003348" y="1476804"/>
            <a:ext cx="2035440" cy="2017073"/>
          </a:xfrm>
          <a:prstGeom prst="cloud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Mrak 5"/>
          <p:cNvSpPr/>
          <p:nvPr/>
        </p:nvSpPr>
        <p:spPr>
          <a:xfrm rot="1647773">
            <a:off x="2375282" y="2107531"/>
            <a:ext cx="2035440" cy="2017072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 rot="2283578">
            <a:off x="2896608" y="3695688"/>
            <a:ext cx="2035440" cy="2017073"/>
          </a:xfrm>
          <a:prstGeom prst="cloud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Mrak 7"/>
          <p:cNvSpPr/>
          <p:nvPr/>
        </p:nvSpPr>
        <p:spPr>
          <a:xfrm rot="1342773">
            <a:off x="3844304" y="2319437"/>
            <a:ext cx="2035440" cy="2017072"/>
          </a:xfrm>
          <a:prstGeom prst="cloud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rak 8"/>
          <p:cNvSpPr/>
          <p:nvPr/>
        </p:nvSpPr>
        <p:spPr>
          <a:xfrm rot="1744398">
            <a:off x="4762991" y="3141446"/>
            <a:ext cx="2035440" cy="2355718"/>
          </a:xfrm>
          <a:prstGeom prst="cloud">
            <a:avLst/>
          </a:prstGeom>
          <a:solidFill>
            <a:srgbClr val="99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postup 9"/>
          <p:cNvSpPr/>
          <p:nvPr/>
        </p:nvSpPr>
        <p:spPr>
          <a:xfrm>
            <a:off x="7137911" y="3874953"/>
            <a:ext cx="1715750" cy="444352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meloun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Vývojový diagram: postup 10"/>
          <p:cNvSpPr/>
          <p:nvPr/>
        </p:nvSpPr>
        <p:spPr>
          <a:xfrm>
            <a:off x="261307" y="3879060"/>
            <a:ext cx="1849995" cy="440245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okurka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Vývojový diagram: postup 11"/>
          <p:cNvSpPr/>
          <p:nvPr/>
        </p:nvSpPr>
        <p:spPr>
          <a:xfrm>
            <a:off x="261306" y="4662891"/>
            <a:ext cx="1849995" cy="492923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květák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Vývojový diagram: postup 12"/>
          <p:cNvSpPr/>
          <p:nvPr/>
        </p:nvSpPr>
        <p:spPr>
          <a:xfrm>
            <a:off x="7137910" y="3049050"/>
            <a:ext cx="1715751" cy="467357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špenát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Vývojový diagram: postup 13"/>
          <p:cNvSpPr/>
          <p:nvPr/>
        </p:nvSpPr>
        <p:spPr>
          <a:xfrm>
            <a:off x="7137910" y="4680127"/>
            <a:ext cx="1738471" cy="509520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brokolice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Vývojový diagram: postup 14"/>
          <p:cNvSpPr/>
          <p:nvPr/>
        </p:nvSpPr>
        <p:spPr>
          <a:xfrm>
            <a:off x="7137910" y="2192960"/>
            <a:ext cx="1715750" cy="497544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lilek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Vývojový diagram: postup 15"/>
          <p:cNvSpPr/>
          <p:nvPr/>
        </p:nvSpPr>
        <p:spPr>
          <a:xfrm>
            <a:off x="261307" y="5501643"/>
            <a:ext cx="1849995" cy="532213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paprika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Vývojový diagram: postup 16"/>
          <p:cNvSpPr/>
          <p:nvPr/>
        </p:nvSpPr>
        <p:spPr>
          <a:xfrm>
            <a:off x="261306" y="2245556"/>
            <a:ext cx="1849995" cy="479568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rajče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Vývojový diagram: postup 17"/>
          <p:cNvSpPr/>
          <p:nvPr/>
        </p:nvSpPr>
        <p:spPr>
          <a:xfrm>
            <a:off x="261307" y="3023710"/>
            <a:ext cx="1849995" cy="492697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mrkev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Veselý obličej 18"/>
          <p:cNvSpPr/>
          <p:nvPr/>
        </p:nvSpPr>
        <p:spPr>
          <a:xfrm>
            <a:off x="3945957" y="6033856"/>
            <a:ext cx="570540" cy="659842"/>
          </a:xfrm>
          <a:prstGeom prst="smileyFace">
            <a:avLst>
              <a:gd name="adj" fmla="val -4653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eselý obličej 19"/>
          <p:cNvSpPr/>
          <p:nvPr/>
        </p:nvSpPr>
        <p:spPr>
          <a:xfrm>
            <a:off x="3010663" y="6005819"/>
            <a:ext cx="570540" cy="659842"/>
          </a:xfrm>
          <a:prstGeom prst="smileyFace">
            <a:avLst>
              <a:gd name="adj" fmla="val -4653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eselý obličej 20"/>
          <p:cNvSpPr/>
          <p:nvPr/>
        </p:nvSpPr>
        <p:spPr>
          <a:xfrm>
            <a:off x="5751049" y="6005819"/>
            <a:ext cx="570540" cy="659842"/>
          </a:xfrm>
          <a:prstGeom prst="smileyFace">
            <a:avLst>
              <a:gd name="adj" fmla="val -4653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eselý obličej 21"/>
          <p:cNvSpPr/>
          <p:nvPr/>
        </p:nvSpPr>
        <p:spPr>
          <a:xfrm>
            <a:off x="4856010" y="6005819"/>
            <a:ext cx="570540" cy="659842"/>
          </a:xfrm>
          <a:prstGeom prst="smileyFace">
            <a:avLst>
              <a:gd name="adj" fmla="val -4653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postup 22"/>
          <p:cNvSpPr/>
          <p:nvPr/>
        </p:nvSpPr>
        <p:spPr>
          <a:xfrm>
            <a:off x="7137910" y="5514361"/>
            <a:ext cx="1715750" cy="491458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dýně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4" name="Mrak 23"/>
          <p:cNvSpPr/>
          <p:nvPr/>
        </p:nvSpPr>
        <p:spPr>
          <a:xfrm rot="1744398">
            <a:off x="4740630" y="1712595"/>
            <a:ext cx="2035440" cy="2017072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462475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9" grpId="0" animBg="1"/>
      <p:bldP spid="20" grpId="0" animBg="1"/>
      <p:bldP spid="21" grpId="0" animBg="1"/>
      <p:bldP spid="22" grpId="0" animBg="1"/>
      <p:bldP spid="2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rej\AppData\Local\Microsoft\Windows\Temporary Internet Files\Content.IE5\GLNKIR2U\MP90043094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8165" y="2397303"/>
            <a:ext cx="2853342" cy="2910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Klikni na příklady s výsledkem 15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5" name="Mrak 4"/>
          <p:cNvSpPr/>
          <p:nvPr/>
        </p:nvSpPr>
        <p:spPr>
          <a:xfrm rot="2012103">
            <a:off x="2723160" y="1493235"/>
            <a:ext cx="2035440" cy="2017073"/>
          </a:xfrm>
          <a:prstGeom prst="cloud">
            <a:avLst/>
          </a:prstGeom>
          <a:solidFill>
            <a:schemeClr val="bg1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Mrak 5"/>
          <p:cNvSpPr/>
          <p:nvPr/>
        </p:nvSpPr>
        <p:spPr>
          <a:xfrm rot="1647773">
            <a:off x="2760499" y="2561356"/>
            <a:ext cx="2035440" cy="2017072"/>
          </a:xfrm>
          <a:prstGeom prst="cloud">
            <a:avLst/>
          </a:prstGeom>
          <a:solidFill>
            <a:schemeClr val="bg2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 rot="2283578">
            <a:off x="3047057" y="3548116"/>
            <a:ext cx="2035440" cy="2425063"/>
          </a:xfrm>
          <a:prstGeom prst="cloud">
            <a:avLst/>
          </a:prstGeom>
          <a:solidFill>
            <a:schemeClr val="bg1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Mrak 7"/>
          <p:cNvSpPr/>
          <p:nvPr/>
        </p:nvSpPr>
        <p:spPr>
          <a:xfrm rot="1342773">
            <a:off x="4408830" y="1576072"/>
            <a:ext cx="2035440" cy="2017072"/>
          </a:xfrm>
          <a:prstGeom prst="cloud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rak 8"/>
          <p:cNvSpPr/>
          <p:nvPr/>
        </p:nvSpPr>
        <p:spPr>
          <a:xfrm rot="1744398">
            <a:off x="4669989" y="2594149"/>
            <a:ext cx="2095306" cy="2319731"/>
          </a:xfrm>
          <a:prstGeom prst="cloud">
            <a:avLst/>
          </a:prstGeom>
          <a:solidFill>
            <a:schemeClr val="bg1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postup 9"/>
          <p:cNvSpPr/>
          <p:nvPr/>
        </p:nvSpPr>
        <p:spPr>
          <a:xfrm>
            <a:off x="7137911" y="3874953"/>
            <a:ext cx="1715750" cy="444352"/>
          </a:xfrm>
          <a:prstGeom prst="flowChartProcess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12 + 3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Vývojový diagram: postup 10"/>
          <p:cNvSpPr/>
          <p:nvPr/>
        </p:nvSpPr>
        <p:spPr>
          <a:xfrm>
            <a:off x="261307" y="3879060"/>
            <a:ext cx="1849995" cy="440245"/>
          </a:xfrm>
          <a:prstGeom prst="flowChartProcess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20 - 5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Vývojový diagram: postup 11"/>
          <p:cNvSpPr/>
          <p:nvPr/>
        </p:nvSpPr>
        <p:spPr>
          <a:xfrm>
            <a:off x="261306" y="4662891"/>
            <a:ext cx="1849995" cy="492923"/>
          </a:xfrm>
          <a:prstGeom prst="flowChartProcess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9 + 8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Vývojový diagram: postup 12"/>
          <p:cNvSpPr/>
          <p:nvPr/>
        </p:nvSpPr>
        <p:spPr>
          <a:xfrm>
            <a:off x="7137910" y="3049050"/>
            <a:ext cx="1715751" cy="467357"/>
          </a:xfrm>
          <a:prstGeom prst="flowChartProcess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15 - 4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Vývojový diagram: postup 13"/>
          <p:cNvSpPr/>
          <p:nvPr/>
        </p:nvSpPr>
        <p:spPr>
          <a:xfrm>
            <a:off x="261307" y="2180984"/>
            <a:ext cx="1849995" cy="509520"/>
          </a:xfrm>
          <a:prstGeom prst="flowChartProcess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19 - 6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Vývojový diagram: postup 14"/>
          <p:cNvSpPr/>
          <p:nvPr/>
        </p:nvSpPr>
        <p:spPr>
          <a:xfrm>
            <a:off x="7137910" y="2192960"/>
            <a:ext cx="1715750" cy="497544"/>
          </a:xfrm>
          <a:prstGeom prst="flowChartProcess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7 + 8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Vývojový diagram: postup 15"/>
          <p:cNvSpPr/>
          <p:nvPr/>
        </p:nvSpPr>
        <p:spPr>
          <a:xfrm>
            <a:off x="261307" y="5501643"/>
            <a:ext cx="1849995" cy="532213"/>
          </a:xfrm>
          <a:prstGeom prst="flowChartProcess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6 + 9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Vývojový diagram: postup 16"/>
          <p:cNvSpPr/>
          <p:nvPr/>
        </p:nvSpPr>
        <p:spPr>
          <a:xfrm>
            <a:off x="7137910" y="4676246"/>
            <a:ext cx="1715749" cy="479568"/>
          </a:xfrm>
          <a:prstGeom prst="flowChartProcess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5 + 10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Vývojový diagram: postup 17"/>
          <p:cNvSpPr/>
          <p:nvPr/>
        </p:nvSpPr>
        <p:spPr>
          <a:xfrm>
            <a:off x="261307" y="3023710"/>
            <a:ext cx="1849995" cy="492697"/>
          </a:xfrm>
          <a:prstGeom prst="flowChartProcess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8 + 8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Veselý obličej 18"/>
          <p:cNvSpPr/>
          <p:nvPr/>
        </p:nvSpPr>
        <p:spPr>
          <a:xfrm>
            <a:off x="3945957" y="6033856"/>
            <a:ext cx="570540" cy="659842"/>
          </a:xfrm>
          <a:prstGeom prst="smileyFace">
            <a:avLst>
              <a:gd name="adj" fmla="val -4653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eselý obličej 19"/>
          <p:cNvSpPr/>
          <p:nvPr/>
        </p:nvSpPr>
        <p:spPr>
          <a:xfrm>
            <a:off x="3010663" y="6005819"/>
            <a:ext cx="570540" cy="659842"/>
          </a:xfrm>
          <a:prstGeom prst="smileyFace">
            <a:avLst>
              <a:gd name="adj" fmla="val -4653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eselý obličej 20"/>
          <p:cNvSpPr/>
          <p:nvPr/>
        </p:nvSpPr>
        <p:spPr>
          <a:xfrm>
            <a:off x="5751049" y="6005819"/>
            <a:ext cx="570540" cy="659842"/>
          </a:xfrm>
          <a:prstGeom prst="smileyFace">
            <a:avLst>
              <a:gd name="adj" fmla="val -4653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eselý obličej 21"/>
          <p:cNvSpPr/>
          <p:nvPr/>
        </p:nvSpPr>
        <p:spPr>
          <a:xfrm>
            <a:off x="4856010" y="6005819"/>
            <a:ext cx="570540" cy="659842"/>
          </a:xfrm>
          <a:prstGeom prst="smileyFace">
            <a:avLst>
              <a:gd name="adj" fmla="val -4653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postup 22"/>
          <p:cNvSpPr/>
          <p:nvPr/>
        </p:nvSpPr>
        <p:spPr>
          <a:xfrm>
            <a:off x="7137910" y="5514361"/>
            <a:ext cx="1715750" cy="491458"/>
          </a:xfrm>
          <a:prstGeom prst="flowChartProcess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13 + 2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4" name="Mrak 23"/>
          <p:cNvSpPr/>
          <p:nvPr/>
        </p:nvSpPr>
        <p:spPr>
          <a:xfrm rot="1744398">
            <a:off x="4595882" y="3979243"/>
            <a:ext cx="2035440" cy="2017072"/>
          </a:xfrm>
          <a:prstGeom prst="cloud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302739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9" grpId="0" animBg="1"/>
      <p:bldP spid="20" grpId="0" animBg="1"/>
      <p:bldP spid="21" grpId="0" animBg="1"/>
      <p:bldP spid="22" grpId="0" animBg="1"/>
      <p:bldP spid="2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160" y="548680"/>
            <a:ext cx="8229600" cy="1252728"/>
          </a:xfrm>
        </p:spPr>
        <p:txBody>
          <a:bodyPr/>
          <a:lstStyle/>
          <a:p>
            <a:r>
              <a:rPr lang="cs-CZ" dirty="0" smtClean="0"/>
              <a:t>Pěstujeme tuto zeleninu pro plod?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51520" y="5210176"/>
            <a:ext cx="2822811" cy="115018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Klikni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ZDE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Veselý obličej 8"/>
          <p:cNvSpPr/>
          <p:nvPr/>
        </p:nvSpPr>
        <p:spPr>
          <a:xfrm>
            <a:off x="3576055" y="5398583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093019" y="2087869"/>
            <a:ext cx="2490187" cy="115018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Klikni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 ZDE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076056" y="5265009"/>
            <a:ext cx="2524286" cy="110169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Klikni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ZDE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077615" y="3736040"/>
            <a:ext cx="2490187" cy="106634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Klikni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ZDE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Veselý obličej 13"/>
          <p:cNvSpPr/>
          <p:nvPr/>
        </p:nvSpPr>
        <p:spPr>
          <a:xfrm>
            <a:off x="7885585" y="2211266"/>
            <a:ext cx="863225" cy="829399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eselý obličej 14"/>
          <p:cNvSpPr/>
          <p:nvPr/>
        </p:nvSpPr>
        <p:spPr>
          <a:xfrm>
            <a:off x="7885586" y="5441084"/>
            <a:ext cx="863225" cy="829399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eselý obličej 15"/>
          <p:cNvSpPr/>
          <p:nvPr/>
        </p:nvSpPr>
        <p:spPr>
          <a:xfrm>
            <a:off x="7896535" y="3859191"/>
            <a:ext cx="863225" cy="829399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51520" y="3719339"/>
            <a:ext cx="2822811" cy="115018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Klikni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ZDE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Veselý obličej 17"/>
          <p:cNvSpPr/>
          <p:nvPr/>
        </p:nvSpPr>
        <p:spPr>
          <a:xfrm>
            <a:off x="3597015" y="3866645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251520" y="2088570"/>
            <a:ext cx="2822811" cy="115018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Klikni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ZDE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0" name="Veselý obličej 19"/>
          <p:cNvSpPr/>
          <p:nvPr/>
        </p:nvSpPr>
        <p:spPr>
          <a:xfrm>
            <a:off x="3576055" y="2276977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1" name="Picture 16" descr="C:\Users\rej\AppData\Local\Microsoft\Windows\Temporary Internet Files\Content.IE5\OWOWNQG9\MP90038785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2628" y="2164493"/>
            <a:ext cx="1423764" cy="1015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10" descr="C:\Users\rej\AppData\Local\Microsoft\Windows\Temporary Internet Files\Content.IE5\FX47HNQS\MP90038786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3585807"/>
            <a:ext cx="950603" cy="1332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14" descr="C:\Users\rej\AppData\Local\Microsoft\Windows\Temporary Internet Files\Content.IE5\FX47HNQS\MP90038786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5510" y="5101282"/>
            <a:ext cx="938983" cy="1316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35" descr="C:\Users\rej\AppData\Local\Microsoft\Windows\Temporary Internet Files\Content.IE5\OWOWNQG9\MC90039148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9386" y="3736040"/>
            <a:ext cx="798594" cy="998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8" descr="C:\Users\rej\AppData\Local\Microsoft\Windows\Temporary Internet Files\Content.IE5\OWOWNQG9\MP900387863[2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7102" y="2078029"/>
            <a:ext cx="936104" cy="1312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13" descr="C:\Users\rej\AppData\Local\Microsoft\Windows\Temporary Internet Files\Content.IE5\UDYLOKRK\MP90038790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2708" y="5265009"/>
            <a:ext cx="1554524" cy="1108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051841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4"/>
                                            </p:cond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3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0"/>
                                            </p:cond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9" grpId="0" animBg="1"/>
      <p:bldP spid="14" grpId="0" animBg="1"/>
      <p:bldP spid="15" grpId="0" animBg="1"/>
      <p:bldP spid="16" grpId="0" animBg="1"/>
      <p:bldP spid="18" grpId="0" animBg="1"/>
      <p:bldP spid="2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Kořen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39552" y="2537458"/>
            <a:ext cx="7920880" cy="138071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tx1"/>
                </a:solidFill>
              </a:rPr>
              <a:t/>
            </a:r>
            <a:br>
              <a:rPr lang="cs-CZ" sz="2800" dirty="0">
                <a:solidFill>
                  <a:schemeClr val="tx1"/>
                </a:solidFill>
              </a:rPr>
            </a:br>
            <a:r>
              <a:rPr lang="cs-CZ" sz="2800" dirty="0">
                <a:solidFill>
                  <a:schemeClr val="tx1"/>
                </a:solidFill>
              </a:rPr>
              <a:t>Kořen jíme u mrkve, petržele </a:t>
            </a:r>
            <a:r>
              <a:rPr lang="cs-CZ" sz="2800" dirty="0" smtClean="0">
                <a:solidFill>
                  <a:schemeClr val="tx1"/>
                </a:solidFill>
              </a:rPr>
              <a:t>, celeru a ředkvičky.</a:t>
            </a:r>
          </a:p>
          <a:p>
            <a:pPr algn="ctr"/>
            <a:r>
              <a:rPr lang="pl-PL" sz="2800" dirty="0">
                <a:solidFill>
                  <a:schemeClr val="tx1"/>
                </a:solidFill>
              </a:rPr>
              <a:t>U petržele a celeru jíme i stonek a listy.</a:t>
            </a:r>
          </a:p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5" name="Picture 8" descr="C:\Users\rej\AppData\Local\Microsoft\Windows\Temporary Internet Files\Content.IE5\OWOWNQG9\MP900387863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061905"/>
            <a:ext cx="1728192" cy="2422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0" descr="C:\Users\rej\AppData\Local\Microsoft\Windows\Temporary Internet Files\Content.IE5\OWOWNQG9\MP90038789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564" y="4360538"/>
            <a:ext cx="2932937" cy="2092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3" descr="C:\Users\rej\AppData\Local\Microsoft\Windows\Temporary Internet Files\Content.IE5\UDYLOKRK\MP90038790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357834"/>
            <a:ext cx="2869890" cy="2047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839418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 dirty="0" smtClean="0"/>
              <a:t>Vypočítej</a:t>
            </a:r>
          </a:p>
        </p:txBody>
      </p:sp>
      <p:sp>
        <p:nvSpPr>
          <p:cNvPr id="30723" name="Rectangle 3"/>
          <p:cNvSpPr>
            <a:spLocks noGrp="1" noRot="1" noChangeArrowheads="1"/>
          </p:cNvSpPr>
          <p:nvPr>
            <p:ph type="body" sz="half" idx="1"/>
          </p:nvPr>
        </p:nvSpPr>
        <p:spPr>
          <a:xfrm>
            <a:off x="2411760" y="4512421"/>
            <a:ext cx="4032448" cy="1184848"/>
          </a:xfrm>
        </p:spPr>
        <p:txBody>
          <a:bodyPr>
            <a:noAutofit/>
          </a:bodyPr>
          <a:lstStyle/>
          <a:p>
            <a:pPr marL="0" indent="0" eaLnBrk="1" hangingPunct="1">
              <a:buNone/>
              <a:defRPr/>
            </a:pPr>
            <a:r>
              <a:rPr lang="cs-CZ" sz="2800" dirty="0" smtClean="0"/>
              <a:t>20-8=12</a:t>
            </a:r>
            <a:endParaRPr lang="cs-CZ" sz="2800" dirty="0"/>
          </a:p>
          <a:p>
            <a:pPr marL="0" indent="0" eaLnBrk="1" hangingPunct="1">
              <a:buNone/>
              <a:defRPr/>
            </a:pPr>
            <a:r>
              <a:rPr lang="cs-CZ" sz="2800" dirty="0" smtClean="0"/>
              <a:t>V řádku zůstalo 12 mrkví.</a:t>
            </a:r>
          </a:p>
        </p:txBody>
      </p:sp>
      <p:sp>
        <p:nvSpPr>
          <p:cNvPr id="30724" name="Rectangle 4"/>
          <p:cNvSpPr>
            <a:spLocks noChangeArrowheads="1"/>
          </p:cNvSpPr>
          <p:nvPr/>
        </p:nvSpPr>
        <p:spPr bwMode="auto">
          <a:xfrm>
            <a:off x="5007853" y="5675270"/>
            <a:ext cx="3823483" cy="904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None/>
              <a:defRPr/>
            </a:pPr>
            <a:r>
              <a:rPr lang="cs-CZ" sz="2400" dirty="0" smtClean="0">
                <a:solidFill>
                  <a:srgbClr val="C00000"/>
                </a:solidFill>
              </a:rPr>
              <a:t>Mrkev je kořenová zelenina.</a:t>
            </a:r>
          </a:p>
          <a:p>
            <a: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None/>
              <a:defRPr/>
            </a:pPr>
            <a:r>
              <a:rPr lang="cs-CZ" sz="2400" dirty="0" smtClean="0">
                <a:solidFill>
                  <a:srgbClr val="C00000"/>
                </a:solidFill>
              </a:rPr>
              <a:t>Jíme její kořen.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9987" y="2348880"/>
            <a:ext cx="5322133" cy="145589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tx1"/>
                </a:solidFill>
              </a:rPr>
              <a:t>V řádku bylo 20 mrkví. 8 mrkví maminka vytáhla a dala do salátu.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Kolik mrkví zůstalo v řádku? 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29988" y="4497994"/>
            <a:ext cx="1512170" cy="4572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Výpočet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29988" y="5125071"/>
            <a:ext cx="1512170" cy="4572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Odpověď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3075" name="Picture 3" descr="C:\Users\rej\AppData\Local\Microsoft\Windows\Temporary Internet Files\Content.IE5\GLNKIR2U\MP90038790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8516" y="1297594"/>
            <a:ext cx="2808312" cy="3746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2737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07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2" grpId="0" autoUpdateAnimBg="0"/>
      <p:bldP spid="30723" grpId="0" build="p" autoUpdateAnimBg="0"/>
      <p:bldP spid="3072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646" y="404664"/>
            <a:ext cx="8229600" cy="125272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Pěstujeme tuto zeleninu pro  kořen?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95536" y="1953794"/>
            <a:ext cx="2606578" cy="114276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Klikni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ZDE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536" y="3518119"/>
            <a:ext cx="2606578" cy="114276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Klikni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ZDE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95766" y="5082444"/>
            <a:ext cx="2608680" cy="114276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Klikni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ZDE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Veselý obličej 5"/>
          <p:cNvSpPr/>
          <p:nvPr/>
        </p:nvSpPr>
        <p:spPr>
          <a:xfrm>
            <a:off x="3339667" y="2067977"/>
            <a:ext cx="914400" cy="914400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3339667" y="3629772"/>
            <a:ext cx="914400" cy="914400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3339667" y="5176156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089272" y="1953794"/>
            <a:ext cx="2449346" cy="114276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Klikni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ZDE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072867" y="5082444"/>
            <a:ext cx="2482888" cy="114276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Klikni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ZDE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073868" y="3601423"/>
            <a:ext cx="2449346" cy="1059461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Klikni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ZDE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Veselý obličej 13"/>
          <p:cNvSpPr/>
          <p:nvPr/>
        </p:nvSpPr>
        <p:spPr>
          <a:xfrm>
            <a:off x="7834019" y="2110477"/>
            <a:ext cx="863225" cy="829399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eselý obličej 14"/>
          <p:cNvSpPr/>
          <p:nvPr/>
        </p:nvSpPr>
        <p:spPr>
          <a:xfrm>
            <a:off x="7834021" y="5340294"/>
            <a:ext cx="863225" cy="829399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eselý obličej 15"/>
          <p:cNvSpPr/>
          <p:nvPr/>
        </p:nvSpPr>
        <p:spPr>
          <a:xfrm>
            <a:off x="7834020" y="3758401"/>
            <a:ext cx="863225" cy="829399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 descr="C:\Users\rej\AppData\Local\Microsoft\Windows\Temporary Internet Files\Content.IE5\UDYLOKRK\MC900441780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7209" y="5082444"/>
            <a:ext cx="1155576" cy="1155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13" descr="C:\Users\rej\AppData\Local\Microsoft\Windows\Temporary Internet Files\Content.IE5\UDYLOKRK\MP90038790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8275" y="3629772"/>
            <a:ext cx="1404939" cy="1013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rej\AppData\Local\Microsoft\Windows\Temporary Internet Files\Content.IE5\GLNKIR2U\MP9004484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5018" y="2010885"/>
            <a:ext cx="1155576" cy="1028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rej\AppData\Local\Microsoft\Windows\Temporary Internet Files\Content.IE5\OWOWNQG9\MP900313729[1]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103" t="42392" r="9615" b="-2061"/>
          <a:stretch/>
        </p:blipFill>
        <p:spPr bwMode="auto">
          <a:xfrm>
            <a:off x="6249054" y="2015599"/>
            <a:ext cx="1265050" cy="1028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rej\AppData\Local\Microsoft\Windows\Temporary Internet Files\Content.IE5\GLNKIR2U\MP90038787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9401" y="3534585"/>
            <a:ext cx="1311193" cy="1096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rej\AppData\Local\Microsoft\Windows\Temporary Internet Files\Content.IE5\OWOWNQG9\MC900441782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9053" y="4968027"/>
            <a:ext cx="1287325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133475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1"/>
                                            </p:cond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6"/>
                                            </p:cond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3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32"/>
                                            </p:cond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  <p:bldP spid="14" grpId="0" animBg="1"/>
      <p:bldP spid="15" grpId="0" animBg="1"/>
      <p:bldP spid="1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5" descr="C:\Users\rej\AppData\Local\Microsoft\Windows\Temporary Internet Files\Content.IE5\FX47HNQS\MC900435278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1752" y="2730291"/>
            <a:ext cx="3368515" cy="2336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Klikni na příklad s výsledkem 11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5" name="Mrak 4"/>
          <p:cNvSpPr/>
          <p:nvPr/>
        </p:nvSpPr>
        <p:spPr>
          <a:xfrm rot="2012103">
            <a:off x="3223621" y="1894360"/>
            <a:ext cx="2035440" cy="2017073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Mrak 5"/>
          <p:cNvSpPr/>
          <p:nvPr/>
        </p:nvSpPr>
        <p:spPr>
          <a:xfrm rot="1647773">
            <a:off x="2563483" y="2507870"/>
            <a:ext cx="2035440" cy="2017072"/>
          </a:xfrm>
          <a:prstGeom prst="cloud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 rot="2283578">
            <a:off x="2692635" y="3536208"/>
            <a:ext cx="2035440" cy="2017073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Mrak 7"/>
          <p:cNvSpPr/>
          <p:nvPr/>
        </p:nvSpPr>
        <p:spPr>
          <a:xfrm rot="1342773">
            <a:off x="4603182" y="1610024"/>
            <a:ext cx="2035440" cy="2017072"/>
          </a:xfrm>
          <a:prstGeom prst="cloud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rak 8"/>
          <p:cNvSpPr/>
          <p:nvPr/>
        </p:nvSpPr>
        <p:spPr>
          <a:xfrm rot="1744398">
            <a:off x="4508528" y="2809194"/>
            <a:ext cx="2035440" cy="2017072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postup 9"/>
          <p:cNvSpPr/>
          <p:nvPr/>
        </p:nvSpPr>
        <p:spPr>
          <a:xfrm>
            <a:off x="7137911" y="3874953"/>
            <a:ext cx="1715750" cy="444352"/>
          </a:xfrm>
          <a:prstGeom prst="flowChartProcess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15 - </a:t>
            </a:r>
            <a:r>
              <a:rPr lang="cs-CZ" sz="2400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11" name="Vývojový diagram: postup 10"/>
          <p:cNvSpPr/>
          <p:nvPr/>
        </p:nvSpPr>
        <p:spPr>
          <a:xfrm>
            <a:off x="261307" y="3879060"/>
            <a:ext cx="1849995" cy="440245"/>
          </a:xfrm>
          <a:prstGeom prst="flowChartProcess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6 + 5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Vývojový diagram: postup 11"/>
          <p:cNvSpPr/>
          <p:nvPr/>
        </p:nvSpPr>
        <p:spPr>
          <a:xfrm>
            <a:off x="261306" y="4662891"/>
            <a:ext cx="1849995" cy="492923"/>
          </a:xfrm>
          <a:prstGeom prst="flowChartProcess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15 - 9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Vývojový diagram: postup 12"/>
          <p:cNvSpPr/>
          <p:nvPr/>
        </p:nvSpPr>
        <p:spPr>
          <a:xfrm>
            <a:off x="7137910" y="3049050"/>
            <a:ext cx="1715751" cy="467357"/>
          </a:xfrm>
          <a:prstGeom prst="flowChartProcess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11 - 6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Vývojový diagram: postup 13"/>
          <p:cNvSpPr/>
          <p:nvPr/>
        </p:nvSpPr>
        <p:spPr>
          <a:xfrm>
            <a:off x="266533" y="2180984"/>
            <a:ext cx="1849995" cy="509520"/>
          </a:xfrm>
          <a:prstGeom prst="flowChartProcess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6 + 7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Vývojový diagram: postup 14"/>
          <p:cNvSpPr/>
          <p:nvPr/>
        </p:nvSpPr>
        <p:spPr>
          <a:xfrm>
            <a:off x="7137910" y="2192960"/>
            <a:ext cx="1715750" cy="497544"/>
          </a:xfrm>
          <a:prstGeom prst="flowChartProcess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7</a:t>
            </a:r>
            <a:r>
              <a:rPr lang="cs-CZ" sz="2400" dirty="0" smtClean="0">
                <a:solidFill>
                  <a:schemeClr val="tx1"/>
                </a:solidFill>
              </a:rPr>
              <a:t> + 4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Vývojový diagram: postup 15"/>
          <p:cNvSpPr/>
          <p:nvPr/>
        </p:nvSpPr>
        <p:spPr>
          <a:xfrm>
            <a:off x="261307" y="5501643"/>
            <a:ext cx="1849995" cy="532213"/>
          </a:xfrm>
          <a:prstGeom prst="flowChartProcess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8 + 3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Vývojový diagram: postup 16"/>
          <p:cNvSpPr/>
          <p:nvPr/>
        </p:nvSpPr>
        <p:spPr>
          <a:xfrm>
            <a:off x="7137912" y="4640852"/>
            <a:ext cx="1715749" cy="479568"/>
          </a:xfrm>
          <a:prstGeom prst="flowChartProcess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19 - </a:t>
            </a:r>
            <a:r>
              <a:rPr lang="cs-CZ" sz="2400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18" name="Vývojový diagram: postup 17"/>
          <p:cNvSpPr/>
          <p:nvPr/>
        </p:nvSpPr>
        <p:spPr>
          <a:xfrm>
            <a:off x="261307" y="3023710"/>
            <a:ext cx="1849995" cy="492697"/>
          </a:xfrm>
          <a:prstGeom prst="flowChartProcess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14 - 7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Veselý obličej 18"/>
          <p:cNvSpPr/>
          <p:nvPr/>
        </p:nvSpPr>
        <p:spPr>
          <a:xfrm>
            <a:off x="3945957" y="6033856"/>
            <a:ext cx="570540" cy="659842"/>
          </a:xfrm>
          <a:prstGeom prst="smileyFace">
            <a:avLst>
              <a:gd name="adj" fmla="val -4653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eselý obličej 19"/>
          <p:cNvSpPr/>
          <p:nvPr/>
        </p:nvSpPr>
        <p:spPr>
          <a:xfrm>
            <a:off x="3010663" y="6005819"/>
            <a:ext cx="570540" cy="659842"/>
          </a:xfrm>
          <a:prstGeom prst="smileyFace">
            <a:avLst>
              <a:gd name="adj" fmla="val -4653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eselý obličej 20"/>
          <p:cNvSpPr/>
          <p:nvPr/>
        </p:nvSpPr>
        <p:spPr>
          <a:xfrm>
            <a:off x="5751049" y="6005819"/>
            <a:ext cx="570540" cy="659842"/>
          </a:xfrm>
          <a:prstGeom prst="smileyFace">
            <a:avLst>
              <a:gd name="adj" fmla="val -4653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eselý obličej 21"/>
          <p:cNvSpPr/>
          <p:nvPr/>
        </p:nvSpPr>
        <p:spPr>
          <a:xfrm>
            <a:off x="4856010" y="6005819"/>
            <a:ext cx="570540" cy="659842"/>
          </a:xfrm>
          <a:prstGeom prst="smileyFace">
            <a:avLst>
              <a:gd name="adj" fmla="val -4653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postup 22"/>
          <p:cNvSpPr/>
          <p:nvPr/>
        </p:nvSpPr>
        <p:spPr>
          <a:xfrm>
            <a:off x="7137910" y="5514361"/>
            <a:ext cx="1715750" cy="491458"/>
          </a:xfrm>
          <a:prstGeom prst="flowChartProcess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11 - 0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4" name="Mrak 23"/>
          <p:cNvSpPr/>
          <p:nvPr/>
        </p:nvSpPr>
        <p:spPr>
          <a:xfrm rot="1744398">
            <a:off x="4603182" y="3999121"/>
            <a:ext cx="2035440" cy="2017072"/>
          </a:xfrm>
          <a:prstGeom prst="cloud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877429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9" grpId="0" animBg="1"/>
      <p:bldP spid="20" grpId="0" animBg="1"/>
      <p:bldP spid="21" grpId="0" animBg="1"/>
      <p:bldP spid="22" grpId="0" animBg="1"/>
      <p:bldP spid="2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Cibuli a stonek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14</a:t>
            </a:fld>
            <a:endParaRPr lang="cs-CZ" dirty="0"/>
          </a:p>
        </p:txBody>
      </p:sp>
      <p:pic>
        <p:nvPicPr>
          <p:cNvPr id="4" name="Picture 6" descr="C:\Users\rej\AppData\Local\Microsoft\Windows\Temporary Internet Files\Content.IE5\FX47HNQS\MP90038787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898342"/>
            <a:ext cx="1803980" cy="2528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7" descr="C:\Users\rej\AppData\Local\Microsoft\Windows\Temporary Internet Files\Content.IE5\GLNKIR2U\MP90038786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316366"/>
            <a:ext cx="2787650" cy="1988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rej\AppData\Local\Microsoft\Windows\Temporary Internet Files\Content.IE5\GLNKIR2U\MC90038303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406927"/>
            <a:ext cx="2428367" cy="1897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539552" y="2637214"/>
            <a:ext cx="7920880" cy="124623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627063" lvl="2" algn="ctr">
              <a:spcBef>
                <a:spcPct val="20000"/>
              </a:spcBef>
              <a:buClr>
                <a:srgbClr val="31B6FD"/>
              </a:buClr>
              <a:buSzPct val="100000"/>
            </a:pPr>
            <a:endParaRPr lang="cs-CZ" sz="2800" dirty="0">
              <a:solidFill>
                <a:schemeClr val="tx1"/>
              </a:solidFill>
            </a:endParaRPr>
          </a:p>
          <a:p>
            <a:pPr marL="627063" lvl="2" algn="ctr">
              <a:spcBef>
                <a:spcPct val="20000"/>
              </a:spcBef>
              <a:buClr>
                <a:srgbClr val="31B6FD"/>
              </a:buClr>
              <a:buSzPct val="100000"/>
            </a:pPr>
            <a:r>
              <a:rPr lang="cs-CZ" sz="2800" dirty="0" smtClean="0">
                <a:solidFill>
                  <a:schemeClr val="tx1"/>
                </a:solidFill>
              </a:rPr>
              <a:t>Cibuli </a:t>
            </a:r>
            <a:r>
              <a:rPr lang="cs-CZ" sz="2800" dirty="0">
                <a:solidFill>
                  <a:schemeClr val="tx1"/>
                </a:solidFill>
              </a:rPr>
              <a:t>a stonek jíme u cibule, česneku a pórku.</a:t>
            </a:r>
          </a:p>
          <a:p>
            <a:pPr lvl="2"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7987630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rej\AppData\Local\Microsoft\Windows\Temporary Internet Files\Content.IE5\FX47HNQS\MP900387867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1076" y="2200202"/>
            <a:ext cx="3221206" cy="2297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72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 dirty="0" smtClean="0"/>
              <a:t>Vypočítej</a:t>
            </a:r>
          </a:p>
        </p:txBody>
      </p:sp>
      <p:sp>
        <p:nvSpPr>
          <p:cNvPr id="30723" name="Rectangle 3"/>
          <p:cNvSpPr>
            <a:spLocks noGrp="1" noRot="1" noChangeArrowheads="1"/>
          </p:cNvSpPr>
          <p:nvPr>
            <p:ph type="body" sz="half" idx="1"/>
          </p:nvPr>
        </p:nvSpPr>
        <p:spPr>
          <a:xfrm>
            <a:off x="2411760" y="4512421"/>
            <a:ext cx="5040430" cy="1184848"/>
          </a:xfrm>
        </p:spPr>
        <p:txBody>
          <a:bodyPr>
            <a:noAutofit/>
          </a:bodyPr>
          <a:lstStyle/>
          <a:p>
            <a:pPr marL="0" indent="0" eaLnBrk="1" hangingPunct="1">
              <a:buNone/>
              <a:defRPr/>
            </a:pPr>
            <a:r>
              <a:rPr lang="cs-CZ" sz="2800" dirty="0" smtClean="0"/>
              <a:t>7+8=15</a:t>
            </a:r>
          </a:p>
          <a:p>
            <a:pPr marL="0" indent="0" eaLnBrk="1" hangingPunct="1">
              <a:buNone/>
              <a:defRPr/>
            </a:pPr>
            <a:r>
              <a:rPr lang="cs-CZ" sz="2800" dirty="0" smtClean="0"/>
              <a:t>Ve velkém košíku bylo 15 cibulí.</a:t>
            </a:r>
          </a:p>
        </p:txBody>
      </p:sp>
      <p:sp>
        <p:nvSpPr>
          <p:cNvPr id="30724" name="Rectangle 4"/>
          <p:cNvSpPr>
            <a:spLocks noChangeArrowheads="1"/>
          </p:cNvSpPr>
          <p:nvPr/>
        </p:nvSpPr>
        <p:spPr bwMode="auto">
          <a:xfrm>
            <a:off x="5378718" y="5699686"/>
            <a:ext cx="3653564" cy="904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None/>
              <a:defRPr/>
            </a:pPr>
            <a:r>
              <a:rPr lang="cs-CZ" sz="2400" dirty="0" smtClean="0">
                <a:solidFill>
                  <a:srgbClr val="C00000"/>
                </a:solidFill>
              </a:rPr>
              <a:t>Cibule je cibulová zelenina.</a:t>
            </a:r>
          </a:p>
          <a:p>
            <a: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None/>
              <a:defRPr/>
            </a:pPr>
            <a:r>
              <a:rPr lang="cs-CZ" sz="2400" dirty="0" smtClean="0">
                <a:solidFill>
                  <a:srgbClr val="C00000"/>
                </a:solidFill>
              </a:rPr>
              <a:t>Jíme její cibuli.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9987" y="2348880"/>
            <a:ext cx="5682173" cy="145589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tx1"/>
                </a:solidFill>
              </a:rPr>
              <a:t>V malém košíku bylo 7 cibulí. 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Ve velkém košíku bylo o 8 cibulí více. 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Kolik cibulí bylo ve velkém košíku? 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29988" y="4497994"/>
            <a:ext cx="1512170" cy="4572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Výpočet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29988" y="5125071"/>
            <a:ext cx="1512170" cy="4572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Odpověď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0741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07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2" grpId="0" autoUpdateAnimBg="0"/>
      <p:bldP spid="30723" grpId="0" build="p" autoUpdateAnimBg="0"/>
      <p:bldP spid="3072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252728"/>
          </a:xfrm>
        </p:spPr>
        <p:txBody>
          <a:bodyPr>
            <a:normAutofit fontScale="90000"/>
          </a:bodyPr>
          <a:lstStyle/>
          <a:p>
            <a:r>
              <a:rPr lang="cs-CZ" dirty="0"/>
              <a:t>Pěstujeme tuto zeleninu pro </a:t>
            </a:r>
            <a:r>
              <a:rPr lang="cs-CZ" dirty="0" smtClean="0"/>
              <a:t>cibuli?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47429" y="3578825"/>
            <a:ext cx="2613604" cy="1123435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Klikni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ZDE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49761" y="5143150"/>
            <a:ext cx="2613604" cy="1123435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Klikni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ZDE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Veselý obličej 7"/>
          <p:cNvSpPr/>
          <p:nvPr/>
        </p:nvSpPr>
        <p:spPr>
          <a:xfrm>
            <a:off x="3177056" y="3691618"/>
            <a:ext cx="914400" cy="914400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3177056" y="5352185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284187" y="2014500"/>
            <a:ext cx="2213349" cy="1123435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Klikni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ZDE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271013" y="5143150"/>
            <a:ext cx="2243659" cy="1123435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Klikni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ZDE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284187" y="3660720"/>
            <a:ext cx="2197945" cy="1041539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Klikni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ZDE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Veselý obličej 13"/>
          <p:cNvSpPr/>
          <p:nvPr/>
        </p:nvSpPr>
        <p:spPr>
          <a:xfrm>
            <a:off x="7671408" y="2172323"/>
            <a:ext cx="863225" cy="829399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eselý obličej 14"/>
          <p:cNvSpPr/>
          <p:nvPr/>
        </p:nvSpPr>
        <p:spPr>
          <a:xfrm>
            <a:off x="7671410" y="5402140"/>
            <a:ext cx="863225" cy="829399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eselý obličej 15"/>
          <p:cNvSpPr/>
          <p:nvPr/>
        </p:nvSpPr>
        <p:spPr>
          <a:xfrm>
            <a:off x="7671409" y="3820247"/>
            <a:ext cx="863225" cy="829399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68787" y="2096396"/>
            <a:ext cx="2592245" cy="1041539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Klikni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ZDE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Veselý obličej 17"/>
          <p:cNvSpPr/>
          <p:nvPr/>
        </p:nvSpPr>
        <p:spPr>
          <a:xfrm>
            <a:off x="3189849" y="2255923"/>
            <a:ext cx="888813" cy="88201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22" name="Picture 2" descr="C:\Users\rej\AppData\Local\Microsoft\Windows\Temporary Internet Files\Content.IE5\UDYLOKRK\MC900441785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4231" y="3524975"/>
            <a:ext cx="1155576" cy="1155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rej\AppData\Local\Microsoft\Windows\Temporary Internet Files\Content.IE5\FX47HNQS\MC90011283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4359" y="2184660"/>
            <a:ext cx="1269634" cy="911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rej\AppData\Local\Microsoft\Windows\Temporary Internet Files\Content.IE5\OWOWNQG9\MC90023957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3310" y="5302538"/>
            <a:ext cx="1328617" cy="927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rej\AppData\Local\Microsoft\Windows\Temporary Internet Files\Content.IE5\UDYLOKRK\MC90019342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1147" y="2137212"/>
            <a:ext cx="1187323" cy="959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rej\AppData\Local\Microsoft\Windows\Temporary Internet Files\Content.IE5\GLNKIR2U\MP90038787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7191" y="3624664"/>
            <a:ext cx="836375" cy="1172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rej\AppData\Local\Microsoft\Windows\Temporary Internet Files\Content.IE5\FX47HNQS\MC900436903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2969" y="5281613"/>
            <a:ext cx="984971" cy="984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395985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0"/>
                                            </p:cond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3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6"/>
                                            </p:cond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4" grpId="0" animBg="1"/>
      <p:bldP spid="15" grpId="0" animBg="1"/>
      <p:bldP spid="16" grpId="0" animBg="1"/>
      <p:bldP spid="18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Listy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17</a:t>
            </a:fld>
            <a:endParaRPr lang="cs-CZ" dirty="0"/>
          </a:p>
        </p:txBody>
      </p:sp>
      <p:pic>
        <p:nvPicPr>
          <p:cNvPr id="4" name="Picture 19" descr="C:\Users\rej\AppData\Local\Microsoft\Windows\Temporary Internet Files\Content.IE5\GLNKIR2U\MP90038280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4578" y="4251211"/>
            <a:ext cx="2806676" cy="2004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rej\AppData\Local\Microsoft\Windows\Temporary Internet Files\Content.IE5\GLNKIR2U\MC9003313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4299045"/>
            <a:ext cx="1954709" cy="1909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519386" y="2637213"/>
            <a:ext cx="7920880" cy="124623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627063" lvl="2" algn="ctr">
              <a:spcBef>
                <a:spcPct val="20000"/>
              </a:spcBef>
              <a:buClr>
                <a:srgbClr val="31B6FD"/>
              </a:buClr>
              <a:buSzPct val="100000"/>
            </a:pPr>
            <a:endParaRPr lang="cs-CZ" sz="2800" dirty="0">
              <a:solidFill>
                <a:schemeClr val="tx1"/>
              </a:solidFill>
            </a:endParaRPr>
          </a:p>
          <a:p>
            <a:pPr marL="627063" lvl="2" algn="ctr">
              <a:spcBef>
                <a:spcPct val="20000"/>
              </a:spcBef>
              <a:buClr>
                <a:srgbClr val="31B6FD"/>
              </a:buClr>
              <a:buSzPct val="100000"/>
            </a:pPr>
            <a:r>
              <a:rPr lang="pl-PL" sz="2800" dirty="0">
                <a:solidFill>
                  <a:schemeClr val="tx1"/>
                </a:solidFill>
              </a:rPr>
              <a:t>Listy jíme u </a:t>
            </a:r>
            <a:r>
              <a:rPr lang="pl-PL" sz="2800" dirty="0" smtClean="0">
                <a:solidFill>
                  <a:schemeClr val="tx1"/>
                </a:solidFill>
              </a:rPr>
              <a:t>salátu, petržele a špenátu</a:t>
            </a:r>
            <a:r>
              <a:rPr lang="pl-PL" sz="2800" dirty="0">
                <a:solidFill>
                  <a:schemeClr val="tx1"/>
                </a:solidFill>
              </a:rPr>
              <a:t>.</a:t>
            </a:r>
          </a:p>
          <a:p>
            <a:pPr lvl="2" algn="ctr"/>
            <a:endParaRPr lang="cs-CZ" dirty="0"/>
          </a:p>
        </p:txBody>
      </p:sp>
      <p:pic>
        <p:nvPicPr>
          <p:cNvPr id="1028" name="Picture 4" descr="C:\Users\rej\AppData\Local\Microsoft\Windows\Temporary Internet Files\Content.IE5\FX47HNQS\MC90003016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191921"/>
            <a:ext cx="1945548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668044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 dirty="0" smtClean="0"/>
              <a:t>Vypočítej</a:t>
            </a:r>
          </a:p>
        </p:txBody>
      </p:sp>
      <p:sp>
        <p:nvSpPr>
          <p:cNvPr id="30723" name="Rectangle 3"/>
          <p:cNvSpPr>
            <a:spLocks noGrp="1" noRot="1" noChangeArrowheads="1"/>
          </p:cNvSpPr>
          <p:nvPr>
            <p:ph type="body" sz="half" idx="1"/>
          </p:nvPr>
        </p:nvSpPr>
        <p:spPr>
          <a:xfrm>
            <a:off x="2411760" y="4512421"/>
            <a:ext cx="3816424" cy="1184848"/>
          </a:xfrm>
        </p:spPr>
        <p:txBody>
          <a:bodyPr>
            <a:noAutofit/>
          </a:bodyPr>
          <a:lstStyle/>
          <a:p>
            <a:pPr marL="0" indent="0" eaLnBrk="1" hangingPunct="1">
              <a:buNone/>
              <a:defRPr/>
            </a:pPr>
            <a:r>
              <a:rPr lang="cs-CZ" sz="2800" dirty="0" smtClean="0"/>
              <a:t>12-9=3</a:t>
            </a:r>
          </a:p>
          <a:p>
            <a:pPr marL="0" indent="0" eaLnBrk="1" hangingPunct="1">
              <a:buNone/>
              <a:defRPr/>
            </a:pPr>
            <a:r>
              <a:rPr lang="cs-CZ" sz="2800" dirty="0" smtClean="0"/>
              <a:t>Chyběly 3 saláty.</a:t>
            </a:r>
          </a:p>
        </p:txBody>
      </p:sp>
      <p:sp>
        <p:nvSpPr>
          <p:cNvPr id="30724" name="Rectangle 4"/>
          <p:cNvSpPr>
            <a:spLocks noChangeArrowheads="1"/>
          </p:cNvSpPr>
          <p:nvPr/>
        </p:nvSpPr>
        <p:spPr bwMode="auto">
          <a:xfrm>
            <a:off x="5343184" y="5642860"/>
            <a:ext cx="3254417" cy="904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None/>
              <a:defRPr/>
            </a:pPr>
            <a:r>
              <a:rPr lang="cs-CZ" sz="2400" dirty="0" smtClean="0">
                <a:solidFill>
                  <a:srgbClr val="C00000"/>
                </a:solidFill>
              </a:rPr>
              <a:t>Salát je listová zelenina.</a:t>
            </a:r>
          </a:p>
          <a:p>
            <a: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None/>
              <a:defRPr/>
            </a:pPr>
            <a:r>
              <a:rPr lang="cs-CZ" sz="2400" dirty="0" smtClean="0">
                <a:solidFill>
                  <a:srgbClr val="C00000"/>
                </a:solidFill>
              </a:rPr>
              <a:t>Jíme jeho listy.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9988" y="2348880"/>
            <a:ext cx="4655218" cy="145589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tx1"/>
                </a:solidFill>
              </a:rPr>
              <a:t>Na oběd je potřeba 12 salátů. Na zahrádce bylo jen 9 salátů.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Kolik salátů chybělo? 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29988" y="4497994"/>
            <a:ext cx="1512170" cy="4572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Výpočet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29988" y="5125071"/>
            <a:ext cx="1512170" cy="4572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Odpověď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5123" name="Picture 3" descr="C:\Users\rej\AppData\Local\Microsoft\Windows\Temporary Internet Files\Content.IE5\OWOWNQG9\MP90038280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5366" y="2204864"/>
            <a:ext cx="3730054" cy="2664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805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07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2" grpId="0" autoUpdateAnimBg="0"/>
      <p:bldP spid="30723" grpId="0" build="p" autoUpdateAnimBg="0"/>
      <p:bldP spid="3072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646" y="404664"/>
            <a:ext cx="8229600" cy="1252728"/>
          </a:xfrm>
        </p:spPr>
        <p:txBody>
          <a:bodyPr>
            <a:normAutofit/>
          </a:bodyPr>
          <a:lstStyle/>
          <a:p>
            <a:r>
              <a:rPr lang="cs-CZ" dirty="0" smtClean="0"/>
              <a:t>Pěstujeme tuto zeleninu pro listy?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95536" y="1953794"/>
            <a:ext cx="2606578" cy="114276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Klikni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ZDE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536" y="3518119"/>
            <a:ext cx="2606578" cy="114276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Klikni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ZDE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95766" y="5082444"/>
            <a:ext cx="2608680" cy="114276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Klikni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ZDE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Veselý obličej 5"/>
          <p:cNvSpPr/>
          <p:nvPr/>
        </p:nvSpPr>
        <p:spPr>
          <a:xfrm>
            <a:off x="3339667" y="2067977"/>
            <a:ext cx="914400" cy="914400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3339667" y="3629772"/>
            <a:ext cx="914400" cy="914400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3339667" y="5176156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089272" y="1953794"/>
            <a:ext cx="2449346" cy="114276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Klikni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ZDE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072867" y="5082444"/>
            <a:ext cx="2482888" cy="114276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Klikni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ZDE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073868" y="3601423"/>
            <a:ext cx="2449346" cy="1059461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Klikni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ZDE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Veselý obličej 13"/>
          <p:cNvSpPr/>
          <p:nvPr/>
        </p:nvSpPr>
        <p:spPr>
          <a:xfrm>
            <a:off x="7834019" y="2110477"/>
            <a:ext cx="863225" cy="829399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eselý obličej 14"/>
          <p:cNvSpPr/>
          <p:nvPr/>
        </p:nvSpPr>
        <p:spPr>
          <a:xfrm>
            <a:off x="7834021" y="5340294"/>
            <a:ext cx="863225" cy="829399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eselý obličej 15"/>
          <p:cNvSpPr/>
          <p:nvPr/>
        </p:nvSpPr>
        <p:spPr>
          <a:xfrm>
            <a:off x="7834020" y="3758401"/>
            <a:ext cx="863225" cy="829399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 descr="C:\Users\rej\AppData\Local\Microsoft\Windows\Temporary Internet Files\Content.IE5\UDYLOKRK\MC900441780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1572" y="1947388"/>
            <a:ext cx="1155576" cy="1155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rej\AppData\Local\Microsoft\Windows\Temporary Internet Files\Content.IE5\GLNKIR2U\MP9004484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8870" y="5094526"/>
            <a:ext cx="1155576" cy="1028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rej\AppData\Local\Microsoft\Windows\Temporary Internet Files\Content.IE5\OWOWNQG9\MP900313729[1]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103" t="42392" r="9615" b="-2061"/>
          <a:stretch/>
        </p:blipFill>
        <p:spPr bwMode="auto">
          <a:xfrm>
            <a:off x="6249054" y="2015599"/>
            <a:ext cx="1265050" cy="1028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rej\AppData\Local\Microsoft\Windows\Temporary Internet Files\Content.IE5\GLNKIR2U\MP90038787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9401" y="3534585"/>
            <a:ext cx="1311193" cy="1096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rej\AppData\Local\Microsoft\Windows\Temporary Internet Files\Content.IE5\OWOWNQG9\MC900441782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9053" y="4968027"/>
            <a:ext cx="1287325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rej\AppData\Local\Microsoft\Windows\Temporary Internet Files\Content.IE5\FX47HNQS\MC900030169[2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6783" y="3666243"/>
            <a:ext cx="978179" cy="1013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4737907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1"/>
                                            </p:cond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6"/>
                                            </p:cond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3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32"/>
                                            </p:cond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  <p:bldP spid="14" grpId="0" animBg="1"/>
      <p:bldP spid="15" grpId="0" animBg="1"/>
      <p:bldP spid="16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Květenství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20</a:t>
            </a:fld>
            <a:endParaRPr lang="cs-CZ" dirty="0"/>
          </a:p>
        </p:txBody>
      </p:sp>
      <p:pic>
        <p:nvPicPr>
          <p:cNvPr id="4" name="Picture 5" descr="C:\Users\rej\AppData\Local\Microsoft\Windows\Temporary Internet Files\Content.IE5\UDYLOKRK\MP90038787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617" y="3663715"/>
            <a:ext cx="4024573" cy="2870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C:\Users\rej\AppData\Local\Microsoft\Windows\Temporary Internet Files\Content.IE5\UDYLOKRK\MP900313729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892138"/>
            <a:ext cx="3657600" cy="2414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18365" y="2276872"/>
            <a:ext cx="8768580" cy="124623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627063" lvl="2" algn="ctr">
              <a:spcBef>
                <a:spcPct val="20000"/>
              </a:spcBef>
              <a:buClr>
                <a:srgbClr val="31B6FD"/>
              </a:buClr>
              <a:buSzPct val="100000"/>
            </a:pPr>
            <a:endParaRPr lang="cs-CZ" sz="2800" dirty="0">
              <a:solidFill>
                <a:schemeClr val="tx1"/>
              </a:solidFill>
            </a:endParaRPr>
          </a:p>
          <a:p>
            <a:pPr marL="627063" lvl="2" algn="ctr">
              <a:spcBef>
                <a:spcPct val="20000"/>
              </a:spcBef>
              <a:buClr>
                <a:srgbClr val="31B6FD"/>
              </a:buClr>
              <a:buSzPct val="100000"/>
            </a:pPr>
            <a:r>
              <a:rPr lang="cs-CZ" sz="2800" dirty="0">
                <a:solidFill>
                  <a:schemeClr val="tx1"/>
                </a:solidFill>
              </a:rPr>
              <a:t>Z květáku a brokolice jíme květenství.</a:t>
            </a:r>
          </a:p>
          <a:p>
            <a:pPr lvl="2"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816310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 dirty="0" smtClean="0"/>
              <a:t>Vypočítej</a:t>
            </a:r>
          </a:p>
        </p:txBody>
      </p:sp>
      <p:sp>
        <p:nvSpPr>
          <p:cNvPr id="30723" name="Rectangle 3"/>
          <p:cNvSpPr>
            <a:spLocks noGrp="1" noRot="1" noChangeArrowheads="1"/>
          </p:cNvSpPr>
          <p:nvPr>
            <p:ph type="body" sz="half" idx="1"/>
          </p:nvPr>
        </p:nvSpPr>
        <p:spPr>
          <a:xfrm>
            <a:off x="2411760" y="4512421"/>
            <a:ext cx="3816424" cy="1184848"/>
          </a:xfrm>
        </p:spPr>
        <p:txBody>
          <a:bodyPr>
            <a:noAutofit/>
          </a:bodyPr>
          <a:lstStyle/>
          <a:p>
            <a:pPr marL="0" indent="0" eaLnBrk="1" hangingPunct="1">
              <a:buNone/>
              <a:defRPr/>
            </a:pPr>
            <a:r>
              <a:rPr lang="cs-CZ" sz="2800" dirty="0" smtClean="0"/>
              <a:t>14-5=9</a:t>
            </a:r>
          </a:p>
          <a:p>
            <a:pPr marL="0" indent="0" eaLnBrk="1" hangingPunct="1">
              <a:buNone/>
              <a:defRPr/>
            </a:pPr>
            <a:r>
              <a:rPr lang="cs-CZ" sz="2800" dirty="0" smtClean="0"/>
              <a:t>Teta přinesla 9 květáků.</a:t>
            </a:r>
          </a:p>
        </p:txBody>
      </p:sp>
      <p:sp>
        <p:nvSpPr>
          <p:cNvPr id="30724" name="Rectangle 4"/>
          <p:cNvSpPr>
            <a:spLocks noChangeArrowheads="1"/>
          </p:cNvSpPr>
          <p:nvPr/>
        </p:nvSpPr>
        <p:spPr bwMode="auto">
          <a:xfrm>
            <a:off x="5356159" y="5733256"/>
            <a:ext cx="3549370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None/>
              <a:defRPr/>
            </a:pPr>
            <a:r>
              <a:rPr lang="cs-CZ" sz="2400" dirty="0" smtClean="0">
                <a:solidFill>
                  <a:srgbClr val="C00000"/>
                </a:solidFill>
              </a:rPr>
              <a:t>Z květáku jíme květenství.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9987" y="2348880"/>
            <a:ext cx="5250125" cy="145589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tx1"/>
                </a:solidFill>
              </a:rPr>
              <a:t>Maminka přinesla 14 květáků. Teta přinesla o 5 květáků méně. 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Kolik květáků přinesla teta? 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29988" y="4497994"/>
            <a:ext cx="1512170" cy="4572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Výpočet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29988" y="5125071"/>
            <a:ext cx="1512170" cy="4572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Odpověď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6146" name="Picture 2" descr="C:\Users\rej\AppData\Local\Microsoft\Windows\Temporary Internet Files\Content.IE5\UDYLOKRK\MP90031372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1926" y="2161962"/>
            <a:ext cx="3397837" cy="2242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1956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07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2" grpId="0" autoUpdateAnimBg="0"/>
      <p:bldP spid="30723" grpId="0" build="p" autoUpdateAnimBg="0"/>
      <p:bldP spid="3072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3303908" y="2558999"/>
            <a:ext cx="2932251" cy="1540184"/>
          </a:xfrm>
          <a:prstGeom prst="rect">
            <a:avLst/>
          </a:prstGeom>
          <a:solidFill>
            <a:schemeClr val="bg1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A je čas na pexeso. </a:t>
            </a:r>
            <a:r>
              <a:rPr lang="cs-CZ" sz="2400" dirty="0">
                <a:solidFill>
                  <a:schemeClr val="tx1"/>
                </a:solidFill>
              </a:rPr>
              <a:t>Z</a:t>
            </a:r>
            <a:r>
              <a:rPr lang="cs-CZ" sz="2400" dirty="0" smtClean="0">
                <a:solidFill>
                  <a:schemeClr val="tx1"/>
                </a:solidFill>
              </a:rPr>
              <a:t>ahraj si s kamarádem </a:t>
            </a:r>
            <a:r>
              <a:rPr lang="cs-CZ" sz="2400" dirty="0" smtClean="0">
                <a:solidFill>
                  <a:schemeClr val="tx1"/>
                </a:solidFill>
                <a:sym typeface="Wingdings" pitchFamily="2" charset="2"/>
              </a:rPr>
              <a:t>.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7172" name="Picture 4" descr="C:\Users\rej\AppData\Local\Microsoft\Windows\Temporary Internet Files\Content.IE5\GLNKIR2U\MC9003348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5930" y="3049050"/>
            <a:ext cx="1219810" cy="1816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rej\AppData\Local\Microsoft\Windows\Temporary Internet Files\Content.IE5\OWOWNQG9\MC90042837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7864" y="4047620"/>
            <a:ext cx="996950" cy="858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Klikni na název zeleniny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22</a:t>
            </a:fld>
            <a:endParaRPr lang="cs-CZ"/>
          </a:p>
        </p:txBody>
      </p:sp>
      <p:sp>
        <p:nvSpPr>
          <p:cNvPr id="5" name="Mrak 4"/>
          <p:cNvSpPr/>
          <p:nvPr/>
        </p:nvSpPr>
        <p:spPr>
          <a:xfrm rot="2012103">
            <a:off x="2326870" y="1662262"/>
            <a:ext cx="2035440" cy="2017073"/>
          </a:xfrm>
          <a:prstGeom prst="cloud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Mrak 5"/>
          <p:cNvSpPr/>
          <p:nvPr/>
        </p:nvSpPr>
        <p:spPr>
          <a:xfrm rot="1647773">
            <a:off x="2384170" y="3141595"/>
            <a:ext cx="2035440" cy="2017072"/>
          </a:xfrm>
          <a:prstGeom prst="cloud">
            <a:avLst/>
          </a:prstGeom>
          <a:solidFill>
            <a:srgbClr val="99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Mrak 7"/>
          <p:cNvSpPr/>
          <p:nvPr/>
        </p:nvSpPr>
        <p:spPr>
          <a:xfrm rot="1342773">
            <a:off x="3876768" y="1760614"/>
            <a:ext cx="2035440" cy="2227309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rak 8"/>
          <p:cNvSpPr/>
          <p:nvPr/>
        </p:nvSpPr>
        <p:spPr>
          <a:xfrm rot="1744398">
            <a:off x="5018599" y="2320554"/>
            <a:ext cx="2035440" cy="2017072"/>
          </a:xfrm>
          <a:prstGeom prst="cloud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postup 9"/>
          <p:cNvSpPr/>
          <p:nvPr/>
        </p:nvSpPr>
        <p:spPr>
          <a:xfrm>
            <a:off x="7137911" y="3874953"/>
            <a:ext cx="1715750" cy="444352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paprika</a:t>
            </a:r>
          </a:p>
        </p:txBody>
      </p:sp>
      <p:sp>
        <p:nvSpPr>
          <p:cNvPr id="11" name="Vývojový diagram: postup 10"/>
          <p:cNvSpPr/>
          <p:nvPr/>
        </p:nvSpPr>
        <p:spPr>
          <a:xfrm>
            <a:off x="261307" y="3879060"/>
            <a:ext cx="1849995" cy="440245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mrkev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Vývojový diagram: postup 11"/>
          <p:cNvSpPr/>
          <p:nvPr/>
        </p:nvSpPr>
        <p:spPr>
          <a:xfrm>
            <a:off x="261306" y="4662891"/>
            <a:ext cx="1849995" cy="492923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jahoda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Vývojový diagram: postup 12"/>
          <p:cNvSpPr/>
          <p:nvPr/>
        </p:nvSpPr>
        <p:spPr>
          <a:xfrm>
            <a:off x="7137910" y="3049050"/>
            <a:ext cx="1715751" cy="467357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třešeň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Vývojový diagram: postup 13"/>
          <p:cNvSpPr/>
          <p:nvPr/>
        </p:nvSpPr>
        <p:spPr>
          <a:xfrm>
            <a:off x="261307" y="2180984"/>
            <a:ext cx="1849995" cy="509520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angrešt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Vývojový diagram: postup 14"/>
          <p:cNvSpPr/>
          <p:nvPr/>
        </p:nvSpPr>
        <p:spPr>
          <a:xfrm>
            <a:off x="7137910" y="2192960"/>
            <a:ext cx="1715750" cy="497544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cibule</a:t>
            </a:r>
          </a:p>
        </p:txBody>
      </p:sp>
      <p:sp>
        <p:nvSpPr>
          <p:cNvPr id="16" name="Vývojový diagram: postup 15"/>
          <p:cNvSpPr/>
          <p:nvPr/>
        </p:nvSpPr>
        <p:spPr>
          <a:xfrm>
            <a:off x="261307" y="5501643"/>
            <a:ext cx="1849995" cy="532213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květák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Vývojový diagram: postup 16"/>
          <p:cNvSpPr/>
          <p:nvPr/>
        </p:nvSpPr>
        <p:spPr>
          <a:xfrm>
            <a:off x="7137910" y="4676246"/>
            <a:ext cx="1715749" cy="479568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meloun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Vývojový diagram: postup 17"/>
          <p:cNvSpPr/>
          <p:nvPr/>
        </p:nvSpPr>
        <p:spPr>
          <a:xfrm>
            <a:off x="261307" y="3023710"/>
            <a:ext cx="1849995" cy="492697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jablko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Veselý obličej 18"/>
          <p:cNvSpPr/>
          <p:nvPr/>
        </p:nvSpPr>
        <p:spPr>
          <a:xfrm>
            <a:off x="3945957" y="6033856"/>
            <a:ext cx="570540" cy="659842"/>
          </a:xfrm>
          <a:prstGeom prst="smileyFace">
            <a:avLst>
              <a:gd name="adj" fmla="val -4653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eselý obličej 19"/>
          <p:cNvSpPr/>
          <p:nvPr/>
        </p:nvSpPr>
        <p:spPr>
          <a:xfrm>
            <a:off x="3010663" y="6005819"/>
            <a:ext cx="570540" cy="659842"/>
          </a:xfrm>
          <a:prstGeom prst="smileyFace">
            <a:avLst>
              <a:gd name="adj" fmla="val -4653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eselý obličej 20"/>
          <p:cNvSpPr/>
          <p:nvPr/>
        </p:nvSpPr>
        <p:spPr>
          <a:xfrm>
            <a:off x="5751049" y="6005819"/>
            <a:ext cx="570540" cy="659842"/>
          </a:xfrm>
          <a:prstGeom prst="smileyFace">
            <a:avLst>
              <a:gd name="adj" fmla="val -4653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eselý obličej 21"/>
          <p:cNvSpPr/>
          <p:nvPr/>
        </p:nvSpPr>
        <p:spPr>
          <a:xfrm>
            <a:off x="4856010" y="6005819"/>
            <a:ext cx="570540" cy="659842"/>
          </a:xfrm>
          <a:prstGeom prst="smileyFace">
            <a:avLst>
              <a:gd name="adj" fmla="val -4653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postup 22"/>
          <p:cNvSpPr/>
          <p:nvPr/>
        </p:nvSpPr>
        <p:spPr>
          <a:xfrm>
            <a:off x="7137910" y="5514361"/>
            <a:ext cx="1715750" cy="491458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dýně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4" name="Mrak 23"/>
          <p:cNvSpPr/>
          <p:nvPr/>
        </p:nvSpPr>
        <p:spPr>
          <a:xfrm rot="1744398">
            <a:off x="4771638" y="3310769"/>
            <a:ext cx="2035440" cy="2017072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 rot="2283578">
            <a:off x="3617154" y="3665606"/>
            <a:ext cx="2035440" cy="2401118"/>
          </a:xfrm>
          <a:prstGeom prst="cloud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697160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8" grpId="0" animBg="1"/>
      <p:bldP spid="9" grpId="0" animBg="1"/>
      <p:bldP spid="19" grpId="0" animBg="1"/>
      <p:bldP spid="20" grpId="0" animBg="1"/>
      <p:bldP spid="21" grpId="0" animBg="1"/>
      <p:bldP spid="22" grpId="0" animBg="1"/>
      <p:bldP spid="24" grpId="0" animBg="1"/>
      <p:bldP spid="7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23</a:t>
            </a:fld>
            <a:endParaRPr lang="cs-CZ"/>
          </a:p>
        </p:txBody>
      </p:sp>
      <p:graphicFrame>
        <p:nvGraphicFramePr>
          <p:cNvPr id="16" name="Tabulka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6718241"/>
              </p:ext>
            </p:extLst>
          </p:nvPr>
        </p:nvGraphicFramePr>
        <p:xfrm>
          <a:off x="-1" y="0"/>
          <a:ext cx="9144000" cy="684122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2280409"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80409"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80409">
                <a:tc>
                  <a:txBody>
                    <a:bodyPr/>
                    <a:lstStyle/>
                    <a:p>
                      <a:endParaRPr lang="cs-CZ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9" name="Picture 15" descr="C:\Users\rej\AppData\Local\Microsoft\Windows\Temporary Internet Files\Content.IE5\GLNKIR2U\MP90028905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7751" y="5134423"/>
            <a:ext cx="1621942" cy="1067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8" descr="C:\Users\rej\AppData\Local\Microsoft\Windows\Temporary Internet Files\Content.IE5\GLNKIR2U\MP90031372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52" y="3021842"/>
            <a:ext cx="1684036" cy="1111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9" descr="C:\Users\rej\AppData\Local\Microsoft\Windows\Temporary Internet Files\Content.IE5\UDYLOKRK\MP90017795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9626" y="3044181"/>
            <a:ext cx="1822772" cy="1215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34" descr="C:\Users\rej\AppData\Local\Microsoft\Windows\Temporary Internet Files\Content.IE5\FX47HNQS\MP90043871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039794"/>
            <a:ext cx="1720510" cy="1152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6" descr="C:\Users\rej\AppData\Local\Microsoft\Windows\Temporary Internet Files\Content.IE5\OWOWNQG9\MP90031378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4167" y="3021842"/>
            <a:ext cx="1779865" cy="1170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10" descr="C:\Users\rej\AppData\Local\Microsoft\Windows\Temporary Internet Files\Content.IE5\FX47HNQS\MP90038786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4572" y="4850200"/>
            <a:ext cx="1167174" cy="1636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35" descr="C:\Users\rej\AppData\Local\Microsoft\Windows\Temporary Internet Files\Content.IE5\OWOWNQG9\MC90039148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3560" y="4662003"/>
            <a:ext cx="1464727" cy="1830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19" descr="C:\Users\rej\AppData\Local\Microsoft\Windows\Temporary Internet Files\Content.IE5\GLNKIR2U\MP900382801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9643" y="3039794"/>
            <a:ext cx="1763766" cy="1259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2" descr="C:\Users\rej\AppData\Local\Microsoft\Windows\Temporary Internet Files\Content.IE5\GLNKIR2U\MC90033136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4851" y="457050"/>
            <a:ext cx="1542143" cy="1506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4" descr="C:\Users\rej\AppData\Local\Microsoft\Windows\Temporary Internet Files\Content.IE5\FX47HNQS\MC900030169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1869" y="274468"/>
            <a:ext cx="1607824" cy="1666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2" descr="C:\Users\rej\AppData\Local\Microsoft\Windows\Temporary Internet Files\Content.IE5\UDYLOKRK\MC900441780[1].pn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574" y="404663"/>
            <a:ext cx="1610935" cy="1610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5" descr="C:\Users\rej\AppData\Local\Microsoft\Windows\Temporary Internet Files\Content.IE5\OWOWNQG9\MP900313729[1].jpg"/>
          <p:cNvPicPr>
            <a:picLocks noChangeAspect="1" noChangeArrowheads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103" t="42392" r="9615" b="-2061"/>
          <a:stretch/>
        </p:blipFill>
        <p:spPr bwMode="auto">
          <a:xfrm>
            <a:off x="3732079" y="461387"/>
            <a:ext cx="1696335" cy="1379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6" descr="C:\Users\rej\AppData\Local\Microsoft\Windows\Temporary Internet Files\Content.IE5\GLNKIR2U\MP900387875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207" y="4988130"/>
            <a:ext cx="1627325" cy="1360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7" descr="C:\Users\rej\AppData\Local\Microsoft\Windows\Temporary Internet Files\Content.IE5\OWOWNQG9\MC900441782[1].png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1221" y="199571"/>
            <a:ext cx="1704445" cy="1816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" descr="C:\Users\rej\AppData\Local\Microsoft\Windows\Temporary Internet Files\Content.IE5\GLNKIR2U\MC900436903[1].png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8909" y="4881141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576643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24</a:t>
            </a:fld>
            <a:endParaRPr lang="cs-CZ"/>
          </a:p>
        </p:txBody>
      </p:sp>
      <p:graphicFrame>
        <p:nvGraphicFramePr>
          <p:cNvPr id="16" name="Tabulka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6310831"/>
              </p:ext>
            </p:extLst>
          </p:nvPr>
        </p:nvGraphicFramePr>
        <p:xfrm>
          <a:off x="-1" y="0"/>
          <a:ext cx="9144000" cy="684122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2280409"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80409"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80409">
                <a:tc>
                  <a:txBody>
                    <a:bodyPr/>
                    <a:lstStyle/>
                    <a:p>
                      <a:endParaRPr lang="cs-CZ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9" name="Picture 15" descr="C:\Users\rej\AppData\Local\Microsoft\Windows\Temporary Internet Files\Content.IE5\GLNKIR2U\MP90028905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7751" y="5134423"/>
            <a:ext cx="1621942" cy="1067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8" descr="C:\Users\rej\AppData\Local\Microsoft\Windows\Temporary Internet Files\Content.IE5\GLNKIR2U\MP90031372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52" y="3021842"/>
            <a:ext cx="1684036" cy="1111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9" descr="C:\Users\rej\AppData\Local\Microsoft\Windows\Temporary Internet Files\Content.IE5\UDYLOKRK\MP90017795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9626" y="3044181"/>
            <a:ext cx="1822772" cy="1215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34" descr="C:\Users\rej\AppData\Local\Microsoft\Windows\Temporary Internet Files\Content.IE5\FX47HNQS\MP90043871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039794"/>
            <a:ext cx="1720510" cy="1152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6" descr="C:\Users\rej\AppData\Local\Microsoft\Windows\Temporary Internet Files\Content.IE5\OWOWNQG9\MP90031378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4167" y="3021842"/>
            <a:ext cx="1779865" cy="1170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10" descr="C:\Users\rej\AppData\Local\Microsoft\Windows\Temporary Internet Files\Content.IE5\FX47HNQS\MP90038786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4572" y="4850200"/>
            <a:ext cx="1167174" cy="1636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35" descr="C:\Users\rej\AppData\Local\Microsoft\Windows\Temporary Internet Files\Content.IE5\OWOWNQG9\MC90039148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3560" y="4662003"/>
            <a:ext cx="1464727" cy="1830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19" descr="C:\Users\rej\AppData\Local\Microsoft\Windows\Temporary Internet Files\Content.IE5\GLNKIR2U\MP900382801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9643" y="3039794"/>
            <a:ext cx="1763766" cy="1259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2" descr="C:\Users\rej\AppData\Local\Microsoft\Windows\Temporary Internet Files\Content.IE5\GLNKIR2U\MC90033136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4853" y="509438"/>
            <a:ext cx="1542143" cy="1506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4" descr="C:\Users\rej\AppData\Local\Microsoft\Windows\Temporary Internet Files\Content.IE5\FX47HNQS\MC900030169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1869" y="274468"/>
            <a:ext cx="1607824" cy="1666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2" descr="C:\Users\rej\AppData\Local\Microsoft\Windows\Temporary Internet Files\Content.IE5\UDYLOKRK\MC900441780[1].pn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574" y="404663"/>
            <a:ext cx="1610935" cy="1610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5" descr="C:\Users\rej\AppData\Local\Microsoft\Windows\Temporary Internet Files\Content.IE5\OWOWNQG9\MP900313729[1].jpg"/>
          <p:cNvPicPr>
            <a:picLocks noChangeAspect="1" noChangeArrowheads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103" t="42392" r="9615" b="-2061"/>
          <a:stretch/>
        </p:blipFill>
        <p:spPr bwMode="auto">
          <a:xfrm>
            <a:off x="3732079" y="520504"/>
            <a:ext cx="1696335" cy="1379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6" descr="C:\Users\rej\AppData\Local\Microsoft\Windows\Temporary Internet Files\Content.IE5\GLNKIR2U\MP900387875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207" y="4988130"/>
            <a:ext cx="1627325" cy="1360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7" descr="C:\Users\rej\AppData\Local\Microsoft\Windows\Temporary Internet Files\Content.IE5\OWOWNQG9\MC900441782[1].png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1221" y="199571"/>
            <a:ext cx="1704445" cy="1816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rej\AppData\Local\Microsoft\Windows\Temporary Internet Files\Content.IE5\GLNKIR2U\MC900436903[1].png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8909" y="4881141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383884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25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6" name="Zástupný symbol pro obsah 1"/>
          <p:cNvSpPr txBox="1">
            <a:spLocks/>
          </p:cNvSpPr>
          <p:nvPr/>
        </p:nvSpPr>
        <p:spPr>
          <a:xfrm>
            <a:off x="251520" y="1772816"/>
            <a:ext cx="8784976" cy="48245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Char char=""/>
              <a:tabLst/>
              <a:defRPr/>
            </a:pPr>
            <a:r>
              <a:rPr kumimoji="0" lang="cs-CZ" sz="2400" b="0" i="1" u="sng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Použitá literatura: </a:t>
            </a:r>
            <a:endParaRPr kumimoji="0" lang="cs-CZ" sz="2400" b="0" i="1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Char char=""/>
              <a:tabLst/>
              <a:defRPr/>
            </a:pPr>
            <a:r>
              <a:rPr kumimoji="0" lang="cs-CZ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ADÁMKOVÁ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Petra a kol. </a:t>
            </a: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Člověk a jeho svět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 Brno: </a:t>
            </a:r>
            <a:r>
              <a:rPr kumimoji="0" lang="cs-CZ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Didaktis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2007, ISBN 978-80-7358-059-9.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Char char="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MGR.ŠTIKOVÁ, Věra. </a:t>
            </a: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Já a můj svět - prvouka pro 2. ročník - učebnice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 Brno: Nová škola, s.r.o., _, ISBN 978 - 80 - 7289 - 442 - 0.</a:t>
            </a:r>
            <a:endParaRPr kumimoji="0" lang="cs-CZ" sz="2400" b="0" i="1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Char char=""/>
              <a:tabLst/>
              <a:defRPr/>
            </a:pP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None/>
              <a:tabLst/>
              <a:defRPr/>
            </a:pPr>
            <a:r>
              <a:rPr kumimoji="0" lang="cs-CZ" sz="2400" b="0" i="1" u="sng" strike="noStrike" kern="1200" cap="none" spc="0" normalizeH="0" baseline="0" noProof="0" dirty="0" smtClean="0">
                <a:ln>
                  <a:noFill/>
                </a:ln>
                <a:solidFill>
                  <a:srgbClr val="073E87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Jiné zdroje: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31B6FD"/>
              </a:buClr>
              <a:buSzPct val="100000"/>
              <a:buFont typeface="Symbol" pitchFamily="18" charset="2"/>
              <a:buNone/>
              <a:tabLst/>
              <a:defRPr/>
            </a:pP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rgbClr val="073E87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Galerie </a:t>
            </a: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rgbClr val="073E87"/>
                </a:solidFill>
                <a:effectLst/>
                <a:uLnTx/>
                <a:uFillTx/>
                <a:latin typeface="+mn-lt"/>
                <a:ea typeface="+mn-ea"/>
                <a:cs typeface="+mn-cs"/>
                <a:hlinkClick r:id="rId2"/>
              </a:rPr>
              <a:t>www.</a:t>
            </a:r>
            <a:r>
              <a:rPr kumimoji="0" lang="cs-CZ" sz="2400" b="0" i="1" u="none" strike="noStrike" kern="1200" cap="none" spc="0" normalizeH="0" baseline="0" noProof="0" dirty="0" err="1" smtClean="0">
                <a:ln>
                  <a:noFill/>
                </a:ln>
                <a:solidFill>
                  <a:srgbClr val="073E87"/>
                </a:solidFill>
                <a:effectLst/>
                <a:uLnTx/>
                <a:uFillTx/>
                <a:latin typeface="+mn-lt"/>
                <a:ea typeface="+mn-ea"/>
                <a:cs typeface="+mn-cs"/>
                <a:hlinkClick r:id="rId2"/>
              </a:rPr>
              <a:t>microsoft.office.com</a:t>
            </a:r>
            <a:endParaRPr kumimoji="0" lang="cs-CZ" sz="2400" b="0" i="1" u="sng" strike="noStrike" kern="1200" cap="none" spc="0" normalizeH="0" baseline="0" noProof="0" dirty="0" smtClean="0">
              <a:ln>
                <a:noFill/>
              </a:ln>
              <a:solidFill>
                <a:srgbClr val="073E87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Symbol" pitchFamily="18" charset="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849</TotalTime>
  <Words>715</Words>
  <Application>Microsoft Office PowerPoint</Application>
  <PresentationFormat>Předvádění na obrazovce (4:3)</PresentationFormat>
  <Paragraphs>217</Paragraphs>
  <Slides>25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Vlnění</vt:lpstr>
      <vt:lpstr>Základní škola a Mateřská škola Bílá Třemešná, okres Trutnov</vt:lpstr>
      <vt:lpstr>Anotace</vt:lpstr>
      <vt:lpstr>Proč je zelenina zdravá?</vt:lpstr>
      <vt:lpstr>Plod</vt:lpstr>
      <vt:lpstr>Vypočítej</vt:lpstr>
      <vt:lpstr>Vypočítej</vt:lpstr>
      <vt:lpstr>Z jaké zeleniny jíme plod?</vt:lpstr>
      <vt:lpstr>Klikni na příklady s výsledkem 15</vt:lpstr>
      <vt:lpstr>Pěstujeme tuto zeleninu pro plod?</vt:lpstr>
      <vt:lpstr>Kořen</vt:lpstr>
      <vt:lpstr>Vypočítej</vt:lpstr>
      <vt:lpstr>Pěstujeme tuto zeleninu pro  kořen?</vt:lpstr>
      <vt:lpstr>Klikni na příklad s výsledkem 11</vt:lpstr>
      <vt:lpstr>Cibuli a stonek</vt:lpstr>
      <vt:lpstr>Vypočítej</vt:lpstr>
      <vt:lpstr>Pěstujeme tuto zeleninu pro cibuli?</vt:lpstr>
      <vt:lpstr>Listy</vt:lpstr>
      <vt:lpstr>Vypočítej</vt:lpstr>
      <vt:lpstr>Pěstujeme tuto zeleninu pro listy?</vt:lpstr>
      <vt:lpstr>Květenství</vt:lpstr>
      <vt:lpstr>Vypočítej</vt:lpstr>
      <vt:lpstr>Klikni na název zeleniny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Dana Rejlová</cp:lastModifiedBy>
  <cp:revision>83</cp:revision>
  <dcterms:created xsi:type="dcterms:W3CDTF">2013-05-10T12:01:16Z</dcterms:created>
  <dcterms:modified xsi:type="dcterms:W3CDTF">2013-11-07T15:48:46Z</dcterms:modified>
</cp:coreProperties>
</file>