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vat%C3%BD_Josef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6877272" cy="6048672"/>
            <a:chOff x="1763688" y="260648"/>
            <a:chExt cx="687727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8772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Literární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80526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Tři řemeslníci, Olga </a:t>
              </a:r>
              <a:r>
                <a:rPr kumimoji="0" lang="cs-CZ" sz="1400" b="1" i="0" u="none" strike="noStrike" kern="1200" cap="all" spc="0" normalizeH="0" baseline="0" noProof="0" dirty="0" err="1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Hejná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232248" y="4149080"/>
              <a:ext cx="108012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1400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lang="cs-CZ" sz="1400" b="1" cap="all" noProof="0" smtClean="0">
                  <a:latin typeface="+mj-lt"/>
                  <a:ea typeface="+mj-ea"/>
                  <a:cs typeface="+mj-cs"/>
                </a:rPr>
                <a:t>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61571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400" b="1" i="0" u="none" strike="noStrike" kern="1200" cap="all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 je určena k práci s příběhem Tři řemeslníci, slouží k</a:t>
              </a:r>
              <a:r>
                <a:rPr kumimoji="0" lang="cs-CZ" sz="1400" b="1" i="0" u="none" strike="noStrike" kern="1200" cap="all" spc="0" normalizeH="0" noProof="0" dirty="0" smtClean="0">
                  <a:ln>
                    <a:noFill/>
                  </a:ln>
                  <a:effectLst/>
                  <a:uLnTx/>
                  <a:uFillTx/>
                  <a:latin typeface="+mj-lt"/>
                  <a:ea typeface="+mj-ea"/>
                  <a:cs typeface="+mj-cs"/>
                </a:rPr>
                <a:t> budování pojmosloví, procvičuje porozumění textu.</a:t>
              </a:r>
              <a:endParaRPr kumimoji="0" lang="cs-CZ" sz="1400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1268760"/>
            <a:ext cx="6172200" cy="1894362"/>
          </a:xfrm>
        </p:spPr>
        <p:txBody>
          <a:bodyPr/>
          <a:lstStyle/>
          <a:p>
            <a:r>
              <a:rPr lang="cs-CZ" dirty="0" smtClean="0"/>
              <a:t>Tři řemeslníci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179512" y="260648"/>
            <a:ext cx="830580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VY_12_INOVACE_35_Tři </a:t>
            </a:r>
            <a:r>
              <a:rPr lang="cs-CZ" sz="2000" dirty="0" smtClean="0"/>
              <a:t>řemeslníci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013176"/>
            <a:ext cx="5718175" cy="1497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Zedník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1600" b="1" dirty="0" smtClean="0"/>
              <a:t>Zedníci stavějí a opravují domy.</a:t>
            </a:r>
          </a:p>
          <a:p>
            <a:r>
              <a:rPr lang="cs-CZ" dirty="0" smtClean="0"/>
              <a:t>Už za časů rakouské monarchie se používalo úsloví: </a:t>
            </a:r>
          </a:p>
          <a:p>
            <a:r>
              <a:rPr lang="cs-CZ" b="1" i="1" dirty="0" smtClean="0"/>
              <a:t>Jeřabiny rudnou, a zedníci blednou</a:t>
            </a:r>
            <a:r>
              <a:rPr lang="cs-CZ" b="1" dirty="0" smtClean="0"/>
              <a:t>. </a:t>
            </a:r>
          </a:p>
          <a:p>
            <a:r>
              <a:rPr lang="cs-CZ" dirty="0" smtClean="0"/>
              <a:t>Příchodem zimy se na stavbách končilo, a bylo po výdělku. Zedníci pak začínali až na sv. Josefa dne 19. března.</a:t>
            </a:r>
            <a:endParaRPr lang="cs-CZ" dirty="0"/>
          </a:p>
        </p:txBody>
      </p:sp>
      <p:pic>
        <p:nvPicPr>
          <p:cNvPr id="1026" name="Picture 2" descr="C:\Users\Hanka\AppData\Local\Microsoft\Windows\Temporary Internet Files\Content.IE5\UV0KXPQL\MC9002406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908720"/>
            <a:ext cx="1826971" cy="1261872"/>
          </a:xfrm>
          <a:prstGeom prst="rect">
            <a:avLst/>
          </a:prstGeom>
          <a:noFill/>
        </p:spPr>
      </p:pic>
      <p:pic>
        <p:nvPicPr>
          <p:cNvPr id="1028" name="Picture 4" descr="C:\Users\Hanka\AppData\Local\Microsoft\Windows\Temporary Internet Files\Content.IE5\7BTEBE90\MC9002290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725144"/>
            <a:ext cx="1281074" cy="1822399"/>
          </a:xfrm>
          <a:prstGeom prst="rect">
            <a:avLst/>
          </a:prstGeom>
          <a:noFill/>
        </p:spPr>
      </p:pic>
      <p:pic>
        <p:nvPicPr>
          <p:cNvPr id="1029" name="Picture 5" descr="C:\Users\Hanka\AppData\Local\Microsoft\Windows\Temporary Internet Files\Content.IE5\1E4KL1YD\MC9003473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04664"/>
            <a:ext cx="1348740" cy="1812341"/>
          </a:xfrm>
          <a:prstGeom prst="rect">
            <a:avLst/>
          </a:prstGeom>
          <a:noFill/>
        </p:spPr>
      </p:pic>
      <p:pic>
        <p:nvPicPr>
          <p:cNvPr id="1030" name="Picture 6" descr="C:\Users\Hanka\AppData\Local\Microsoft\Windows\Temporary Internet Files\Content.IE5\ECX4GS6Y\MC9002166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636912"/>
            <a:ext cx="1824228" cy="1404518"/>
          </a:xfrm>
          <a:prstGeom prst="rect">
            <a:avLst/>
          </a:prstGeom>
          <a:noFill/>
        </p:spPr>
      </p:pic>
      <p:pic>
        <p:nvPicPr>
          <p:cNvPr id="1031" name="Picture 7" descr="C:\Users\Hanka\AppData\Local\Microsoft\Windows\Temporary Internet Files\Content.IE5\0K7BDK2W\MC9002120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564904"/>
            <a:ext cx="1815084" cy="1601114"/>
          </a:xfrm>
          <a:prstGeom prst="rect">
            <a:avLst/>
          </a:prstGeom>
          <a:noFill/>
        </p:spPr>
      </p:pic>
      <p:pic>
        <p:nvPicPr>
          <p:cNvPr id="1036" name="Picture 12" descr="C:\Users\Hanka\AppData\Local\Microsoft\Windows\Temporary Internet Files\Content.IE5\TAGNOITR\MC9003192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509120"/>
            <a:ext cx="1557223" cy="1743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Tesař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Tesař opracovává dřevo a staví dřevěné nosné konstrukce např. krovy.</a:t>
            </a:r>
          </a:p>
          <a:p>
            <a:endParaRPr lang="cs-CZ" dirty="0" smtClean="0"/>
          </a:p>
          <a:p>
            <a:r>
              <a:rPr lang="cs-CZ" dirty="0" smtClean="0"/>
              <a:t>Asi nejznámějším tesařem je</a:t>
            </a:r>
            <a:endParaRPr lang="cs-CZ" dirty="0" smtClean="0">
              <a:hlinkClick r:id="rId2" action="ppaction://hlinkfile" tooltip="Svatý Josef"/>
            </a:endParaRPr>
          </a:p>
          <a:p>
            <a:r>
              <a:rPr lang="cs-CZ" b="1" dirty="0" smtClean="0"/>
              <a:t>Svatý Josef</a:t>
            </a:r>
            <a:r>
              <a:rPr lang="cs-CZ" dirty="0" smtClean="0"/>
              <a:t>, pěstoun Ježíše Krista.</a:t>
            </a:r>
            <a:endParaRPr lang="cs-CZ" dirty="0"/>
          </a:p>
        </p:txBody>
      </p:sp>
      <p:pic>
        <p:nvPicPr>
          <p:cNvPr id="2052" name="Picture 4" descr="C:\Users\Hanka\AppData\Local\Microsoft\Windows\Temporary Internet Files\Content.IE5\8TPXBKWK\MP9002160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996952"/>
            <a:ext cx="2444496" cy="3657600"/>
          </a:xfrm>
          <a:prstGeom prst="rect">
            <a:avLst/>
          </a:prstGeom>
          <a:noFill/>
        </p:spPr>
      </p:pic>
      <p:pic>
        <p:nvPicPr>
          <p:cNvPr id="2053" name="Picture 5" descr="C:\Users\Hanka\AppData\Local\Microsoft\Windows\Temporary Internet Files\Content.IE5\1E4KL1YD\MP9004310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852936"/>
            <a:ext cx="2503140" cy="3752878"/>
          </a:xfrm>
          <a:prstGeom prst="rect">
            <a:avLst/>
          </a:prstGeom>
          <a:noFill/>
        </p:spPr>
      </p:pic>
      <p:pic>
        <p:nvPicPr>
          <p:cNvPr id="2055" name="Picture 7" descr="C:\Users\Hanka\AppData\Local\Microsoft\Windows\Temporary Internet Files\Content.IE5\ECX4GS6Y\MP90042213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124744"/>
            <a:ext cx="2410915" cy="1606649"/>
          </a:xfrm>
          <a:prstGeom prst="rect">
            <a:avLst/>
          </a:prstGeom>
          <a:noFill/>
        </p:spPr>
      </p:pic>
      <p:pic>
        <p:nvPicPr>
          <p:cNvPr id="2056" name="Picture 8" descr="C:\Users\Hanka\AppData\Local\Microsoft\Windows\Temporary Internet Files\Content.IE5\0K7BDK2W\MP90043873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332656"/>
            <a:ext cx="1686487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Klempíř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Klempíř zhotovuje a opravuje klempířské výrobky jako jsou střešní žlaby, háky, odpadní trouby, dílce plechových krytin, plechové parapety a střešní </a:t>
            </a:r>
            <a:r>
              <a:rPr lang="cs-CZ" dirty="0" err="1" smtClean="0"/>
              <a:t>výlezy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6" name="Picture 4" descr="C:\Users\Hanka\AppData\Local\Microsoft\Windows\Temporary Internet Files\Content.IE5\ZKI9AT7A\MP9002899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16632"/>
            <a:ext cx="3240360" cy="2144038"/>
          </a:xfrm>
          <a:prstGeom prst="rect">
            <a:avLst/>
          </a:prstGeom>
          <a:noFill/>
        </p:spPr>
      </p:pic>
      <p:pic>
        <p:nvPicPr>
          <p:cNvPr id="3078" name="Picture 6" descr="C:\Users\Hanka\AppData\Local\Microsoft\Windows\Temporary Internet Files\Content.IE5\7BTEBE90\MC9002504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5768" y="2276872"/>
            <a:ext cx="2088232" cy="2360899"/>
          </a:xfrm>
          <a:prstGeom prst="rect">
            <a:avLst/>
          </a:prstGeom>
          <a:noFill/>
        </p:spPr>
      </p:pic>
      <p:pic>
        <p:nvPicPr>
          <p:cNvPr id="3079" name="Picture 7" descr="C:\Users\Hanka\AppData\Local\Microsoft\Windows\Temporary Internet Files\Content.IE5\UV0KXPQL\MP9004090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581128"/>
            <a:ext cx="2488480" cy="1988840"/>
          </a:xfrm>
          <a:prstGeom prst="rect">
            <a:avLst/>
          </a:prstGeom>
          <a:noFill/>
        </p:spPr>
      </p:pic>
      <p:pic>
        <p:nvPicPr>
          <p:cNvPr id="3081" name="Picture 9" descr="C:\Users\Hanka\AppData\Local\Microsoft\Windows\Temporary Internet Files\Content.IE5\0TCQ6OD2\MC9002954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725144"/>
            <a:ext cx="1282948" cy="1846567"/>
          </a:xfrm>
          <a:prstGeom prst="rect">
            <a:avLst/>
          </a:prstGeom>
          <a:noFill/>
        </p:spPr>
      </p:pic>
      <p:pic>
        <p:nvPicPr>
          <p:cNvPr id="3087" name="Picture 15" descr="C:\Users\Hanka\AppData\Local\Microsoft\Windows\Temporary Internet Files\Content.IE5\7BTEBE90\MC9003609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2204864"/>
            <a:ext cx="1872208" cy="2190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správně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švec</a:t>
            </a:r>
          </a:p>
          <a:p>
            <a:r>
              <a:rPr lang="cs-CZ" dirty="0" smtClean="0"/>
              <a:t>agronom</a:t>
            </a:r>
          </a:p>
          <a:p>
            <a:r>
              <a:rPr lang="cs-CZ" dirty="0" smtClean="0"/>
              <a:t>pilot</a:t>
            </a:r>
          </a:p>
          <a:p>
            <a:r>
              <a:rPr lang="cs-CZ" dirty="0" smtClean="0"/>
              <a:t>řezník</a:t>
            </a:r>
          </a:p>
          <a:p>
            <a:r>
              <a:rPr lang="cs-CZ" dirty="0" smtClean="0"/>
              <a:t>malíř pokojů</a:t>
            </a:r>
          </a:p>
          <a:p>
            <a:r>
              <a:rPr lang="cs-CZ" dirty="0" smtClean="0"/>
              <a:t>cukrář</a:t>
            </a:r>
          </a:p>
          <a:p>
            <a:r>
              <a:rPr lang="cs-CZ" dirty="0" smtClean="0"/>
              <a:t>krejčí</a:t>
            </a:r>
          </a:p>
          <a:p>
            <a:r>
              <a:rPr lang="cs-CZ" dirty="0" smtClean="0"/>
              <a:t>porodní asistentka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řídí letadlo</a:t>
            </a:r>
          </a:p>
          <a:p>
            <a:r>
              <a:rPr lang="cs-CZ" dirty="0" smtClean="0"/>
              <a:t>pomáhá dětem na svět</a:t>
            </a:r>
          </a:p>
          <a:p>
            <a:r>
              <a:rPr lang="cs-CZ" dirty="0" smtClean="0"/>
              <a:t>porcuje maso</a:t>
            </a:r>
          </a:p>
          <a:p>
            <a:r>
              <a:rPr lang="cs-CZ" dirty="0" smtClean="0"/>
              <a:t>řídí rostlinnou výrobu</a:t>
            </a:r>
          </a:p>
          <a:p>
            <a:r>
              <a:rPr lang="cs-CZ" dirty="0" smtClean="0"/>
              <a:t>šije šaty, kabáty, ....</a:t>
            </a:r>
          </a:p>
          <a:p>
            <a:r>
              <a:rPr lang="cs-CZ" dirty="0" smtClean="0"/>
              <a:t>nazdobí dort</a:t>
            </a:r>
          </a:p>
          <a:p>
            <a:r>
              <a:rPr lang="cs-CZ" dirty="0" smtClean="0"/>
              <a:t>vymaluje stěny ve škole</a:t>
            </a:r>
          </a:p>
          <a:p>
            <a:r>
              <a:rPr lang="cs-CZ" dirty="0" smtClean="0"/>
              <a:t>šije boty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anka\AppData\Local\Microsoft\Windows\Temporary Internet Files\Content.IE5\UV0KXPQL\MP900431711[1].jpg"/>
          <p:cNvPicPr>
            <a:picLocks noChangeAspect="1" noChangeArrowheads="1"/>
          </p:cNvPicPr>
          <p:nvPr/>
        </p:nvPicPr>
        <p:blipFill>
          <a:blip r:embed="rId2" cstate="print">
            <a:lum bright="30000" contrast="-40000"/>
          </a:blip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řemeslník potřebuje: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b="1" dirty="0" smtClean="0"/>
              <a:t>zednická lžíce, malta, cihly</a:t>
            </a:r>
          </a:p>
          <a:p>
            <a:r>
              <a:rPr lang="cs-CZ" sz="2800" b="1" dirty="0" smtClean="0"/>
              <a:t>nůžky, šampon, lak na vlasy</a:t>
            </a:r>
          </a:p>
          <a:p>
            <a:r>
              <a:rPr lang="cs-CZ" sz="2800" b="1" dirty="0" smtClean="0"/>
              <a:t>pánev, nůž, koření</a:t>
            </a:r>
          </a:p>
          <a:p>
            <a:r>
              <a:rPr lang="cs-CZ" sz="2800" b="1" dirty="0" smtClean="0"/>
              <a:t>váhu, kráječ, vozík</a:t>
            </a:r>
          </a:p>
          <a:p>
            <a:r>
              <a:rPr lang="cs-CZ" sz="2800" b="1" dirty="0" smtClean="0"/>
              <a:t>štětku, žebřík, kouli</a:t>
            </a:r>
          </a:p>
          <a:p>
            <a:r>
              <a:rPr lang="cs-CZ" sz="2800" b="1" dirty="0" smtClean="0"/>
              <a:t>motyku, rýč, sazenice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kadeřnice</a:t>
            </a:r>
          </a:p>
          <a:p>
            <a:r>
              <a:rPr lang="cs-CZ" sz="2800" b="1" dirty="0" smtClean="0"/>
              <a:t>kominík</a:t>
            </a:r>
          </a:p>
          <a:p>
            <a:r>
              <a:rPr lang="cs-CZ" sz="2800" b="1" dirty="0" smtClean="0"/>
              <a:t>zahradník</a:t>
            </a:r>
          </a:p>
          <a:p>
            <a:r>
              <a:rPr lang="cs-CZ" sz="2800" b="1" dirty="0" smtClean="0"/>
              <a:t>zedník</a:t>
            </a:r>
          </a:p>
          <a:p>
            <a:r>
              <a:rPr lang="cs-CZ" sz="2800" b="1" dirty="0" smtClean="0"/>
              <a:t>prodavačka</a:t>
            </a:r>
          </a:p>
          <a:p>
            <a:r>
              <a:rPr lang="cs-CZ" sz="2800" b="1" dirty="0" smtClean="0"/>
              <a:t>kuchař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300" b="0" i="0" u="none" strike="noStrike" kern="1200" cap="none" spc="0" normalizeH="0" baseline="0" noProof="0" smtClean="0">
                <a:ln>
                  <a:noFill/>
                </a:ln>
                <a:solidFill>
                  <a:schemeClr val="accent3">
                    <a:shade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33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shade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lvl="0" indent="-274320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Horáková, Z.; Janáčková, Z.; Procházková, E. Čítanka pro 2. ročník </a:t>
            </a:r>
            <a:r>
              <a:rPr lang="cs-CZ" sz="2000" dirty="0" err="1" smtClean="0">
                <a:solidFill>
                  <a:srgbClr val="FF0000"/>
                </a:solidFill>
                <a:ea typeface="+mn-lt"/>
                <a:cs typeface="+mn-lt"/>
              </a:rPr>
              <a:t>zš</a:t>
            </a: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. Brno: Nová škola, 2002. </a:t>
            </a:r>
            <a:r>
              <a:rPr lang="cs-CZ" sz="2000" smtClean="0">
                <a:solidFill>
                  <a:srgbClr val="FF0000"/>
                </a:solidFill>
                <a:ea typeface="+mn-lt"/>
                <a:cs typeface="+mn-lt"/>
              </a:rPr>
              <a:t>ISBN 80-7289-043-3</a:t>
            </a:r>
          </a:p>
          <a:p>
            <a:pPr marL="274320" lvl="0" indent="-274320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2000" smtClean="0">
                <a:solidFill>
                  <a:srgbClr val="FF0000"/>
                </a:solidFill>
                <a:ea typeface="+mn-lt"/>
                <a:cs typeface="+mn-lt"/>
              </a:rPr>
              <a:t>http</a:t>
            </a:r>
            <a:r>
              <a:rPr lang="cs-CZ" sz="2000" dirty="0" smtClean="0">
                <a:solidFill>
                  <a:srgbClr val="FF0000"/>
                </a:solidFill>
                <a:ea typeface="+mn-lt"/>
                <a:cs typeface="+mn-lt"/>
              </a:rPr>
              <a:t>://cs.wikipedia.org/wiki/Den_matek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293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Tři řemeslníci</vt:lpstr>
      <vt:lpstr>Zedník</vt:lpstr>
      <vt:lpstr>Tesař</vt:lpstr>
      <vt:lpstr>Klempíř</vt:lpstr>
      <vt:lpstr>Spojte správně :</vt:lpstr>
      <vt:lpstr>Který řemeslník potřebuje: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8</cp:revision>
  <dcterms:created xsi:type="dcterms:W3CDTF">2012-01-06T17:39:40Z</dcterms:created>
  <dcterms:modified xsi:type="dcterms:W3CDTF">2012-01-08T06:54:10Z</dcterms:modified>
</cp:coreProperties>
</file>