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0"/>
  </p:notesMasterIdLst>
  <p:sldIdLst>
    <p:sldId id="269" r:id="rId2"/>
    <p:sldId id="268" r:id="rId3"/>
    <p:sldId id="275" r:id="rId4"/>
    <p:sldId id="273" r:id="rId5"/>
    <p:sldId id="266" r:id="rId6"/>
    <p:sldId id="274" r:id="rId7"/>
    <p:sldId id="276" r:id="rId8"/>
    <p:sldId id="27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373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9F7B1B-2CE1-455B-B1BF-0E9DF46149B3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6E6D46-B826-4A68-88EA-FB31053D73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3828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aoblený obdélník 12"/>
          <p:cNvSpPr/>
          <p:nvPr/>
        </p:nvSpPr>
        <p:spPr>
          <a:xfrm>
            <a:off x="292246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2" name="Zaoblený obdélník 11"/>
          <p:cNvSpPr/>
          <p:nvPr/>
        </p:nvSpPr>
        <p:spPr>
          <a:xfrm>
            <a:off x="320468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4094" y="4604191"/>
            <a:ext cx="7314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>
                <a:solidFill>
                  <a:srgbClr val="FFFF00"/>
                </a:solidFill>
              </a:rPr>
              <a:t>ČÍSLO PROJEKTU</a:t>
            </a:r>
            <a:r>
              <a:rPr lang="cs-CZ" sz="2800" dirty="0">
                <a:solidFill>
                  <a:srgbClr val="FFFF00"/>
                </a:solidFill>
              </a:rPr>
              <a:t>: </a:t>
            </a:r>
            <a:r>
              <a:rPr lang="cs-CZ" sz="2800" dirty="0" smtClean="0">
                <a:solidFill>
                  <a:srgbClr val="FFFF00"/>
                </a:solidFill>
              </a:rPr>
              <a:t>CZ.1.07/1.4.00/21.2364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44094" y="3038485"/>
            <a:ext cx="76103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rgbClr val="FFFF00"/>
                </a:solidFill>
              </a:rPr>
              <a:t>NÁZEV</a:t>
            </a:r>
            <a:r>
              <a:rPr lang="cs-CZ" sz="2800">
                <a:solidFill>
                  <a:srgbClr val="FFFF00"/>
                </a:solidFill>
              </a:rPr>
              <a:t>: </a:t>
            </a:r>
            <a:r>
              <a:rPr lang="cs-CZ" sz="2800" smtClean="0">
                <a:solidFill>
                  <a:srgbClr val="FFFF00"/>
                </a:solidFill>
              </a:rPr>
              <a:t>VY_32_INOVACE_01_07_M6_Hanak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70289" y="2552432"/>
            <a:ext cx="46537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rgbClr val="FFFF00"/>
                </a:solidFill>
              </a:rPr>
              <a:t>AUTOR</a:t>
            </a:r>
            <a:r>
              <a:rPr lang="cs-CZ" sz="2800" dirty="0">
                <a:solidFill>
                  <a:srgbClr val="FFFF00"/>
                </a:solidFill>
              </a:rPr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868130" y="3561705"/>
            <a:ext cx="38603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</a:rPr>
              <a:t>TÉMA</a:t>
            </a:r>
            <a:r>
              <a:rPr lang="cs-CZ" sz="2800" dirty="0">
                <a:solidFill>
                  <a:srgbClr val="FFFF00"/>
                </a:solidFill>
              </a:rPr>
              <a:t>: </a:t>
            </a:r>
            <a:r>
              <a:rPr lang="cs-CZ" sz="2800" dirty="0" smtClean="0">
                <a:solidFill>
                  <a:srgbClr val="FFFF00"/>
                </a:solidFill>
              </a:rPr>
              <a:t>Desetinné číslo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19716" y="248538"/>
            <a:ext cx="8228748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>
                <a:solidFill>
                  <a:srgbClr val="FFFF00"/>
                </a:solidFill>
              </a:rPr>
              <a:t>Základní škola Libina, příspěvková </a:t>
            </a:r>
            <a:r>
              <a:rPr lang="cs-CZ" sz="1600" dirty="0" smtClean="0">
                <a:solidFill>
                  <a:srgbClr val="FFFF00"/>
                </a:solidFill>
              </a:rPr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rgbClr val="FFFF00"/>
                </a:solidFill>
              </a:rPr>
              <a:t>Název projektu: </a:t>
            </a:r>
            <a:r>
              <a:rPr lang="cs-CZ" sz="1600" dirty="0" smtClean="0">
                <a:solidFill>
                  <a:srgbClr val="FFFF00"/>
                </a:solidFill>
              </a:rPr>
              <a:t>Škola hrou</a:t>
            </a:r>
            <a:endParaRPr lang="cs-CZ" sz="1600" dirty="0">
              <a:solidFill>
                <a:srgbClr val="FFFF0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rgbClr val="FFFF00"/>
                </a:solidFill>
              </a:rPr>
              <a:t>Tento projekt je spolufinancován Evropským sociálním fondem </a:t>
            </a:r>
            <a:r>
              <a:rPr lang="cs-CZ" sz="1600" dirty="0" smtClean="0">
                <a:solidFill>
                  <a:srgbClr val="FFFF00"/>
                </a:solidFill>
              </a:rPr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rgbClr val="FFFF00"/>
                </a:solidFill>
              </a:rPr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>
              <a:solidFill>
                <a:srgbClr val="FFFF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44094" y="4072225"/>
            <a:ext cx="55787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FFFF00"/>
                </a:solidFill>
              </a:rPr>
              <a:t>OBSAH</a:t>
            </a:r>
            <a:r>
              <a:rPr lang="cs-CZ" sz="2800" dirty="0">
                <a:solidFill>
                  <a:srgbClr val="FFFF00"/>
                </a:solidFill>
              </a:rPr>
              <a:t>: </a:t>
            </a:r>
            <a:r>
              <a:rPr lang="cs-CZ" sz="2800" dirty="0" smtClean="0">
                <a:solidFill>
                  <a:srgbClr val="FFFF00"/>
                </a:solidFill>
              </a:rPr>
              <a:t>Dělení 10, 100, 1000, …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670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70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292745" y="202265"/>
            <a:ext cx="8527119" cy="778463"/>
          </a:xfrm>
          <a:prstGeom prst="roundRect">
            <a:avLst>
              <a:gd name="adj" fmla="val 242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292745" y="1268760"/>
            <a:ext cx="8609307" cy="4824536"/>
          </a:xfrm>
          <a:prstGeom prst="roundRect">
            <a:avLst>
              <a:gd name="adj" fmla="val 5587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7" name="Nadpis 1"/>
          <p:cNvSpPr>
            <a:spLocks noGrp="1"/>
          </p:cNvSpPr>
          <p:nvPr/>
        </p:nvSpPr>
        <p:spPr>
          <a:xfrm>
            <a:off x="3347864" y="15943"/>
            <a:ext cx="2016224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rgbClr val="FFFF00"/>
                </a:solidFill>
              </a:rPr>
              <a:t>ANOTACE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292745" y="1412776"/>
            <a:ext cx="8296498" cy="252028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>
                <a:solidFill>
                  <a:srgbClr val="FFFF00"/>
                </a:solidFill>
              </a:rPr>
              <a:t>H</a:t>
            </a:r>
            <a:r>
              <a:rPr lang="cs-CZ" sz="1800" dirty="0" smtClean="0">
                <a:solidFill>
                  <a:srgbClr val="FFFF00"/>
                </a:solidFill>
              </a:rPr>
              <a:t>odina </a:t>
            </a:r>
            <a:r>
              <a:rPr lang="cs-CZ" sz="1800" dirty="0">
                <a:solidFill>
                  <a:srgbClr val="FFFF00"/>
                </a:solidFill>
              </a:rPr>
              <a:t>je zaměřena na dělení desetinných čísel deseti, stem, tisícem atd. Nalezneme zde řešené příklady i příklady pro samostatné procvičení</a:t>
            </a:r>
            <a:r>
              <a:rPr lang="cs-CZ" sz="1800" dirty="0">
                <a:solidFill>
                  <a:srgbClr val="FFFF00"/>
                </a:solidFill>
              </a:rPr>
              <a:t>. </a:t>
            </a:r>
            <a:endParaRPr lang="cs-CZ" sz="1800" dirty="0">
              <a:solidFill>
                <a:srgbClr val="FFFF00"/>
              </a:solidFill>
            </a:endParaRPr>
          </a:p>
          <a:p>
            <a:pPr algn="just"/>
            <a:r>
              <a:rPr lang="cs-CZ" sz="1800" dirty="0">
                <a:solidFill>
                  <a:srgbClr val="FFFF00"/>
                </a:solidFill>
              </a:rPr>
              <a:t>Inovativnost </a:t>
            </a:r>
            <a:r>
              <a:rPr lang="cs-CZ" sz="1800" dirty="0">
                <a:solidFill>
                  <a:srgbClr val="FFFF00"/>
                </a:solidFill>
              </a:rPr>
              <a:t>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>
                <a:solidFill>
                  <a:srgbClr val="FFFF00"/>
                </a:solidFill>
              </a:rPr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>
                <a:solidFill>
                  <a:srgbClr val="FFFF00"/>
                </a:solidFill>
              </a:rPr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aby se mohla být odučena v multimediální učebně nebo v počítačové učebně, které mají připojení k internetu. </a:t>
            </a:r>
          </a:p>
          <a:p>
            <a:pPr marL="0" indent="0" algn="just">
              <a:buNone/>
            </a:pPr>
            <a:endParaRPr lang="cs-CZ" sz="1800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560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96535" y="2276872"/>
            <a:ext cx="8774708" cy="2348090"/>
          </a:xfrm>
          <a:prstGeom prst="roundRect">
            <a:avLst>
              <a:gd name="adj" fmla="val 980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24220" y="476672"/>
            <a:ext cx="8733702" cy="1313849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2786218" y="745896"/>
            <a:ext cx="3242315" cy="67177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sz="2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Zapamatujte si !!!</a:t>
            </a:r>
            <a:endParaRPr lang="cs-CZ" sz="2600" b="1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530650" y="2737094"/>
            <a:ext cx="8366313" cy="136815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2600" dirty="0">
                <a:solidFill>
                  <a:srgbClr val="FFFF00"/>
                </a:solidFill>
              </a:rPr>
              <a:t>D</a:t>
            </a:r>
            <a:r>
              <a:rPr lang="cs-CZ" sz="2600" dirty="0" smtClean="0">
                <a:solidFill>
                  <a:srgbClr val="FFFF00"/>
                </a:solidFill>
              </a:rPr>
              <a:t>ělíme-li desetinná čísla 10, 100, 1000, 10 000, posuneme desetinnou čárku o 1, 2, 3, 4 místa vlevo.  </a:t>
            </a:r>
            <a:endParaRPr lang="cs-CZ" sz="2600" dirty="0" smtClean="0">
              <a:solidFill>
                <a:srgbClr val="FFFF00"/>
              </a:solidFill>
              <a:cs typeface="Calibri" pitchFamily="34" charset="0"/>
            </a:endParaRPr>
          </a:p>
        </p:txBody>
      </p:sp>
      <p:pic>
        <p:nvPicPr>
          <p:cNvPr id="1026" name="Picture 2" descr="C:\Users\spravce\AppData\Local\Microsoft\Windows\Temporary Internet Files\Content.IE5\0BASIBLT\MC900440452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9373" y="4128066"/>
            <a:ext cx="1942480" cy="259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7912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Zaoblený obdélník 34"/>
          <p:cNvSpPr/>
          <p:nvPr/>
        </p:nvSpPr>
        <p:spPr>
          <a:xfrm>
            <a:off x="307306" y="3955542"/>
            <a:ext cx="8709416" cy="1155642"/>
          </a:xfrm>
          <a:prstGeom prst="roundRect">
            <a:avLst>
              <a:gd name="adj" fmla="val 8714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307306" y="2740347"/>
            <a:ext cx="8709416" cy="1183348"/>
          </a:xfrm>
          <a:prstGeom prst="roundRect">
            <a:avLst>
              <a:gd name="adj" fmla="val 8714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198964" y="113665"/>
            <a:ext cx="8693516" cy="1875175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371363" y="217023"/>
            <a:ext cx="5546942" cy="7784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1)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Vypočítejte: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380821" y="2888526"/>
            <a:ext cx="3541663" cy="5036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>
                <a:solidFill>
                  <a:srgbClr val="FFFF00"/>
                </a:solidFill>
              </a:rPr>
              <a:t>a</a:t>
            </a:r>
            <a:r>
              <a:rPr lang="cs-CZ" sz="2800" dirty="0" smtClean="0">
                <a:solidFill>
                  <a:srgbClr val="FFFF00"/>
                </a:solidFill>
              </a:rPr>
              <a:t>)  </a:t>
            </a:r>
            <a:r>
              <a:rPr lang="cs-CZ" sz="2800" b="1" spc="600" dirty="0" smtClean="0">
                <a:solidFill>
                  <a:srgbClr val="FFFF00"/>
                </a:solidFill>
              </a:rPr>
              <a:t>643,5 : 100</a:t>
            </a:r>
            <a:endParaRPr lang="cs-CZ" sz="2800" b="1" spc="600" dirty="0" smtClean="0">
              <a:solidFill>
                <a:schemeClr val="tx1">
                  <a:lumMod val="85000"/>
                </a:schemeClr>
              </a:solidFill>
              <a:cs typeface="Calibri" pitchFamily="34" charset="0"/>
            </a:endParaRPr>
          </a:p>
        </p:txBody>
      </p:sp>
      <p:sp>
        <p:nvSpPr>
          <p:cNvPr id="10" name="Zástupný symbol pro obsah 2"/>
          <p:cNvSpPr>
            <a:spLocks noGrp="1"/>
          </p:cNvSpPr>
          <p:nvPr/>
        </p:nvSpPr>
        <p:spPr>
          <a:xfrm>
            <a:off x="2885181" y="217023"/>
            <a:ext cx="3170144" cy="62096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a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)  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643,5 : 100</a:t>
            </a:r>
            <a:endParaRPr lang="cs-CZ" sz="2800" b="1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2913409" y="668410"/>
            <a:ext cx="4287628" cy="63717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b)  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8,4 : 1000</a:t>
            </a:r>
            <a:endParaRPr lang="cs-CZ" sz="2800" b="1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40" name="Zaoblený obdélník 39"/>
          <p:cNvSpPr/>
          <p:nvPr/>
        </p:nvSpPr>
        <p:spPr>
          <a:xfrm>
            <a:off x="293056" y="1996232"/>
            <a:ext cx="1585599" cy="631878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1" name="Zástupný symbol pro obsah 2"/>
          <p:cNvSpPr>
            <a:spLocks noGrp="1"/>
          </p:cNvSpPr>
          <p:nvPr/>
        </p:nvSpPr>
        <p:spPr>
          <a:xfrm>
            <a:off x="370418" y="2086307"/>
            <a:ext cx="1596700" cy="541803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Řešení:</a:t>
            </a:r>
            <a:endParaRPr lang="cs-CZ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8" name="Zástupný symbol pro obsah 2"/>
          <p:cNvSpPr>
            <a:spLocks noGrp="1"/>
          </p:cNvSpPr>
          <p:nvPr/>
        </p:nvSpPr>
        <p:spPr>
          <a:xfrm>
            <a:off x="2936691" y="1114649"/>
            <a:ext cx="4287628" cy="63717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c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)  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920 </a:t>
            </a:r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: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10 000</a:t>
            </a:r>
            <a:endParaRPr lang="cs-CZ" sz="2800" b="1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29" name="Zástupný symbol pro obsah 2"/>
          <p:cNvSpPr>
            <a:spLocks noGrp="1"/>
          </p:cNvSpPr>
          <p:nvPr/>
        </p:nvSpPr>
        <p:spPr>
          <a:xfrm>
            <a:off x="3668329" y="2891577"/>
            <a:ext cx="3508871" cy="5036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spc="600" dirty="0" smtClean="0">
                <a:solidFill>
                  <a:srgbClr val="FFFF00"/>
                </a:solidFill>
              </a:rPr>
              <a:t>= 6,435</a:t>
            </a:r>
            <a:endParaRPr lang="cs-CZ" sz="2800" b="1" spc="600" dirty="0" smtClean="0">
              <a:solidFill>
                <a:schemeClr val="tx1">
                  <a:lumMod val="85000"/>
                </a:schemeClr>
              </a:solidFill>
              <a:cs typeface="Calibri" pitchFamily="34" charset="0"/>
            </a:endParaRPr>
          </a:p>
        </p:txBody>
      </p:sp>
      <p:sp>
        <p:nvSpPr>
          <p:cNvPr id="45" name="Zástupný symbol pro obsah 2"/>
          <p:cNvSpPr>
            <a:spLocks noGrp="1"/>
          </p:cNvSpPr>
          <p:nvPr/>
        </p:nvSpPr>
        <p:spPr>
          <a:xfrm>
            <a:off x="413613" y="4095831"/>
            <a:ext cx="3508871" cy="5036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>
                <a:solidFill>
                  <a:srgbClr val="FFFF00"/>
                </a:solidFill>
              </a:rPr>
              <a:t>b</a:t>
            </a:r>
            <a:r>
              <a:rPr lang="cs-CZ" sz="2800" dirty="0" smtClean="0">
                <a:solidFill>
                  <a:srgbClr val="FFFF00"/>
                </a:solidFill>
              </a:rPr>
              <a:t>)  </a:t>
            </a:r>
            <a:r>
              <a:rPr lang="cs-CZ" sz="2800" b="1" spc="600" dirty="0" smtClean="0">
                <a:solidFill>
                  <a:srgbClr val="FFFF00"/>
                </a:solidFill>
              </a:rPr>
              <a:t>8,4:1000</a:t>
            </a:r>
            <a:endParaRPr lang="cs-CZ" sz="2800" b="1" spc="600" dirty="0" smtClean="0">
              <a:solidFill>
                <a:schemeClr val="tx1">
                  <a:lumMod val="85000"/>
                </a:schemeClr>
              </a:solidFill>
              <a:cs typeface="Calibri" pitchFamily="34" charset="0"/>
            </a:endParaRPr>
          </a:p>
        </p:txBody>
      </p:sp>
      <p:sp>
        <p:nvSpPr>
          <p:cNvPr id="49" name="Zástupný symbol pro obsah 2"/>
          <p:cNvSpPr>
            <a:spLocks noGrp="1"/>
          </p:cNvSpPr>
          <p:nvPr/>
        </p:nvSpPr>
        <p:spPr>
          <a:xfrm>
            <a:off x="2994819" y="4061222"/>
            <a:ext cx="3819330" cy="5036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spc="600" dirty="0" smtClean="0">
                <a:solidFill>
                  <a:srgbClr val="FFFF00"/>
                </a:solidFill>
              </a:rPr>
              <a:t>= </a:t>
            </a:r>
            <a:r>
              <a:rPr lang="cs-CZ" sz="2800" b="1" spc="600" dirty="0" smtClean="0"/>
              <a:t>000</a:t>
            </a:r>
            <a:r>
              <a:rPr lang="cs-CZ" sz="2800" b="1" spc="600" dirty="0" smtClean="0">
                <a:solidFill>
                  <a:srgbClr val="FFFF00"/>
                </a:solidFill>
              </a:rPr>
              <a:t>8,4: 1000</a:t>
            </a:r>
            <a:endParaRPr lang="cs-CZ" sz="2800" b="1" spc="600" dirty="0" smtClean="0">
              <a:solidFill>
                <a:schemeClr val="tx1">
                  <a:lumMod val="85000"/>
                </a:schemeClr>
              </a:solidFill>
              <a:cs typeface="Calibri" pitchFamily="34" charset="0"/>
            </a:endParaRPr>
          </a:p>
        </p:txBody>
      </p:sp>
      <p:sp>
        <p:nvSpPr>
          <p:cNvPr id="53" name="Zástupný symbol pro obsah 2"/>
          <p:cNvSpPr>
            <a:spLocks noGrp="1"/>
          </p:cNvSpPr>
          <p:nvPr/>
        </p:nvSpPr>
        <p:spPr>
          <a:xfrm>
            <a:off x="6512720" y="4061222"/>
            <a:ext cx="2547861" cy="5036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spc="600" dirty="0" smtClean="0">
                <a:solidFill>
                  <a:srgbClr val="FFFF00"/>
                </a:solidFill>
              </a:rPr>
              <a:t>=</a:t>
            </a:r>
            <a:r>
              <a:rPr lang="cs-CZ" sz="2800" b="1" spc="600" dirty="0">
                <a:solidFill>
                  <a:srgbClr val="FFFF00"/>
                </a:solidFill>
              </a:rPr>
              <a:t> </a:t>
            </a:r>
            <a:r>
              <a:rPr lang="cs-CZ" sz="2800" b="1" spc="600" dirty="0" smtClean="0">
                <a:solidFill>
                  <a:srgbClr val="FFFF00"/>
                </a:solidFill>
              </a:rPr>
              <a:t>0,008 4</a:t>
            </a:r>
            <a:endParaRPr lang="cs-CZ" sz="2800" b="1" spc="600" dirty="0" smtClean="0">
              <a:solidFill>
                <a:schemeClr val="tx1">
                  <a:lumMod val="85000"/>
                </a:schemeClr>
              </a:solidFill>
              <a:cs typeface="Calibri" pitchFamily="34" charset="0"/>
            </a:endParaRPr>
          </a:p>
        </p:txBody>
      </p:sp>
      <p:sp>
        <p:nvSpPr>
          <p:cNvPr id="54" name="Zaoblený obdélník 53"/>
          <p:cNvSpPr/>
          <p:nvPr/>
        </p:nvSpPr>
        <p:spPr>
          <a:xfrm>
            <a:off x="311932" y="5079337"/>
            <a:ext cx="8709416" cy="1155642"/>
          </a:xfrm>
          <a:prstGeom prst="roundRect">
            <a:avLst>
              <a:gd name="adj" fmla="val 8714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5" name="Zástupný symbol pro obsah 2"/>
          <p:cNvSpPr>
            <a:spLocks noGrp="1"/>
          </p:cNvSpPr>
          <p:nvPr/>
        </p:nvSpPr>
        <p:spPr>
          <a:xfrm>
            <a:off x="429513" y="5251473"/>
            <a:ext cx="5056471" cy="5036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>
                <a:solidFill>
                  <a:srgbClr val="FFFF00"/>
                </a:solidFill>
              </a:rPr>
              <a:t>c</a:t>
            </a:r>
            <a:r>
              <a:rPr lang="cs-CZ" sz="2800" dirty="0" smtClean="0">
                <a:solidFill>
                  <a:srgbClr val="FFFF00"/>
                </a:solidFill>
              </a:rPr>
              <a:t>)  </a:t>
            </a:r>
            <a:r>
              <a:rPr lang="cs-CZ" sz="2800" b="1" spc="600" dirty="0" smtClean="0">
                <a:solidFill>
                  <a:srgbClr val="FFFF00"/>
                </a:solidFill>
              </a:rPr>
              <a:t>920:10 000</a:t>
            </a:r>
            <a:endParaRPr lang="cs-CZ" sz="2800" b="1" spc="600" dirty="0" smtClean="0">
              <a:solidFill>
                <a:schemeClr val="tx1">
                  <a:lumMod val="85000"/>
                </a:schemeClr>
              </a:solidFill>
              <a:cs typeface="Calibri" pitchFamily="34" charset="0"/>
            </a:endParaRPr>
          </a:p>
        </p:txBody>
      </p:sp>
      <p:sp>
        <p:nvSpPr>
          <p:cNvPr id="58" name="Zástupný symbol pro obsah 2"/>
          <p:cNvSpPr>
            <a:spLocks noGrp="1"/>
          </p:cNvSpPr>
          <p:nvPr/>
        </p:nvSpPr>
        <p:spPr>
          <a:xfrm>
            <a:off x="7077421" y="5227618"/>
            <a:ext cx="1960116" cy="5036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spc="600" dirty="0" smtClean="0">
                <a:solidFill>
                  <a:srgbClr val="FFFF00"/>
                </a:solidFill>
              </a:rPr>
              <a:t>=0,092</a:t>
            </a:r>
            <a:endParaRPr lang="cs-CZ" sz="2800" b="1" spc="600" dirty="0" smtClean="0">
              <a:solidFill>
                <a:schemeClr val="tx1">
                  <a:lumMod val="85000"/>
                </a:schemeClr>
              </a:solidFill>
              <a:cs typeface="Calibri" pitchFamily="34" charset="0"/>
            </a:endParaRPr>
          </a:p>
        </p:txBody>
      </p:sp>
      <p:sp>
        <p:nvSpPr>
          <p:cNvPr id="4" name="Volný tvar 3"/>
          <p:cNvSpPr/>
          <p:nvPr/>
        </p:nvSpPr>
        <p:spPr>
          <a:xfrm>
            <a:off x="1255491" y="3307310"/>
            <a:ext cx="596900" cy="352714"/>
          </a:xfrm>
          <a:custGeom>
            <a:avLst/>
            <a:gdLst>
              <a:gd name="connsiteX0" fmla="*/ 596900 w 596900"/>
              <a:gd name="connsiteY0" fmla="*/ 127000 h 370558"/>
              <a:gd name="connsiteX1" fmla="*/ 317500 w 596900"/>
              <a:gd name="connsiteY1" fmla="*/ 368300 h 370558"/>
              <a:gd name="connsiteX2" fmla="*/ 0 w 596900"/>
              <a:gd name="connsiteY2" fmla="*/ 0 h 370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96900" h="370558">
                <a:moveTo>
                  <a:pt x="596900" y="127000"/>
                </a:moveTo>
                <a:cubicBezTo>
                  <a:pt x="506941" y="258233"/>
                  <a:pt x="416983" y="389467"/>
                  <a:pt x="317500" y="368300"/>
                </a:cubicBezTo>
                <a:cubicBezTo>
                  <a:pt x="218017" y="347133"/>
                  <a:pt x="109008" y="173566"/>
                  <a:pt x="0" y="0"/>
                </a:cubicBezTo>
              </a:path>
            </a:pathLst>
          </a:custGeom>
          <a:noFill/>
          <a:ln w="38100">
            <a:solidFill>
              <a:srgbClr val="FFFF00"/>
            </a:solidFill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olný tvar 26"/>
          <p:cNvSpPr/>
          <p:nvPr/>
        </p:nvSpPr>
        <p:spPr>
          <a:xfrm>
            <a:off x="3776796" y="4465053"/>
            <a:ext cx="866604" cy="352714"/>
          </a:xfrm>
          <a:custGeom>
            <a:avLst/>
            <a:gdLst>
              <a:gd name="connsiteX0" fmla="*/ 596900 w 596900"/>
              <a:gd name="connsiteY0" fmla="*/ 127000 h 370558"/>
              <a:gd name="connsiteX1" fmla="*/ 317500 w 596900"/>
              <a:gd name="connsiteY1" fmla="*/ 368300 h 370558"/>
              <a:gd name="connsiteX2" fmla="*/ 0 w 596900"/>
              <a:gd name="connsiteY2" fmla="*/ 0 h 370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96900" h="370558">
                <a:moveTo>
                  <a:pt x="596900" y="127000"/>
                </a:moveTo>
                <a:cubicBezTo>
                  <a:pt x="506941" y="258233"/>
                  <a:pt x="416983" y="389467"/>
                  <a:pt x="317500" y="368300"/>
                </a:cubicBezTo>
                <a:cubicBezTo>
                  <a:pt x="218017" y="347133"/>
                  <a:pt x="109008" y="173566"/>
                  <a:pt x="0" y="0"/>
                </a:cubicBezTo>
              </a:path>
            </a:pathLst>
          </a:custGeom>
          <a:noFill/>
          <a:ln w="38100">
            <a:solidFill>
              <a:srgbClr val="FFFF00"/>
            </a:solidFill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Zástupný symbol pro obsah 2"/>
          <p:cNvSpPr>
            <a:spLocks noGrp="1"/>
          </p:cNvSpPr>
          <p:nvPr/>
        </p:nvSpPr>
        <p:spPr>
          <a:xfrm>
            <a:off x="3527089" y="5238299"/>
            <a:ext cx="5056471" cy="5036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>
                <a:solidFill>
                  <a:srgbClr val="FFFF00"/>
                </a:solidFill>
              </a:rPr>
              <a:t>=</a:t>
            </a:r>
            <a:r>
              <a:rPr lang="cs-CZ" sz="2800" dirty="0" smtClean="0">
                <a:solidFill>
                  <a:srgbClr val="FFFF00"/>
                </a:solidFill>
              </a:rPr>
              <a:t> </a:t>
            </a:r>
            <a:r>
              <a:rPr lang="cs-CZ" sz="2800" b="1" spc="600" dirty="0" smtClean="0"/>
              <a:t>00</a:t>
            </a:r>
            <a:r>
              <a:rPr lang="cs-CZ" sz="2800" b="1" spc="600" dirty="0" smtClean="0">
                <a:solidFill>
                  <a:srgbClr val="FFFF00"/>
                </a:solidFill>
              </a:rPr>
              <a:t>920:10 000</a:t>
            </a:r>
            <a:endParaRPr lang="cs-CZ" sz="2800" b="1" spc="600" dirty="0" smtClean="0">
              <a:solidFill>
                <a:schemeClr val="tx1">
                  <a:lumMod val="85000"/>
                </a:schemeClr>
              </a:solidFill>
              <a:cs typeface="Calibri" pitchFamily="34" charset="0"/>
            </a:endParaRPr>
          </a:p>
        </p:txBody>
      </p:sp>
      <p:sp>
        <p:nvSpPr>
          <p:cNvPr id="12" name="Volný tvar 11"/>
          <p:cNvSpPr/>
          <p:nvPr/>
        </p:nvSpPr>
        <p:spPr>
          <a:xfrm>
            <a:off x="4146174" y="5652273"/>
            <a:ext cx="1145906" cy="279501"/>
          </a:xfrm>
          <a:custGeom>
            <a:avLst/>
            <a:gdLst>
              <a:gd name="connsiteX0" fmla="*/ 635000 w 635000"/>
              <a:gd name="connsiteY0" fmla="*/ 0 h 279501"/>
              <a:gd name="connsiteX1" fmla="*/ 317500 w 635000"/>
              <a:gd name="connsiteY1" fmla="*/ 279400 h 279501"/>
              <a:gd name="connsiteX2" fmla="*/ 0 w 635000"/>
              <a:gd name="connsiteY2" fmla="*/ 25400 h 279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35000" h="279501">
                <a:moveTo>
                  <a:pt x="635000" y="0"/>
                </a:moveTo>
                <a:cubicBezTo>
                  <a:pt x="529166" y="137583"/>
                  <a:pt x="423333" y="275167"/>
                  <a:pt x="317500" y="279400"/>
                </a:cubicBezTo>
                <a:cubicBezTo>
                  <a:pt x="211667" y="283633"/>
                  <a:pt x="105833" y="154516"/>
                  <a:pt x="0" y="25400"/>
                </a:cubicBezTo>
              </a:path>
            </a:pathLst>
          </a:custGeom>
          <a:noFill/>
          <a:ln w="38100">
            <a:solidFill>
              <a:srgbClr val="FFFF00"/>
            </a:solidFill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ový popisek 51"/>
          <p:cNvSpPr/>
          <p:nvPr/>
        </p:nvSpPr>
        <p:spPr>
          <a:xfrm>
            <a:off x="117910" y="4743888"/>
            <a:ext cx="4636093" cy="1471106"/>
          </a:xfrm>
          <a:prstGeom prst="wedgeRectCallout">
            <a:avLst>
              <a:gd name="adj1" fmla="val 33681"/>
              <a:gd name="adj2" fmla="val -70100"/>
            </a:avLst>
          </a:prstGeom>
          <a:gradFill>
            <a:gsLst>
              <a:gs pos="0">
                <a:srgbClr val="FFF200"/>
              </a:gs>
              <a:gs pos="96000">
                <a:srgbClr val="FF7A00"/>
              </a:gs>
              <a:gs pos="99000">
                <a:srgbClr val="FF0300"/>
              </a:gs>
              <a:gs pos="100000">
                <a:srgbClr val="4D0808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Připsáním nul </a:t>
            </a:r>
            <a:r>
              <a:rPr lang="cs-CZ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před poslední číslici vlevo </a:t>
            </a:r>
            <a:r>
              <a:rPr lang="cs-CZ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od desetinné čárky se číslo </a:t>
            </a:r>
            <a:r>
              <a:rPr lang="cs-CZ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nezmění.</a:t>
            </a:r>
            <a:endParaRPr lang="cs-CZ" sz="2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050" name="Picture 2" descr="C:\Users\spravce\AppData\Local\Microsoft\Windows\Temporary Internet Files\Content.IE5\HGW68T4R\MC900438000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470" y="416252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4189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41" grpId="0"/>
      <p:bldP spid="28" grpId="0"/>
      <p:bldP spid="29" grpId="0"/>
      <p:bldP spid="45" grpId="0"/>
      <p:bldP spid="49" grpId="0"/>
      <p:bldP spid="53" grpId="0"/>
      <p:bldP spid="55" grpId="0"/>
      <p:bldP spid="58" grpId="0"/>
      <p:bldP spid="4" grpId="0" animBg="1"/>
      <p:bldP spid="27" grpId="0" animBg="1"/>
      <p:bldP spid="30" grpId="0"/>
      <p:bldP spid="12" grpId="0" animBg="1"/>
      <p:bldP spid="52" grpId="0" animBg="1"/>
      <p:bldP spid="5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aoblený obdélník 5"/>
          <p:cNvSpPr/>
          <p:nvPr/>
        </p:nvSpPr>
        <p:spPr>
          <a:xfrm>
            <a:off x="196535" y="52845"/>
            <a:ext cx="8774708" cy="3364419"/>
          </a:xfrm>
          <a:prstGeom prst="roundRect">
            <a:avLst>
              <a:gd name="adj" fmla="val 9801"/>
            </a:avLst>
          </a:prstGeom>
          <a:gradFill>
            <a:gsLst>
              <a:gs pos="0">
                <a:schemeClr val="accent2">
                  <a:shade val="15000"/>
                  <a:satMod val="180000"/>
                </a:schemeClr>
              </a:gs>
              <a:gs pos="16000">
                <a:schemeClr val="accent2">
                  <a:shade val="45000"/>
                  <a:satMod val="170000"/>
                </a:schemeClr>
              </a:gs>
              <a:gs pos="90000">
                <a:schemeClr val="accent2">
                  <a:tint val="99000"/>
                  <a:shade val="65000"/>
                  <a:satMod val="155000"/>
                </a:schemeClr>
              </a:gs>
              <a:gs pos="100000">
                <a:schemeClr val="accent2">
                  <a:tint val="95500"/>
                  <a:shade val="100000"/>
                  <a:satMod val="155000"/>
                </a:schemeClr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8" name="Zástupný symbol pro obsah 2"/>
          <p:cNvSpPr>
            <a:spLocks noGrp="1"/>
          </p:cNvSpPr>
          <p:nvPr/>
        </p:nvSpPr>
        <p:spPr>
          <a:xfrm>
            <a:off x="827584" y="620688"/>
            <a:ext cx="4032448" cy="27965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</a:rPr>
              <a:t>a)  74,28 </a:t>
            </a:r>
            <a:r>
              <a:rPr lang="cs-CZ" sz="2800" b="1" spc="300" dirty="0" smtClean="0">
                <a:solidFill>
                  <a:srgbClr val="FFFF00"/>
                </a:solidFill>
              </a:rPr>
              <a:t>:</a:t>
            </a:r>
            <a:r>
              <a:rPr lang="cs-CZ" sz="2800" spc="300" dirty="0" smtClean="0">
                <a:solidFill>
                  <a:srgbClr val="FFFF00"/>
                </a:solidFill>
              </a:rPr>
              <a:t> 10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b)  51,4 </a:t>
            </a:r>
            <a:r>
              <a:rPr lang="cs-CZ" sz="2800" b="1" spc="300" dirty="0">
                <a:solidFill>
                  <a:srgbClr val="FFFF00"/>
                </a:solidFill>
                <a:cs typeface="Calibri" pitchFamily="34" charset="0"/>
              </a:rPr>
              <a:t>: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 100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c)  76,3 </a:t>
            </a:r>
            <a:r>
              <a:rPr lang="cs-CZ" sz="2800" b="1" spc="300" dirty="0">
                <a:solidFill>
                  <a:srgbClr val="FFFF00"/>
                </a:solidFill>
                <a:cs typeface="Calibri" pitchFamily="34" charset="0"/>
              </a:rPr>
              <a:t>: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 1000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d)  830 </a:t>
            </a:r>
            <a:r>
              <a:rPr lang="cs-CZ" sz="2800" b="1" spc="300" dirty="0" smtClean="0">
                <a:solidFill>
                  <a:srgbClr val="FFFF00"/>
                </a:solidFill>
                <a:cs typeface="Calibri" pitchFamily="34" charset="0"/>
              </a:rPr>
              <a:t>: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 10 000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e)  3,42 </a:t>
            </a:r>
            <a:r>
              <a:rPr lang="cs-CZ" sz="2800" b="1" spc="300" dirty="0">
                <a:solidFill>
                  <a:srgbClr val="FFFF00"/>
                </a:solidFill>
                <a:cs typeface="Calibri" pitchFamily="34" charset="0"/>
              </a:rPr>
              <a:t>: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 1000</a:t>
            </a: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504879" y="12824"/>
            <a:ext cx="3059010" cy="80087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2800" dirty="0" smtClean="0">
                <a:solidFill>
                  <a:srgbClr val="FFFF00"/>
                </a:solidFill>
              </a:rPr>
              <a:t>2) Vypočítejte:  </a:t>
            </a:r>
            <a:endParaRPr lang="cs-CZ" sz="2800" dirty="0" smtClean="0">
              <a:solidFill>
                <a:srgbClr val="FFFF00"/>
              </a:solidFill>
              <a:cs typeface="Calibri" pitchFamily="34" charset="0"/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5058471" y="620688"/>
            <a:ext cx="4088877" cy="290125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f)   0,419 </a:t>
            </a:r>
            <a:r>
              <a:rPr lang="cs-CZ" sz="2800" b="1" spc="300" dirty="0">
                <a:solidFill>
                  <a:srgbClr val="FFFF00"/>
                </a:solidFill>
                <a:cs typeface="Calibri" pitchFamily="34" charset="0"/>
              </a:rPr>
              <a:t>: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 100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g)  0,52 </a:t>
            </a:r>
            <a:r>
              <a:rPr lang="cs-CZ" sz="2800" b="1" spc="300" dirty="0">
                <a:solidFill>
                  <a:srgbClr val="FFFF00"/>
                </a:solidFill>
                <a:cs typeface="Calibri" pitchFamily="34" charset="0"/>
              </a:rPr>
              <a:t>: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 1000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h)  52,6 </a:t>
            </a:r>
            <a:r>
              <a:rPr lang="cs-CZ" sz="2800" b="1" spc="300" dirty="0">
                <a:solidFill>
                  <a:srgbClr val="FFFF00"/>
                </a:solidFill>
                <a:cs typeface="Calibri" pitchFamily="34" charset="0"/>
              </a:rPr>
              <a:t>: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 10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i)   8,1 </a:t>
            </a:r>
            <a:r>
              <a:rPr lang="cs-CZ" sz="2800" b="1" spc="300" dirty="0">
                <a:solidFill>
                  <a:srgbClr val="FFFF00"/>
                </a:solidFill>
                <a:cs typeface="Calibri" pitchFamily="34" charset="0"/>
              </a:rPr>
              <a:t>: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 1000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j)   60</a:t>
            </a:r>
            <a:r>
              <a:rPr lang="cs-CZ" sz="2800" b="1" spc="300" dirty="0" smtClean="0">
                <a:solidFill>
                  <a:srgbClr val="FFFF00"/>
                </a:solidFill>
                <a:cs typeface="Calibri" pitchFamily="34" charset="0"/>
              </a:rPr>
              <a:t> : 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100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175903" y="3362926"/>
            <a:ext cx="8774708" cy="2941692"/>
          </a:xfrm>
          <a:prstGeom prst="roundRect">
            <a:avLst>
              <a:gd name="adj" fmla="val 9801"/>
            </a:avLst>
          </a:prstGeom>
          <a:gradFill>
            <a:gsLst>
              <a:gs pos="0">
                <a:schemeClr val="accent2">
                  <a:shade val="15000"/>
                  <a:satMod val="180000"/>
                </a:schemeClr>
              </a:gs>
              <a:gs pos="16000">
                <a:schemeClr val="accent2">
                  <a:shade val="45000"/>
                  <a:satMod val="170000"/>
                </a:schemeClr>
              </a:gs>
              <a:gs pos="90000">
                <a:schemeClr val="accent2">
                  <a:tint val="99000"/>
                  <a:shade val="65000"/>
                  <a:satMod val="155000"/>
                </a:schemeClr>
              </a:gs>
              <a:gs pos="100000">
                <a:schemeClr val="accent2">
                  <a:tint val="95500"/>
                  <a:shade val="100000"/>
                  <a:satMod val="155000"/>
                </a:schemeClr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0" name="Zástupný symbol pro obsah 2"/>
          <p:cNvSpPr>
            <a:spLocks noGrp="1"/>
          </p:cNvSpPr>
          <p:nvPr/>
        </p:nvSpPr>
        <p:spPr>
          <a:xfrm>
            <a:off x="413887" y="3373962"/>
            <a:ext cx="3059010" cy="80087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2800" dirty="0">
                <a:solidFill>
                  <a:srgbClr val="FFFF00"/>
                </a:solidFill>
              </a:rPr>
              <a:t>3</a:t>
            </a:r>
            <a:r>
              <a:rPr lang="cs-CZ" sz="2800" dirty="0" smtClean="0">
                <a:solidFill>
                  <a:srgbClr val="FFFF00"/>
                </a:solidFill>
              </a:rPr>
              <a:t>) Doplňte:  </a:t>
            </a:r>
            <a:endParaRPr lang="cs-CZ" sz="2800" dirty="0" smtClean="0">
              <a:solidFill>
                <a:srgbClr val="FFFF00"/>
              </a:solidFill>
              <a:cs typeface="Calibri" pitchFamily="34" charset="0"/>
            </a:endParaRPr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864335" y="4018122"/>
            <a:ext cx="6633120" cy="228649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</a:rPr>
              <a:t>a)  89,4  </a:t>
            </a:r>
            <a:r>
              <a:rPr lang="cs-CZ" sz="2800" b="1" spc="300" dirty="0" smtClean="0">
                <a:solidFill>
                  <a:srgbClr val="FFFF00"/>
                </a:solidFill>
              </a:rPr>
              <a:t>: </a:t>
            </a:r>
            <a:r>
              <a:rPr lang="cs-CZ" sz="2800" spc="300" dirty="0" smtClean="0">
                <a:solidFill>
                  <a:srgbClr val="FFFF00"/>
                </a:solidFill>
              </a:rPr>
              <a:t> _____ = 0,008 94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b)  506  </a:t>
            </a:r>
            <a:r>
              <a:rPr lang="cs-CZ" sz="2800" b="1" spc="300" dirty="0" smtClean="0">
                <a:solidFill>
                  <a:srgbClr val="FFFF00"/>
                </a:solidFill>
                <a:cs typeface="Calibri" pitchFamily="34" charset="0"/>
              </a:rPr>
              <a:t>: 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_____ = 0,506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c)  0,09 </a:t>
            </a:r>
            <a:r>
              <a:rPr lang="cs-CZ" sz="2800" b="1" spc="300" dirty="0" smtClean="0">
                <a:solidFill>
                  <a:srgbClr val="FFFF00"/>
                </a:solidFill>
                <a:cs typeface="Calibri" pitchFamily="34" charset="0"/>
              </a:rPr>
              <a:t>: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 ____= 0,000 9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d)  4,63 </a:t>
            </a:r>
            <a:r>
              <a:rPr lang="cs-CZ" sz="2800" b="1" spc="300" dirty="0" smtClean="0">
                <a:solidFill>
                  <a:srgbClr val="FFFF00"/>
                </a:solidFill>
                <a:cs typeface="Calibri" pitchFamily="34" charset="0"/>
              </a:rPr>
              <a:t>:</a:t>
            </a:r>
            <a:r>
              <a:rPr lang="cs-CZ" sz="2800" spc="300" dirty="0" smtClean="0">
                <a:solidFill>
                  <a:srgbClr val="FFFF00"/>
                </a:solidFill>
                <a:cs typeface="Calibri" pitchFamily="34" charset="0"/>
              </a:rPr>
              <a:t> ____  = 0,000 463</a:t>
            </a:r>
          </a:p>
        </p:txBody>
      </p:sp>
      <p:pic>
        <p:nvPicPr>
          <p:cNvPr id="3074" name="Picture 2" descr="C:\Users\spravce\AppData\Local\Microsoft\Windows\Temporary Internet Files\Content.IE5\D1R1SU0N\MC900434403[3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7263" y="3706813"/>
            <a:ext cx="1362075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7940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7" grpId="0"/>
      <p:bldP spid="8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aoblený obdélník 8"/>
          <p:cNvSpPr/>
          <p:nvPr/>
        </p:nvSpPr>
        <p:spPr>
          <a:xfrm>
            <a:off x="251520" y="923396"/>
            <a:ext cx="8640960" cy="2937651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FFC000"/>
              </a:gs>
              <a:gs pos="0">
                <a:srgbClr val="FF6633"/>
              </a:gs>
              <a:gs pos="6000">
                <a:srgbClr val="FFFF00"/>
              </a:gs>
              <a:gs pos="100000">
                <a:srgbClr val="FFC000"/>
              </a:gs>
              <a:gs pos="100000">
                <a:srgbClr val="3366FF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6" name="Zaoblený obdélník 15"/>
          <p:cNvSpPr/>
          <p:nvPr/>
        </p:nvSpPr>
        <p:spPr>
          <a:xfrm>
            <a:off x="251520" y="118675"/>
            <a:ext cx="8496944" cy="762397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7" name="Zástupný symbol pro obsah 2"/>
          <p:cNvSpPr>
            <a:spLocks noGrp="1"/>
          </p:cNvSpPr>
          <p:nvPr/>
        </p:nvSpPr>
        <p:spPr>
          <a:xfrm>
            <a:off x="395536" y="256311"/>
            <a:ext cx="1693351" cy="624761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Řešení:</a:t>
            </a:r>
            <a:endParaRPr lang="cs-CZ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1403648" y="1142525"/>
            <a:ext cx="2658042" cy="27965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a)  7,428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Calibri" pitchFamily="34" charset="0"/>
              </a:rPr>
              <a:t>b)  0,514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Calibri" pitchFamily="34" charset="0"/>
              </a:rPr>
              <a:t>c)  0,076 3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Calibri" pitchFamily="34" charset="0"/>
              </a:rPr>
              <a:t>d)  0,083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Calibri" pitchFamily="34" charset="0"/>
              </a:rPr>
              <a:t>e)  0,003 42</a:t>
            </a:r>
          </a:p>
        </p:txBody>
      </p:sp>
      <p:sp>
        <p:nvSpPr>
          <p:cNvPr id="10" name="Zástupný symbol pro obsah 2"/>
          <p:cNvSpPr>
            <a:spLocks noGrp="1"/>
          </p:cNvSpPr>
          <p:nvPr/>
        </p:nvSpPr>
        <p:spPr>
          <a:xfrm>
            <a:off x="473798" y="995405"/>
            <a:ext cx="576064" cy="80087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2)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4651351" y="1129577"/>
            <a:ext cx="4088877" cy="290125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Calibri" pitchFamily="34" charset="0"/>
              </a:rPr>
              <a:t>f)   0,004  19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Calibri" pitchFamily="34" charset="0"/>
              </a:rPr>
              <a:t>g)  0,000 52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Calibri" pitchFamily="34" charset="0"/>
              </a:rPr>
              <a:t>h)  5,26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Calibri" pitchFamily="34" charset="0"/>
              </a:rPr>
              <a:t>i)   0,008 1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Calibri" pitchFamily="34" charset="0"/>
              </a:rPr>
              <a:t>j)   0,6</a:t>
            </a:r>
          </a:p>
        </p:txBody>
      </p:sp>
      <p:sp>
        <p:nvSpPr>
          <p:cNvPr id="12" name="Zaoblený obdélník 11"/>
          <p:cNvSpPr/>
          <p:nvPr/>
        </p:nvSpPr>
        <p:spPr>
          <a:xfrm>
            <a:off x="251520" y="3861048"/>
            <a:ext cx="8640960" cy="2664296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FFC000"/>
              </a:gs>
              <a:gs pos="0">
                <a:srgbClr val="FF6633"/>
              </a:gs>
              <a:gs pos="6000">
                <a:srgbClr val="FFFF00"/>
              </a:gs>
              <a:gs pos="100000">
                <a:srgbClr val="FFC000"/>
              </a:gs>
              <a:gs pos="100000">
                <a:srgbClr val="3366FF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3" name="Zástupný symbol pro obsah 2"/>
          <p:cNvSpPr>
            <a:spLocks noGrp="1"/>
          </p:cNvSpPr>
          <p:nvPr/>
        </p:nvSpPr>
        <p:spPr>
          <a:xfrm>
            <a:off x="531596" y="3903320"/>
            <a:ext cx="1036532" cy="80087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3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)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14" name="Zástupný symbol pro obsah 2"/>
          <p:cNvSpPr>
            <a:spLocks noGrp="1"/>
          </p:cNvSpPr>
          <p:nvPr/>
        </p:nvSpPr>
        <p:spPr>
          <a:xfrm>
            <a:off x="1368807" y="4047597"/>
            <a:ext cx="3131185" cy="229119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a)  10 000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Calibri" pitchFamily="34" charset="0"/>
              </a:rPr>
              <a:t>b)  1000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Calibri" pitchFamily="34" charset="0"/>
              </a:rPr>
              <a:t>c)  100</a:t>
            </a:r>
          </a:p>
          <a:p>
            <a:pPr marL="0" indent="0" algn="just">
              <a:buNone/>
            </a:pPr>
            <a:r>
              <a:rPr lang="cs-CZ" sz="2800" spc="3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Calibri" pitchFamily="34" charset="0"/>
              </a:rPr>
              <a:t>d)  10 000</a:t>
            </a:r>
          </a:p>
        </p:txBody>
      </p:sp>
      <p:pic>
        <p:nvPicPr>
          <p:cNvPr id="4098" name="Picture 2" descr="C:\Users\spravce\AppData\Local\Microsoft\Windows\Temporary Internet Files\Content.IE5\BL96J1IA\MC900437791[3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0779" y="4261826"/>
            <a:ext cx="2272307" cy="1862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5266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8" grpId="0"/>
      <p:bldP spid="10" grpId="0"/>
      <p:bldP spid="11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54275" y="646837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822250" y="3347137"/>
            <a:ext cx="7585396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ZŠ Dobřichovice – pracovní listy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794718" y="4175229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>
                <a:solidFill>
                  <a:schemeClr val="bg1"/>
                </a:solidFill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868040" y="892825"/>
            <a:ext cx="7590828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Matematické hry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824582" y="2555049"/>
            <a:ext cx="7597352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Moje škola – matematika B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861516" y="1719677"/>
            <a:ext cx="7560418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Moje škola – matematika A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775494" y="5039325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>
                <a:solidFill>
                  <a:schemeClr val="bg1"/>
                </a:solidFill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764494" y="5831413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>
                <a:solidFill>
                  <a:schemeClr val="bg1"/>
                </a:solidFill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625030" y="90483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>
                <a:solidFill>
                  <a:srgbClr val="FFFF00"/>
                </a:solidFill>
              </a:rPr>
              <a:t>Hypertextové odkazy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157" y="212829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15632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150370" y="193383"/>
            <a:ext cx="8814118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40226" y="1124744"/>
            <a:ext cx="9103774" cy="1277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endParaRPr lang="cs-CZ" sz="1100" dirty="0" smtClean="0">
              <a:solidFill>
                <a:srgbClr val="FFFF00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rgbClr val="FFFF00"/>
                </a:solidFill>
              </a:rPr>
              <a:t>MOLNÁR, Josef; KOPECKÝ, Milan; LIŠKOVÁ, Hana a kol. </a:t>
            </a:r>
            <a:r>
              <a:rPr lang="cs-CZ" sz="1100" i="1" dirty="0">
                <a:solidFill>
                  <a:srgbClr val="FFFF00"/>
                </a:solidFill>
              </a:rPr>
              <a:t>Matematika 6</a:t>
            </a:r>
            <a:r>
              <a:rPr lang="cs-CZ" sz="1100" dirty="0">
                <a:solidFill>
                  <a:srgbClr val="FFFF00"/>
                </a:solidFill>
              </a:rPr>
              <a:t>.Liberec: </a:t>
            </a:r>
            <a:r>
              <a:rPr lang="cs-CZ" sz="1100" dirty="0" err="1">
                <a:solidFill>
                  <a:srgbClr val="FFFF00"/>
                </a:solidFill>
              </a:rPr>
              <a:t>Prodos</a:t>
            </a:r>
            <a:r>
              <a:rPr lang="cs-CZ" sz="1100" dirty="0">
                <a:solidFill>
                  <a:srgbClr val="FFFF00"/>
                </a:solidFill>
              </a:rPr>
              <a:t>, 1998, ISBN </a:t>
            </a:r>
            <a:r>
              <a:rPr lang="cs-CZ" sz="1100" dirty="0" smtClean="0">
                <a:solidFill>
                  <a:srgbClr val="FFFF00"/>
                </a:solidFill>
              </a:rPr>
              <a:t>80-85806-98-3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rgbClr val="FFFF00"/>
                </a:solidFill>
              </a:rPr>
              <a:t>MULLEROVÁ, Jana; MIKULČÁK, Jiří; KABELE, Jiří a kol. </a:t>
            </a:r>
            <a:r>
              <a:rPr lang="cs-CZ" sz="1100" i="1" dirty="0">
                <a:solidFill>
                  <a:srgbClr val="FFFF00"/>
                </a:solidFill>
              </a:rPr>
              <a:t>Matematika pro 6. ročník</a:t>
            </a:r>
            <a:r>
              <a:rPr lang="cs-CZ" sz="1100" dirty="0">
                <a:solidFill>
                  <a:srgbClr val="FFFF00"/>
                </a:solidFill>
              </a:rPr>
              <a:t>. Praha: Kvarta, 1997, ISBN 80-85570-77-7.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>
                <a:solidFill>
                  <a:srgbClr val="FFFF00"/>
                </a:solidFill>
              </a:rPr>
              <a:t>DYTRYCH</a:t>
            </a:r>
            <a:r>
              <a:rPr lang="cs-CZ" sz="1100" dirty="0">
                <a:solidFill>
                  <a:srgbClr val="FFFF00"/>
                </a:solidFill>
              </a:rPr>
              <a:t>, Martin; DOBIASOVÁ, Irena; LIVŇANSKÁ, Libuše. </a:t>
            </a:r>
            <a:r>
              <a:rPr lang="cs-CZ" sz="1100" i="1" dirty="0">
                <a:solidFill>
                  <a:srgbClr val="FFFF00"/>
                </a:solidFill>
              </a:rPr>
              <a:t>Sbírka úloh z matematiky</a:t>
            </a:r>
            <a:r>
              <a:rPr lang="cs-CZ" sz="1100" dirty="0">
                <a:solidFill>
                  <a:srgbClr val="FFFF00"/>
                </a:solidFill>
              </a:rPr>
              <a:t>. Pohořelice: Fortuna, 2001, ISBN 80-7168-766-9. </a:t>
            </a:r>
            <a:endParaRPr lang="cs-CZ" sz="1100" dirty="0" smtClean="0">
              <a:solidFill>
                <a:srgbClr val="FFFF00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>
                <a:solidFill>
                  <a:srgbClr val="FFFF00"/>
                </a:solidFill>
              </a:rPr>
              <a:t>Galerie klipart</a:t>
            </a:r>
            <a:endParaRPr lang="cs-CZ" sz="1100" dirty="0">
              <a:solidFill>
                <a:srgbClr val="FFFF00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endParaRPr lang="cs-CZ" sz="1100" dirty="0">
              <a:solidFill>
                <a:srgbClr val="FFFF00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endParaRPr lang="cs-CZ" sz="1100" dirty="0" smtClean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Použité zdroje:</a:t>
            </a:r>
            <a:endParaRPr lang="cs-CZ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89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566</TotalTime>
  <Words>437</Words>
  <Application>Microsoft Office PowerPoint</Application>
  <PresentationFormat>Předvádění na obrazovce (4:3)</PresentationFormat>
  <Paragraphs>81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Technický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Sčítání desetinných čísel</dc:title>
  <dc:creator>ZŠ Libina</dc:creator>
  <cp:lastModifiedBy>ZŠ Libina</cp:lastModifiedBy>
  <cp:revision>92</cp:revision>
  <dcterms:created xsi:type="dcterms:W3CDTF">2011-10-16T10:29:28Z</dcterms:created>
  <dcterms:modified xsi:type="dcterms:W3CDTF">2013-03-23T16:59:43Z</dcterms:modified>
</cp:coreProperties>
</file>