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74" r:id="rId2"/>
    <p:sldId id="269" r:id="rId3"/>
    <p:sldId id="343" r:id="rId4"/>
    <p:sldId id="348" r:id="rId5"/>
    <p:sldId id="349" r:id="rId6"/>
    <p:sldId id="350" r:id="rId7"/>
    <p:sldId id="346" r:id="rId8"/>
    <p:sldId id="347" r:id="rId9"/>
    <p:sldId id="351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4660"/>
  </p:normalViewPr>
  <p:slideViewPr>
    <p:cSldViewPr>
      <p:cViewPr>
        <p:scale>
          <a:sx n="60" d="100"/>
          <a:sy n="60" d="100"/>
        </p:scale>
        <p:origin x="-8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6.wmf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46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6.wmf"/><Relationship Id="rId2" Type="http://schemas.openxmlformats.org/officeDocument/2006/relationships/image" Target="../media/image45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48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47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2.png"/><Relationship Id="rId5" Type="http://schemas.openxmlformats.org/officeDocument/2006/relationships/image" Target="../media/image37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18" Type="http://schemas.openxmlformats.org/officeDocument/2006/relationships/image" Target="../media/image64.png"/><Relationship Id="rId3" Type="http://schemas.openxmlformats.org/officeDocument/2006/relationships/image" Target="../media/image49.png"/><Relationship Id="rId21" Type="http://schemas.openxmlformats.org/officeDocument/2006/relationships/image" Target="../media/image8.wmf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63.png"/><Relationship Id="rId16" Type="http://schemas.openxmlformats.org/officeDocument/2006/relationships/image" Target="../media/image62.png"/><Relationship Id="rId20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5" Type="http://schemas.openxmlformats.org/officeDocument/2006/relationships/image" Target="../media/image61.png"/><Relationship Id="rId10" Type="http://schemas.openxmlformats.org/officeDocument/2006/relationships/image" Target="../media/image56.png"/><Relationship Id="rId19" Type="http://schemas.openxmlformats.org/officeDocument/2006/relationships/image" Target="../media/image65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Relationship Id="rId14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18" Type="http://schemas.openxmlformats.org/officeDocument/2006/relationships/image" Target="../media/image83.png"/><Relationship Id="rId3" Type="http://schemas.openxmlformats.org/officeDocument/2006/relationships/image" Target="../media/image68.png"/><Relationship Id="rId21" Type="http://schemas.openxmlformats.org/officeDocument/2006/relationships/image" Target="../media/image9.wmf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17" Type="http://schemas.openxmlformats.org/officeDocument/2006/relationships/image" Target="../media/image82.png"/><Relationship Id="rId16" Type="http://schemas.openxmlformats.org/officeDocument/2006/relationships/image" Target="../media/image81.png"/><Relationship Id="rId20" Type="http://schemas.openxmlformats.org/officeDocument/2006/relationships/image" Target="../media/image8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png"/><Relationship Id="rId15" Type="http://schemas.openxmlformats.org/officeDocument/2006/relationships/image" Target="../media/image80.png"/><Relationship Id="rId10" Type="http://schemas.openxmlformats.org/officeDocument/2006/relationships/image" Target="../media/image75.png"/><Relationship Id="rId19" Type="http://schemas.openxmlformats.org/officeDocument/2006/relationships/image" Target="../media/image84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3001" y="2222227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1293" y="230867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2" y="5305456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406" y="4586520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9406" y="3020814"/>
            <a:ext cx="763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NÁZEV</a:t>
            </a:r>
            <a:r>
              <a:rPr lang="cs-CZ" sz="280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smtClean="0">
                <a:solidFill>
                  <a:schemeClr val="tx2">
                    <a:lumMod val="10000"/>
                  </a:schemeClr>
                </a:solidFill>
              </a:rPr>
              <a:t>VY_32_INOVACE_02_18_M7_Hanak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5601" y="2534761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3442" y="3544034"/>
            <a:ext cx="28536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Celá čísla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5028" y="230867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Název projektu: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Škola hrou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Vzdělávací oblast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Matematika a </a:t>
            </a:r>
            <a:r>
              <a:rPr lang="cs-CZ" sz="1600" smtClean="0">
                <a:solidFill>
                  <a:schemeClr val="tx2">
                    <a:lumMod val="10000"/>
                  </a:schemeClr>
                </a:solidFill>
              </a:rPr>
              <a:t>její aplikace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406" y="4054554"/>
            <a:ext cx="8100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Násobení a dělení celých čísel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502" y="603017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8440" y="116633"/>
            <a:ext cx="8527119" cy="864096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0557" y="1268760"/>
            <a:ext cx="8825939" cy="5184575"/>
          </a:xfrm>
          <a:prstGeom prst="roundRect">
            <a:avLst>
              <a:gd name="adj" fmla="val 9343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15944"/>
            <a:ext cx="2016224" cy="851655"/>
          </a:xfrm>
          <a:prstGeom prst="rect">
            <a:avLst/>
          </a:prstGeom>
        </p:spPr>
        <p:txBody>
          <a:bodyPr vert="horz" anchor="b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294376" y="1412776"/>
            <a:ext cx="8625001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V této hodině si ukážeme násobení a dělení celých čísel. Uvedeme zde pravidla pro násobení a dělení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celých čísel. Na začátku jsou řešené příklady a na konci příklady na samostatné procvičení, které prověří zda žáci pochopili danou látku.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 </a:t>
            </a: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Inovativnost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algn="just"/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solidFill>
                <a:schemeClr val="tx2">
                  <a:lumMod val="1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51512" y="116234"/>
            <a:ext cx="8983025" cy="655312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4716016" y="4293096"/>
            <a:ext cx="4090980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97244" y="1124385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7243" y="205339"/>
            <a:ext cx="8509753" cy="807840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587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395537" y="205338"/>
            <a:ext cx="8151354" cy="7275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Pravidla pro násobení celých nenulových čísel.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557348" y="1244796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Násobíme-li dvě čísla se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stejnými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znaménky, vynásobíme absolutní hodnoty činitelů a výsledkem je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kladné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(+).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97244" y="2614764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557348" y="2735175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Násobíme-li dvě čísla se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různými 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znaménky, vynásobíme absolutní hodnoty činitelů a výsledkem je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záporné 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(-).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97244" y="4294909"/>
            <a:ext cx="3986724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   · +   =  </m:t>
                      </m:r>
                      <m:r>
                        <a:rPr lang="cs-CZ" sz="2800" b="1" i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  <a:blipFill rotWithShape="1">
                <a:blip r:embed="rId2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  · −   =   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  <a:blipFill rotWithShape="1">
                <a:blip r:embed="rId3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 · −   =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  <a:blipFill rotWithShape="1">
                <a:blip r:embed="rId4"/>
                <a:stretch>
                  <a:fillRect b="-17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  ·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 =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spravce\AppData\Local\Microsoft\Windows\Temporary Internet Files\Content.IE5\HGW68T4R\MC900440428[4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74264"/>
            <a:ext cx="1516435" cy="159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3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4" grpId="0"/>
      <p:bldP spid="16" grpId="0"/>
      <p:bldP spid="19" grpId="0"/>
      <p:bldP spid="20" grpId="0"/>
      <p:bldP spid="21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752986"/>
            <a:ext cx="8928992" cy="4988382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5" name="Zaoblený obdélník 94"/>
          <p:cNvSpPr/>
          <p:nvPr/>
        </p:nvSpPr>
        <p:spPr>
          <a:xfrm>
            <a:off x="245950" y="1937652"/>
            <a:ext cx="8590886" cy="1491349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6" name="Zaoblený obdélník 95"/>
          <p:cNvSpPr/>
          <p:nvPr/>
        </p:nvSpPr>
        <p:spPr>
          <a:xfrm>
            <a:off x="259904" y="3429001"/>
            <a:ext cx="8590886" cy="161397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7" name="Zaoblený obdélník 96"/>
          <p:cNvSpPr/>
          <p:nvPr/>
        </p:nvSpPr>
        <p:spPr>
          <a:xfrm>
            <a:off x="284082" y="5045541"/>
            <a:ext cx="8590886" cy="1587099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5029" y="13589"/>
            <a:ext cx="8928992" cy="1161990"/>
          </a:xfrm>
          <a:prstGeom prst="roundRect">
            <a:avLst>
              <a:gd name="adj" fmla="val 4497"/>
            </a:avLst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315785" y="64243"/>
                <a:ext cx="8542530" cy="10606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Př.1) Vypočítejte: </a:t>
                </a:r>
              </a:p>
              <a:p>
                <a:pPr marL="0" indent="0" algn="just">
                  <a:buNone/>
                </a:pP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5·4=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b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3·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−7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c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</m:t>
                    </m:r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</m:t>
                    </m:r>
                    <m:d>
                      <m:dPr>
                        <m:ctrlPr>
                          <a:rPr lang="cs-CZ" sz="2800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·(−2)</m:t>
                    </m:r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785" y="64243"/>
                <a:ext cx="8542530" cy="1060682"/>
              </a:xfrm>
              <a:prstGeom prst="rect">
                <a:avLst/>
              </a:prstGeom>
              <a:blipFill rotWithShape="1">
                <a:blip r:embed="rId2"/>
                <a:stretch>
                  <a:fillRect l="-1499" t="-5172" b="-126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369098" y="1974592"/>
                <a:ext cx="1968448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5·4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98" y="1974592"/>
                <a:ext cx="1968448" cy="622812"/>
              </a:xfrm>
              <a:prstGeom prst="rect">
                <a:avLst/>
              </a:prstGeom>
              <a:blipFill rotWithShape="1">
                <a:blip r:embed="rId3"/>
                <a:stretch>
                  <a:fillRect l="-6522" t="-8824" b="-11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359760" y="3501449"/>
                <a:ext cx="2539733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−3·(−7)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760" y="3501449"/>
                <a:ext cx="2539733" cy="622812"/>
              </a:xfrm>
              <a:prstGeom prst="rect">
                <a:avLst/>
              </a:prstGeom>
              <a:blipFill rotWithShape="1">
                <a:blip r:embed="rId4"/>
                <a:stretch>
                  <a:fillRect l="-4796"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-2484784" y="156832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2008475" y="1962666"/>
                <a:ext cx="1357367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− 20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8475" y="1962666"/>
                <a:ext cx="1357367" cy="62281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406168" y="3510205"/>
                <a:ext cx="1121459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+ 21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6168" y="3510205"/>
                <a:ext cx="1121459" cy="62281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Obdélníkový popisek 65"/>
          <p:cNvSpPr/>
          <p:nvPr/>
        </p:nvSpPr>
        <p:spPr>
          <a:xfrm>
            <a:off x="2354042" y="2613967"/>
            <a:ext cx="2297374" cy="583781"/>
          </a:xfrm>
          <a:prstGeom prst="wedgeRectCallout">
            <a:avLst>
              <a:gd name="adj1" fmla="val -41298"/>
              <a:gd name="adj2" fmla="val -83828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Zástupný symbol pro obsah 2"/>
              <p:cNvSpPr>
                <a:spLocks noGrp="1"/>
              </p:cNvSpPr>
              <p:nvPr/>
            </p:nvSpPr>
            <p:spPr>
              <a:xfrm>
                <a:off x="342373" y="5042975"/>
                <a:ext cx="3560202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−5·</m:t>
                    </m:r>
                    <m:d>
                      <m:dPr>
                        <m:ctrlP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e>
                    </m:d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·(−2)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73" y="5042975"/>
                <a:ext cx="3560202" cy="622812"/>
              </a:xfrm>
              <a:prstGeom prst="rect">
                <a:avLst/>
              </a:prstGeom>
              <a:blipFill rotWithShape="1">
                <a:blip r:embed="rId7"/>
                <a:stretch>
                  <a:fillRect l="-3425" t="-8824" b="-11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Zástupný symbol pro obsah 2"/>
              <p:cNvSpPr>
                <a:spLocks noGrp="1"/>
              </p:cNvSpPr>
              <p:nvPr/>
            </p:nvSpPr>
            <p:spPr>
              <a:xfrm>
                <a:off x="3445037" y="5042975"/>
                <a:ext cx="2300650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+ 15·(−2)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037" y="5042975"/>
                <a:ext cx="2300650" cy="62281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Zástupný symbol pro obsah 2"/>
              <p:cNvSpPr>
                <a:spLocks noGrp="1"/>
              </p:cNvSpPr>
              <p:nvPr/>
            </p:nvSpPr>
            <p:spPr>
              <a:xfrm>
                <a:off x="5511647" y="5045541"/>
                <a:ext cx="1397248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− 30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647" y="5045541"/>
                <a:ext cx="1397248" cy="62281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Zástupný symbol pro obsah 2"/>
          <p:cNvSpPr>
            <a:spLocks noGrp="1"/>
          </p:cNvSpPr>
          <p:nvPr/>
        </p:nvSpPr>
        <p:spPr>
          <a:xfrm>
            <a:off x="107504" y="1256914"/>
            <a:ext cx="1968448" cy="6228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Řešení:</a:t>
            </a:r>
            <a:endParaRPr lang="cs-CZ" sz="2800" b="1" spc="-120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0" name="Obdélníkový popisek 79"/>
          <p:cNvSpPr/>
          <p:nvPr/>
        </p:nvSpPr>
        <p:spPr>
          <a:xfrm>
            <a:off x="2315111" y="4183713"/>
            <a:ext cx="2297374" cy="583781"/>
          </a:xfrm>
          <a:prstGeom prst="wedgeRectCallout">
            <a:avLst>
              <a:gd name="adj1" fmla="val -21397"/>
              <a:gd name="adj2" fmla="val -77302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Zástupný symbol pro obsah 2"/>
              <p:cNvSpPr>
                <a:spLocks noGrp="1"/>
              </p:cNvSpPr>
              <p:nvPr/>
            </p:nvSpPr>
            <p:spPr>
              <a:xfrm>
                <a:off x="2343827" y="4183714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3827" y="4183714"/>
                <a:ext cx="2512819" cy="319708"/>
              </a:xfrm>
              <a:prstGeom prst="rect">
                <a:avLst/>
              </a:prstGeom>
              <a:blipFill rotWithShape="1">
                <a:blip r:embed="rId10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Obdélníkový popisek 84"/>
          <p:cNvSpPr/>
          <p:nvPr/>
        </p:nvSpPr>
        <p:spPr>
          <a:xfrm>
            <a:off x="2244019" y="5798234"/>
            <a:ext cx="2297374" cy="583781"/>
          </a:xfrm>
          <a:prstGeom prst="wedgeRectCallout">
            <a:avLst>
              <a:gd name="adj1" fmla="val 27250"/>
              <a:gd name="adj2" fmla="val -92530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Zástupný symbol pro obsah 2"/>
              <p:cNvSpPr>
                <a:spLocks noGrp="1"/>
              </p:cNvSpPr>
              <p:nvPr/>
            </p:nvSpPr>
            <p:spPr>
              <a:xfrm>
                <a:off x="2272735" y="5798235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 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735" y="5798235"/>
                <a:ext cx="2512819" cy="319708"/>
              </a:xfrm>
              <a:prstGeom prst="rect">
                <a:avLst/>
              </a:prstGeom>
              <a:blipFill rotWithShape="1">
                <a:blip r:embed="rId11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0" name="Obdélníkový popisek 89"/>
          <p:cNvSpPr/>
          <p:nvPr/>
        </p:nvSpPr>
        <p:spPr>
          <a:xfrm>
            <a:off x="5061584" y="5811551"/>
            <a:ext cx="2297374" cy="583781"/>
          </a:xfrm>
          <a:prstGeom prst="wedgeRectCallout">
            <a:avLst>
              <a:gd name="adj1" fmla="val -7023"/>
              <a:gd name="adj2" fmla="val -103407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Zástupný symbol pro obsah 2"/>
              <p:cNvSpPr>
                <a:spLocks noGrp="1"/>
              </p:cNvSpPr>
              <p:nvPr/>
            </p:nvSpPr>
            <p:spPr>
              <a:xfrm>
                <a:off x="5090300" y="5811552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 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300" y="5811552"/>
                <a:ext cx="2512819" cy="319708"/>
              </a:xfrm>
              <a:prstGeom prst="rect">
                <a:avLst/>
              </a:prstGeom>
              <a:blipFill rotWithShape="1">
                <a:blip r:embed="rId12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Zástupný symbol pro obsah 2"/>
              <p:cNvSpPr>
                <a:spLocks noGrp="1"/>
              </p:cNvSpPr>
              <p:nvPr/>
            </p:nvSpPr>
            <p:spPr>
              <a:xfrm>
                <a:off x="2353617" y="2641776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+ 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617" y="2641776"/>
                <a:ext cx="2512819" cy="319708"/>
              </a:xfrm>
              <a:prstGeom prst="rect">
                <a:avLst/>
              </a:prstGeom>
              <a:blipFill rotWithShape="1">
                <a:blip r:embed="rId13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0BASIBLT\MC900432483[2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974592"/>
            <a:ext cx="2135832" cy="233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09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66" grpId="0" animBg="1"/>
      <p:bldP spid="67" grpId="0"/>
      <p:bldP spid="68" grpId="0"/>
      <p:bldP spid="69" grpId="0"/>
      <p:bldP spid="74" grpId="0"/>
      <p:bldP spid="80" grpId="0" animBg="1"/>
      <p:bldP spid="81" grpId="0"/>
      <p:bldP spid="85" grpId="0" animBg="1"/>
      <p:bldP spid="86" grpId="0"/>
      <p:bldP spid="90" grpId="0" animBg="1"/>
      <p:bldP spid="91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51512" y="116234"/>
            <a:ext cx="8983025" cy="655312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716016" y="4293096"/>
            <a:ext cx="4090980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97244" y="1124385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97243" y="205339"/>
            <a:ext cx="8509753" cy="807840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587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395537" y="205338"/>
            <a:ext cx="8151354" cy="7275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Pravidla pro dělení celých nenulových čísel.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57348" y="1244796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Dělíme-li dvě čísla se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stejnými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znaménky, vydělíme absolutní hodnoty činitelů a výsledkem je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kladné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(+).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97244" y="2614764"/>
            <a:ext cx="8509753" cy="1512527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557348" y="2735175"/>
            <a:ext cx="7989543" cy="139211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Dělíme-li dvě čísla se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různými 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znaménky, vydělíme absolutní hodnoty činitelů a výsledkem je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číslo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</a:t>
            </a:r>
            <a:r>
              <a:rPr lang="cs-CZ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záporné 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(-).</a:t>
            </a:r>
            <a:endParaRPr lang="cs-CZ" sz="2600" b="1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97244" y="4294909"/>
            <a:ext cx="3986724" cy="2208421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16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: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+   =  </m:t>
                      </m:r>
                      <m:r>
                        <a:rPr lang="cs-CZ" sz="2800" b="1" i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584531"/>
                <a:ext cx="2512819" cy="319708"/>
              </a:xfrm>
              <a:prstGeom prst="rect">
                <a:avLst/>
              </a:prstGeom>
              <a:blipFill rotWithShape="1">
                <a:blip r:embed="rId2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: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−   =   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7409" y="5469881"/>
                <a:ext cx="2710247" cy="362837"/>
              </a:xfrm>
              <a:prstGeom prst="rect">
                <a:avLst/>
              </a:prstGeom>
              <a:blipFill rotWithShape="1">
                <a:blip r:embed="rId3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: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−   =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812" y="4715924"/>
                <a:ext cx="2815748" cy="346372"/>
              </a:xfrm>
              <a:prstGeom prst="rect">
                <a:avLst/>
              </a:prstGeom>
              <a:blipFill rotWithShape="1">
                <a:blip r:embed="rId4"/>
                <a:stretch>
                  <a:fillRect b="-178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: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  =  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784" y="5540076"/>
                <a:ext cx="2748965" cy="43204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4617292"/>
                <a:ext cx="432047" cy="5281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6950" y="546988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4626850"/>
                <a:ext cx="432047" cy="52814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575" y="4712900"/>
                <a:ext cx="432047" cy="52814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0" y="5540076"/>
                <a:ext cx="432047" cy="5281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485" y="5469881"/>
                <a:ext cx="432047" cy="5281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9251" y="4738641"/>
                <a:ext cx="432047" cy="52814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solidFill>
                <a:srgbClr val="0070C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8163" y="5540075"/>
                <a:ext cx="432047" cy="5281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4774059"/>
                <a:ext cx="432047" cy="5281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1020" y="5540074"/>
                <a:ext cx="432047" cy="52814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4640166"/>
                <a:ext cx="432047" cy="52814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solidFill>
                <a:srgbClr val="FF00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560" y="5469881"/>
                <a:ext cx="432047" cy="52814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" descr="C:\Users\spravce\AppData\Local\Microsoft\Windows\Temporary Internet Files\Content.IE5\HGW68T4R\MC900440428[4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74264"/>
            <a:ext cx="1516435" cy="159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7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752986"/>
            <a:ext cx="8928992" cy="4988382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45950" y="1937652"/>
            <a:ext cx="8590886" cy="1491349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59904" y="3429001"/>
            <a:ext cx="8590886" cy="161397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84082" y="5045541"/>
            <a:ext cx="8590886" cy="1587099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15029" y="13589"/>
            <a:ext cx="8928992" cy="1161990"/>
          </a:xfrm>
          <a:prstGeom prst="roundRect">
            <a:avLst>
              <a:gd name="adj" fmla="val 4497"/>
            </a:avLst>
          </a:prstGeom>
          <a:gradFill>
            <a:gsLst>
              <a:gs pos="0">
                <a:srgbClr val="0070C0"/>
              </a:gs>
              <a:gs pos="100000">
                <a:srgbClr val="00B0F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07950" h="1270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315785" y="64243"/>
                <a:ext cx="8542530" cy="10606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Př.2) Vypočítejte: </a:t>
                </a:r>
              </a:p>
              <a:p>
                <a:pPr marL="0" indent="0" algn="just">
                  <a:buNone/>
                </a:pP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35 :7=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b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45 :</m:t>
                    </m:r>
                    <m:d>
                      <m:dPr>
                        <m:ctrlP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−9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</a:t>
                </a:r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c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72 :</m:t>
                    </m:r>
                    <m:d>
                      <m:dPr>
                        <m:ctrlPr>
                          <a:rPr lang="cs-CZ" sz="2800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b="0" i="1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8</m:t>
                        </m:r>
                      </m:e>
                    </m:d>
                    <m:r>
                      <a:rPr lang="cs-CZ" sz="2800" i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  <a:p>
                <a:pPr marL="0" indent="0" algn="just">
                  <a:buNone/>
                </a:pPr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785" y="64243"/>
                <a:ext cx="8542530" cy="1060682"/>
              </a:xfrm>
              <a:prstGeom prst="rect">
                <a:avLst/>
              </a:prstGeom>
              <a:blipFill rotWithShape="1">
                <a:blip r:embed="rId2"/>
                <a:stretch>
                  <a:fillRect l="-1499" t="-5172" b="-126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369098" y="1974592"/>
                <a:ext cx="1968448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35 :7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98" y="1974592"/>
                <a:ext cx="1968448" cy="622812"/>
              </a:xfrm>
              <a:prstGeom prst="rect">
                <a:avLst/>
              </a:prstGeom>
              <a:blipFill rotWithShape="1">
                <a:blip r:embed="rId3"/>
                <a:stretch>
                  <a:fillRect l="-6522" t="-8824" b="-11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359760" y="3501449"/>
                <a:ext cx="2539733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−45 :(−9)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760" y="3501449"/>
                <a:ext cx="2539733" cy="622812"/>
              </a:xfrm>
              <a:prstGeom prst="rect">
                <a:avLst/>
              </a:prstGeom>
              <a:blipFill rotWithShape="1">
                <a:blip r:embed="rId4"/>
                <a:stretch>
                  <a:fillRect l="-4796" t="-8738" b="-106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-2484784" y="156832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2008475" y="1962666"/>
                <a:ext cx="1357367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−5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8475" y="1962666"/>
                <a:ext cx="1357367" cy="62281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2708263" y="3501449"/>
                <a:ext cx="1121459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+5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263" y="3501449"/>
                <a:ext cx="1121459" cy="62281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ový popisek 12"/>
          <p:cNvSpPr/>
          <p:nvPr/>
        </p:nvSpPr>
        <p:spPr>
          <a:xfrm>
            <a:off x="2354042" y="2613967"/>
            <a:ext cx="2297374" cy="583781"/>
          </a:xfrm>
          <a:prstGeom prst="wedgeRectCallout">
            <a:avLst>
              <a:gd name="adj1" fmla="val -41298"/>
              <a:gd name="adj2" fmla="val -83828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342373" y="5042975"/>
                <a:ext cx="3560202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en-US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72 :</m:t>
                        </m:r>
                        <m:d>
                          <m:dPr>
                            <m:ctrlPr>
                              <a:rPr lang="cs-CZ" sz="2800" b="0" i="1" dirty="0" smtClean="0">
                                <a:solidFill>
                                  <a:schemeClr val="tx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dPr>
                          <m:e>
                            <m:r>
                              <a:rPr lang="cs-CZ" sz="2800" i="1" dirty="0" smtClean="0">
                                <a:solidFill>
                                  <a:schemeClr val="tx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−</m:t>
                            </m:r>
                            <m:r>
                              <a:rPr lang="cs-CZ" sz="2800" b="0" i="1" dirty="0" smtClean="0">
                                <a:solidFill>
                                  <a:schemeClr val="tx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8</m:t>
                            </m:r>
                          </m:e>
                        </m:d>
                      </m:e>
                    </m:d>
                    <m:r>
                      <a:rPr lang="en-US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:(−3)</m:t>
                    </m:r>
                  </m:oMath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373" y="5042975"/>
                <a:ext cx="3560202" cy="622812"/>
              </a:xfrm>
              <a:prstGeom prst="rect">
                <a:avLst/>
              </a:prstGeom>
              <a:blipFill rotWithShape="1">
                <a:blip r:embed="rId7"/>
                <a:stretch>
                  <a:fillRect l="-3425" t="-8824" b="-11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3635229" y="5055041"/>
                <a:ext cx="2300650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en-US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−9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:(−3)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229" y="5055041"/>
                <a:ext cx="2300650" cy="62281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5511647" y="5055041"/>
                <a:ext cx="1397248" cy="62281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+3</m:t>
                      </m:r>
                    </m:oMath>
                  </m:oMathPara>
                </a14:m>
                <a:endParaRPr lang="cs-CZ" sz="2800" b="1" spc="-1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1647" y="5055041"/>
                <a:ext cx="1397248" cy="62281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Zástupný symbol pro obsah 2"/>
          <p:cNvSpPr>
            <a:spLocks noGrp="1"/>
          </p:cNvSpPr>
          <p:nvPr/>
        </p:nvSpPr>
        <p:spPr>
          <a:xfrm>
            <a:off x="107504" y="1256914"/>
            <a:ext cx="1968448" cy="62281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Řešení:</a:t>
            </a:r>
            <a:endParaRPr lang="cs-CZ" sz="2800" b="1" spc="-120" dirty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8" name="Obdélníkový popisek 17"/>
          <p:cNvSpPr/>
          <p:nvPr/>
        </p:nvSpPr>
        <p:spPr>
          <a:xfrm>
            <a:off x="2315111" y="4183713"/>
            <a:ext cx="2297374" cy="583781"/>
          </a:xfrm>
          <a:prstGeom prst="wedgeRectCallout">
            <a:avLst>
              <a:gd name="adj1" fmla="val -13658"/>
              <a:gd name="adj2" fmla="val -86004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2343827" y="4183714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3827" y="4183714"/>
                <a:ext cx="2512819" cy="319708"/>
              </a:xfrm>
              <a:prstGeom prst="rect">
                <a:avLst/>
              </a:prstGeom>
              <a:blipFill rotWithShape="1">
                <a:blip r:embed="rId10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bdélníkový popisek 19"/>
          <p:cNvSpPr/>
          <p:nvPr/>
        </p:nvSpPr>
        <p:spPr>
          <a:xfrm>
            <a:off x="2244019" y="5798234"/>
            <a:ext cx="2297374" cy="583781"/>
          </a:xfrm>
          <a:prstGeom prst="wedgeRectCallout">
            <a:avLst>
              <a:gd name="adj1" fmla="val 33331"/>
              <a:gd name="adj2" fmla="val -94705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2272735" y="5798235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 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en-US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735" y="5798235"/>
                <a:ext cx="2512819" cy="319708"/>
              </a:xfrm>
              <a:prstGeom prst="rect">
                <a:avLst/>
              </a:prstGeom>
              <a:blipFill rotWithShape="1">
                <a:blip r:embed="rId11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bdélníkový popisek 21"/>
          <p:cNvSpPr/>
          <p:nvPr/>
        </p:nvSpPr>
        <p:spPr>
          <a:xfrm>
            <a:off x="5061584" y="5811551"/>
            <a:ext cx="2297374" cy="583781"/>
          </a:xfrm>
          <a:prstGeom prst="wedgeRectCallout">
            <a:avLst>
              <a:gd name="adj1" fmla="val -9234"/>
              <a:gd name="adj2" fmla="val -92530"/>
            </a:avLst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5090300" y="5811552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− 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b="1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+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0300" y="5811552"/>
                <a:ext cx="2512819" cy="319708"/>
              </a:xfrm>
              <a:prstGeom prst="rect">
                <a:avLst/>
              </a:prstGeom>
              <a:blipFill rotWithShape="1">
                <a:blip r:embed="rId12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2353617" y="2641776"/>
                <a:ext cx="2512819" cy="3197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·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+   </m:t>
                      </m:r>
                      <m:r>
                        <a:rPr lang="cs-CZ" sz="2800" i="1" dirty="0" smtClean="0">
                          <a:solidFill>
                            <a:srgbClr val="FF00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  </m:t>
                      </m:r>
                      <m:r>
                        <a:rPr lang="cs-CZ" sz="2800" b="1" i="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−</m:t>
                      </m:r>
                    </m:oMath>
                  </m:oMathPara>
                </a14:m>
                <a:endParaRPr lang="cs-CZ" sz="2800" b="1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617" y="2641776"/>
                <a:ext cx="2512819" cy="319708"/>
              </a:xfrm>
              <a:prstGeom prst="rect">
                <a:avLst/>
              </a:prstGeom>
              <a:blipFill rotWithShape="1">
                <a:blip r:embed="rId13"/>
                <a:stretch>
                  <a:fillRect b="-264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0BASIBLT\MC900432483[2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709" y="1977216"/>
            <a:ext cx="2237308" cy="244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34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79512" y="1205190"/>
            <a:ext cx="8764519" cy="2590297"/>
          </a:xfrm>
          <a:prstGeom prst="roundRect">
            <a:avLst>
              <a:gd name="adj" fmla="val 20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1" y="191273"/>
            <a:ext cx="6552727" cy="727844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67543" y="300130"/>
            <a:ext cx="6264696" cy="63439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Příklady na samostatné procvičení: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353433" y="1374641"/>
            <a:ext cx="7203146" cy="6081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1. </a:t>
            </a:r>
            <a:r>
              <a:rPr 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V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ypočítejte: </a:t>
            </a:r>
            <a:endParaRPr lang="cs-CZ" sz="26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353435" y="1789674"/>
                <a:ext cx="246520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9·5=</m:t>
                    </m:r>
                  </m:oMath>
                </a14:m>
                <a:r>
                  <a:rPr lang="cs-CZ" sz="28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 </a:t>
                </a:r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5" y="1789674"/>
                <a:ext cx="2465202" cy="607220"/>
              </a:xfrm>
              <a:prstGeom prst="rect">
                <a:avLst/>
              </a:prstGeom>
              <a:blipFill rotWithShape="1">
                <a:blip r:embed="rId3"/>
                <a:stretch>
                  <a:fillRect l="-5198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353434" y="2387880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4 ·7</m:t>
                    </m:r>
                    <m:r>
                      <a:rPr lang="cs-CZ" sz="2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4" y="2387880"/>
                <a:ext cx="2852971" cy="607220"/>
              </a:xfrm>
              <a:prstGeom prst="rect">
                <a:avLst/>
              </a:prstGeom>
              <a:blipFill rotWithShape="1">
                <a:blip r:embed="rId4"/>
                <a:stretch>
                  <a:fillRect l="-4487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353433" y="2946079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2·(−3)</m:t>
                    </m:r>
                    <m:r>
                      <a:rPr lang="cs-CZ" sz="2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3" y="2946079"/>
                <a:ext cx="2852971" cy="607220"/>
              </a:xfrm>
              <a:prstGeom prst="rect">
                <a:avLst/>
              </a:prstGeom>
              <a:blipFill rotWithShape="1">
                <a:blip r:embed="rId5"/>
                <a:stretch>
                  <a:fillRect l="-4487" t="-11000"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2998359" y="1751358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d)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8·(−5)=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59" y="1751358"/>
                <a:ext cx="2852971" cy="607220"/>
              </a:xfrm>
              <a:prstGeom prst="rect">
                <a:avLst/>
              </a:prstGeom>
              <a:blipFill rotWithShape="1">
                <a:blip r:embed="rId6"/>
                <a:stretch>
                  <a:fillRect l="-4487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2998358" y="2319804"/>
                <a:ext cx="2496497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2·15=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58" y="2319804"/>
                <a:ext cx="2496497" cy="607220"/>
              </a:xfrm>
              <a:prstGeom prst="rect">
                <a:avLst/>
              </a:prstGeom>
              <a:blipFill rotWithShape="1">
                <a:blip r:embed="rId7"/>
                <a:stretch>
                  <a:fillRect l="-5134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3034348" y="2927024"/>
                <a:ext cx="281698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f) </a:t>
                </a:r>
                <a14:m>
                  <m:oMath xmlns:m="http://schemas.openxmlformats.org/officeDocument/2006/math"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−2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·3=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4348" y="2927024"/>
                <a:ext cx="2816982" cy="607220"/>
              </a:xfrm>
              <a:prstGeom prst="rect">
                <a:avLst/>
              </a:prstGeom>
              <a:blipFill rotWithShape="1">
                <a:blip r:embed="rId8"/>
                <a:stretch>
                  <a:fillRect l="-4545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5676048" y="1826703"/>
                <a:ext cx="2939885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5·3·(−2)</m:t>
                    </m:r>
                    <m:r>
                      <a:rPr lang="cs-CZ" sz="2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8" y="1826703"/>
                <a:ext cx="2939885" cy="607220"/>
              </a:xfrm>
              <a:prstGeom prst="rect">
                <a:avLst/>
              </a:prstGeom>
              <a:blipFill rotWithShape="1">
                <a:blip r:embed="rId9"/>
                <a:stretch>
                  <a:fillRect l="-4149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5684682" y="2435611"/>
                <a:ext cx="3743795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h)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80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8·</m:t>
                    </m:r>
                    <m:d>
                      <m:dPr>
                        <m:ctrlP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·(−2)=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682" y="2435611"/>
                <a:ext cx="3743795" cy="607220"/>
              </a:xfrm>
              <a:prstGeom prst="rect">
                <a:avLst/>
              </a:prstGeom>
              <a:blipFill rotWithShape="1">
                <a:blip r:embed="rId10"/>
                <a:stretch>
                  <a:fillRect l="-3420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5763104" y="2942673"/>
                <a:ext cx="333872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i)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5·</m:t>
                    </m:r>
                    <m:d>
                      <m:dPr>
                        <m:ctrlP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−6</m:t>
                        </m:r>
                      </m:e>
                    </m:d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·(−3)=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104" y="2942673"/>
                <a:ext cx="3338721" cy="607220"/>
              </a:xfrm>
              <a:prstGeom prst="rect">
                <a:avLst/>
              </a:prstGeom>
              <a:blipFill rotWithShape="1">
                <a:blip r:embed="rId11"/>
                <a:stretch>
                  <a:fillRect l="-3650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Zaoblený obdélník 28"/>
          <p:cNvSpPr/>
          <p:nvPr/>
        </p:nvSpPr>
        <p:spPr>
          <a:xfrm>
            <a:off x="179513" y="3933056"/>
            <a:ext cx="8764519" cy="2590297"/>
          </a:xfrm>
          <a:prstGeom prst="roundRect">
            <a:avLst>
              <a:gd name="adj" fmla="val 20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0" name="Zástupný symbol pro obsah 2"/>
          <p:cNvSpPr>
            <a:spLocks noGrp="1"/>
          </p:cNvSpPr>
          <p:nvPr/>
        </p:nvSpPr>
        <p:spPr>
          <a:xfrm>
            <a:off x="353434" y="4102507"/>
            <a:ext cx="7203146" cy="6081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2. </a:t>
            </a:r>
            <a:r>
              <a:rPr 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V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ypočítejte: </a:t>
            </a:r>
            <a:endParaRPr lang="cs-CZ" sz="26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440490" y="4501720"/>
                <a:ext cx="2765913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24 :(−8)=</m:t>
                    </m:r>
                  </m:oMath>
                </a14:m>
                <a:r>
                  <a:rPr lang="cs-CZ" sz="2800" b="1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 </a:t>
                </a:r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90" y="4501720"/>
                <a:ext cx="2765913" cy="607220"/>
              </a:xfrm>
              <a:prstGeom prst="rect">
                <a:avLst/>
              </a:prstGeom>
              <a:blipFill rotWithShape="1">
                <a:blip r:embed="rId12"/>
                <a:stretch>
                  <a:fillRect l="-4405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440490" y="5099926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35 :5</m:t>
                    </m:r>
                    <m:r>
                      <a:rPr lang="cs-CZ" sz="2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90" y="5099926"/>
                <a:ext cx="2852971" cy="607220"/>
              </a:xfrm>
              <a:prstGeom prst="rect">
                <a:avLst/>
              </a:prstGeom>
              <a:blipFill rotWithShape="1">
                <a:blip r:embed="rId13"/>
                <a:stretch>
                  <a:fillRect l="-4274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440489" y="5658125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32 :(−8)</m:t>
                    </m:r>
                    <m:r>
                      <a:rPr lang="cs-CZ" sz="2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r>
                  <a:rPr lang="cs-CZ" sz="28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89" y="5658125"/>
                <a:ext cx="2852971" cy="607220"/>
              </a:xfrm>
              <a:prstGeom prst="rect">
                <a:avLst/>
              </a:prstGeom>
              <a:blipFill rotWithShape="1">
                <a:blip r:embed="rId14"/>
                <a:stretch>
                  <a:fillRect l="-4274" t="-11000"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3018097" y="4474346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d)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72:(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−9)=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097" y="4474346"/>
                <a:ext cx="2852971" cy="607220"/>
              </a:xfrm>
              <a:prstGeom prst="rect">
                <a:avLst/>
              </a:prstGeom>
              <a:blipFill rotWithShape="1">
                <a:blip r:embed="rId15"/>
                <a:stretch>
                  <a:fillRect l="-4274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3018096" y="5042792"/>
                <a:ext cx="2666586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28 :(−4)=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096" y="5042792"/>
                <a:ext cx="2666586" cy="607220"/>
              </a:xfrm>
              <a:prstGeom prst="rect">
                <a:avLst/>
              </a:prstGeom>
              <a:blipFill rotWithShape="1">
                <a:blip r:embed="rId16"/>
                <a:stretch>
                  <a:fillRect l="-4566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3054086" y="5650012"/>
                <a:ext cx="246914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f)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30:6=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086" y="5650012"/>
                <a:ext cx="2469142" cy="607220"/>
              </a:xfrm>
              <a:prstGeom prst="rect">
                <a:avLst/>
              </a:prstGeom>
              <a:blipFill rotWithShape="1">
                <a:blip r:embed="rId17"/>
                <a:stretch>
                  <a:fillRect l="-5185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5676047" y="4526343"/>
                <a:ext cx="4184477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50 :5</m:t>
                        </m:r>
                      </m:e>
                    </m:d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:(−2)</m:t>
                    </m:r>
                    <m:r>
                      <a:rPr lang="cs-CZ" sz="2800" i="1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7" y="4526343"/>
                <a:ext cx="4184477" cy="607220"/>
              </a:xfrm>
              <a:prstGeom prst="rect">
                <a:avLst/>
              </a:prstGeom>
              <a:blipFill rotWithShape="1">
                <a:blip r:embed="rId18"/>
                <a:stretch>
                  <a:fillRect l="-2911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5684682" y="5135251"/>
                <a:ext cx="3459318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h)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r>
                          <a:rPr lang="cs-CZ" sz="280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−</m:t>
                        </m:r>
                        <m:r>
                          <a:rPr lang="cs-CZ" sz="2800" b="0" i="1" spc="-150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48 :</m:t>
                        </m:r>
                        <m:d>
                          <m:dPr>
                            <m:ctrlPr>
                              <a:rPr lang="cs-CZ" sz="2800" b="0" i="1" spc="-150" dirty="0" smtClean="0">
                                <a:solidFill>
                                  <a:schemeClr val="tx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dPr>
                          <m:e>
                            <m:r>
                              <a:rPr lang="cs-CZ" sz="2800" b="0" i="1" spc="-150" dirty="0" smtClean="0">
                                <a:solidFill>
                                  <a:schemeClr val="tx1">
                                    <a:lumMod val="95000"/>
                                    <a:lumOff val="5000"/>
                                  </a:schemeClr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−2</m:t>
                            </m:r>
                          </m:e>
                        </m:d>
                      </m:e>
                    </m:d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: 8=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682" y="5135251"/>
                <a:ext cx="3459318" cy="607220"/>
              </a:xfrm>
              <a:prstGeom prst="rect">
                <a:avLst/>
              </a:prstGeom>
              <a:blipFill rotWithShape="1">
                <a:blip r:embed="rId19"/>
                <a:stretch>
                  <a:fillRect l="-3704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5676048" y="5658133"/>
                <a:ext cx="4040460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i) </a:t>
                </a:r>
                <a:r>
                  <a:rPr lang="en-US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[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56:(−7)</m:t>
                    </m:r>
                    <m:r>
                      <a:rPr lang="en-US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]</m:t>
                    </m:r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:(−8)=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8" y="5658133"/>
                <a:ext cx="4040460" cy="607220"/>
              </a:xfrm>
              <a:prstGeom prst="rect">
                <a:avLst/>
              </a:prstGeom>
              <a:blipFill rotWithShape="1">
                <a:blip r:embed="rId20"/>
                <a:stretch>
                  <a:fillRect l="-3017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BL96J1IA\MC900434403[7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990" y="11114"/>
            <a:ext cx="1334070" cy="1868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44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51" grpId="0"/>
      <p:bldP spid="5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215092" y="133290"/>
            <a:ext cx="6805179" cy="871859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29550" y="324398"/>
            <a:ext cx="3312368" cy="63439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Řešení:</a:t>
            </a: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179512" y="1205190"/>
            <a:ext cx="8764519" cy="2590297"/>
          </a:xfrm>
          <a:prstGeom prst="roundRect">
            <a:avLst>
              <a:gd name="adj" fmla="val 20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353433" y="1374641"/>
            <a:ext cx="7203146" cy="6081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1. </a:t>
            </a:r>
            <a:r>
              <a:rPr 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V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ypočítejte: </a:t>
            </a:r>
            <a:endParaRPr lang="cs-CZ" sz="26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79513" y="3933056"/>
            <a:ext cx="8764519" cy="2590297"/>
          </a:xfrm>
          <a:prstGeom prst="roundRect">
            <a:avLst>
              <a:gd name="adj" fmla="val 20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353434" y="4102507"/>
            <a:ext cx="7203146" cy="60816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2. </a:t>
            </a:r>
            <a:r>
              <a:rPr lang="cs-CZ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V</a:t>
            </a:r>
            <a:r>
              <a:rPr lang="cs-CZ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ypočítejte: </a:t>
            </a:r>
            <a:endParaRPr lang="cs-CZ" sz="2600" dirty="0" smtClean="0">
              <a:solidFill>
                <a:schemeClr val="tx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Zástupný symbol pro obsah 2"/>
              <p:cNvSpPr>
                <a:spLocks noGrp="1"/>
              </p:cNvSpPr>
              <p:nvPr/>
            </p:nvSpPr>
            <p:spPr>
              <a:xfrm>
                <a:off x="353435" y="1789674"/>
                <a:ext cx="246520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45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5" y="1789674"/>
                <a:ext cx="2465202" cy="607220"/>
              </a:xfrm>
              <a:prstGeom prst="rect">
                <a:avLst/>
              </a:prstGeom>
              <a:blipFill rotWithShape="1">
                <a:blip r:embed="rId3"/>
                <a:stretch>
                  <a:fillRect l="-5198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353434" y="2387880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28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4" y="2387880"/>
                <a:ext cx="2852971" cy="607220"/>
              </a:xfrm>
              <a:prstGeom prst="rect">
                <a:avLst/>
              </a:prstGeom>
              <a:blipFill rotWithShape="1">
                <a:blip r:embed="rId4"/>
                <a:stretch>
                  <a:fillRect l="-4487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353433" y="2946079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6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33" y="2946079"/>
                <a:ext cx="2852971" cy="607220"/>
              </a:xfrm>
              <a:prstGeom prst="rect">
                <a:avLst/>
              </a:prstGeom>
              <a:blipFill rotWithShape="1">
                <a:blip r:embed="rId5"/>
                <a:stretch>
                  <a:fillRect l="-4487" t="-11000"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2998359" y="1751358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d)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−40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59" y="1751358"/>
                <a:ext cx="2852971" cy="607220"/>
              </a:xfrm>
              <a:prstGeom prst="rect">
                <a:avLst/>
              </a:prstGeom>
              <a:blipFill rotWithShape="1">
                <a:blip r:embed="rId6"/>
                <a:stretch>
                  <a:fillRect l="-4487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Zástupný symbol pro obsah 2"/>
              <p:cNvSpPr>
                <a:spLocks noGrp="1"/>
              </p:cNvSpPr>
              <p:nvPr/>
            </p:nvSpPr>
            <p:spPr>
              <a:xfrm>
                <a:off x="2998358" y="2319804"/>
                <a:ext cx="2496497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30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8358" y="2319804"/>
                <a:ext cx="2496497" cy="607220"/>
              </a:xfrm>
              <a:prstGeom prst="rect">
                <a:avLst/>
              </a:prstGeom>
              <a:blipFill rotWithShape="1">
                <a:blip r:embed="rId7"/>
                <a:stretch>
                  <a:fillRect l="-5134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>
                <a:off x="3034348" y="2927024"/>
                <a:ext cx="281698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f) </a:t>
                </a:r>
                <a14:m>
                  <m:oMath xmlns:m="http://schemas.openxmlformats.org/officeDocument/2006/math"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−30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4348" y="2927024"/>
                <a:ext cx="2816982" cy="607220"/>
              </a:xfrm>
              <a:prstGeom prst="rect">
                <a:avLst/>
              </a:prstGeom>
              <a:blipFill rotWithShape="1">
                <a:blip r:embed="rId8"/>
                <a:stretch>
                  <a:fillRect l="-4545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5676048" y="1826703"/>
                <a:ext cx="2939885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0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8" y="1826703"/>
                <a:ext cx="2939885" cy="607220"/>
              </a:xfrm>
              <a:prstGeom prst="rect">
                <a:avLst/>
              </a:prstGeom>
              <a:blipFill rotWithShape="1">
                <a:blip r:embed="rId9"/>
                <a:stretch>
                  <a:fillRect l="-4149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ástupný symbol pro obsah 2"/>
              <p:cNvSpPr>
                <a:spLocks noGrp="1"/>
              </p:cNvSpPr>
              <p:nvPr/>
            </p:nvSpPr>
            <p:spPr>
              <a:xfrm>
                <a:off x="5684682" y="2435611"/>
                <a:ext cx="3743795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h)</a:t>
                </a:r>
                <a14:m>
                  <m:oMath xmlns:m="http://schemas.openxmlformats.org/officeDocument/2006/math">
                    <m:r>
                      <a:rPr lang="cs-CZ" sz="2800" b="0" i="0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80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80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682" y="2435611"/>
                <a:ext cx="3743795" cy="607220"/>
              </a:xfrm>
              <a:prstGeom prst="rect">
                <a:avLst/>
              </a:prstGeom>
              <a:blipFill rotWithShape="1">
                <a:blip r:embed="rId10"/>
                <a:stretch>
                  <a:fillRect l="-3420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Zástupný symbol pro obsah 2"/>
              <p:cNvSpPr>
                <a:spLocks noGrp="1"/>
              </p:cNvSpPr>
              <p:nvPr/>
            </p:nvSpPr>
            <p:spPr>
              <a:xfrm>
                <a:off x="5763104" y="2942673"/>
                <a:ext cx="333872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i)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90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104" y="2942673"/>
                <a:ext cx="3338721" cy="607220"/>
              </a:xfrm>
              <a:prstGeom prst="rect">
                <a:avLst/>
              </a:prstGeom>
              <a:blipFill rotWithShape="1">
                <a:blip r:embed="rId11"/>
                <a:stretch>
                  <a:fillRect l="-3650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Zástupný symbol pro obsah 2"/>
              <p:cNvSpPr>
                <a:spLocks noGrp="1"/>
              </p:cNvSpPr>
              <p:nvPr/>
            </p:nvSpPr>
            <p:spPr>
              <a:xfrm>
                <a:off x="440490" y="4501720"/>
                <a:ext cx="2765913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cs-CZ" sz="280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90" y="4501720"/>
                <a:ext cx="2765913" cy="607220"/>
              </a:xfrm>
              <a:prstGeom prst="rect">
                <a:avLst/>
              </a:prstGeom>
              <a:blipFill rotWithShape="1">
                <a:blip r:embed="rId12"/>
                <a:stretch>
                  <a:fillRect l="-4405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Zástupný symbol pro obsah 2"/>
              <p:cNvSpPr>
                <a:spLocks noGrp="1"/>
              </p:cNvSpPr>
              <p:nvPr/>
            </p:nvSpPr>
            <p:spPr>
              <a:xfrm>
                <a:off x="440490" y="5099926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90" y="5099926"/>
                <a:ext cx="2852971" cy="607220"/>
              </a:xfrm>
              <a:prstGeom prst="rect">
                <a:avLst/>
              </a:prstGeom>
              <a:blipFill rotWithShape="1">
                <a:blip r:embed="rId13"/>
                <a:stretch>
                  <a:fillRect l="-4274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Zástupný symbol pro obsah 2"/>
              <p:cNvSpPr>
                <a:spLocks noGrp="1"/>
              </p:cNvSpPr>
              <p:nvPr/>
            </p:nvSpPr>
            <p:spPr>
              <a:xfrm>
                <a:off x="440489" y="5658125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c)</a:t>
                </a: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−4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489" y="5658125"/>
                <a:ext cx="2852971" cy="607220"/>
              </a:xfrm>
              <a:prstGeom prst="rect">
                <a:avLst/>
              </a:prstGeom>
              <a:blipFill rotWithShape="1">
                <a:blip r:embed="rId14"/>
                <a:stretch>
                  <a:fillRect l="-4274" t="-11000"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Zástupný symbol pro obsah 2"/>
              <p:cNvSpPr>
                <a:spLocks noGrp="1"/>
              </p:cNvSpPr>
              <p:nvPr/>
            </p:nvSpPr>
            <p:spPr>
              <a:xfrm>
                <a:off x="3018097" y="4474346"/>
                <a:ext cx="2852971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d)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−8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097" y="4474346"/>
                <a:ext cx="2852971" cy="607220"/>
              </a:xfrm>
              <a:prstGeom prst="rect">
                <a:avLst/>
              </a:prstGeom>
              <a:blipFill rotWithShape="1">
                <a:blip r:embed="rId15"/>
                <a:stretch>
                  <a:fillRect l="-4274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Zástupný symbol pro obsah 2"/>
              <p:cNvSpPr>
                <a:spLocks noGrp="1"/>
              </p:cNvSpPr>
              <p:nvPr/>
            </p:nvSpPr>
            <p:spPr>
              <a:xfrm>
                <a:off x="3018096" y="5042792"/>
                <a:ext cx="2666586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e) </a:t>
                </a:r>
                <a14:m>
                  <m:oMath xmlns:m="http://schemas.openxmlformats.org/officeDocument/2006/math"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7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8096" y="5042792"/>
                <a:ext cx="2666586" cy="607220"/>
              </a:xfrm>
              <a:prstGeom prst="rect">
                <a:avLst/>
              </a:prstGeom>
              <a:blipFill rotWithShape="1">
                <a:blip r:embed="rId16"/>
                <a:stretch>
                  <a:fillRect l="-4566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Zástupný symbol pro obsah 2"/>
              <p:cNvSpPr>
                <a:spLocks noGrp="1"/>
              </p:cNvSpPr>
              <p:nvPr/>
            </p:nvSpPr>
            <p:spPr>
              <a:xfrm>
                <a:off x="3054086" y="5650012"/>
                <a:ext cx="2469142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f)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−5</m:t>
                    </m:r>
                  </m:oMath>
                </a14:m>
                <a:endParaRPr lang="cs-CZ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4086" y="5650012"/>
                <a:ext cx="2469142" cy="607220"/>
              </a:xfrm>
              <a:prstGeom prst="rect">
                <a:avLst/>
              </a:prstGeom>
              <a:blipFill rotWithShape="1">
                <a:blip r:embed="rId17"/>
                <a:stretch>
                  <a:fillRect l="-5185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Zástupný symbol pro obsah 2"/>
              <p:cNvSpPr>
                <a:spLocks noGrp="1"/>
              </p:cNvSpPr>
              <p:nvPr/>
            </p:nvSpPr>
            <p:spPr>
              <a:xfrm>
                <a:off x="5676047" y="4526343"/>
                <a:ext cx="4184477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g) </a:t>
                </a:r>
                <a14:m>
                  <m:oMath xmlns:m="http://schemas.openxmlformats.org/officeDocument/2006/math"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5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7" y="4526343"/>
                <a:ext cx="4184477" cy="607220"/>
              </a:xfrm>
              <a:prstGeom prst="rect">
                <a:avLst/>
              </a:prstGeom>
              <a:blipFill rotWithShape="1">
                <a:blip r:embed="rId18"/>
                <a:stretch>
                  <a:fillRect l="-2911" t="-9091" b="-15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Zástupný symbol pro obsah 2"/>
              <p:cNvSpPr>
                <a:spLocks noGrp="1"/>
              </p:cNvSpPr>
              <p:nvPr/>
            </p:nvSpPr>
            <p:spPr>
              <a:xfrm>
                <a:off x="5684682" y="5135251"/>
                <a:ext cx="3459318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h) </a:t>
                </a:r>
                <a14:m>
                  <m:oMath xmlns:m="http://schemas.openxmlformats.org/officeDocument/2006/math">
                    <m:r>
                      <a:rPr lang="cs-CZ" sz="2800" b="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3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682" y="5135251"/>
                <a:ext cx="3459318" cy="607220"/>
              </a:xfrm>
              <a:prstGeom prst="rect">
                <a:avLst/>
              </a:prstGeom>
              <a:blipFill rotWithShape="1">
                <a:blip r:embed="rId19"/>
                <a:stretch>
                  <a:fillRect l="-3704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Zástupný symbol pro obsah 2"/>
              <p:cNvSpPr>
                <a:spLocks noGrp="1"/>
              </p:cNvSpPr>
              <p:nvPr/>
            </p:nvSpPr>
            <p:spPr>
              <a:xfrm>
                <a:off x="5676048" y="5658133"/>
                <a:ext cx="4040460" cy="60722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5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i) </a:t>
                </a:r>
                <a14:m>
                  <m:oMath xmlns:m="http://schemas.openxmlformats.org/officeDocument/2006/math">
                    <m:r>
                      <a:rPr lang="cs-CZ" sz="2800" i="1" spc="-15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−1</m:t>
                    </m:r>
                  </m:oMath>
                </a14:m>
                <a:endParaRPr lang="cs-CZ" sz="2800" b="1" spc="-1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6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6048" y="5658133"/>
                <a:ext cx="4040460" cy="607220"/>
              </a:xfrm>
              <a:prstGeom prst="rect">
                <a:avLst/>
              </a:prstGeom>
              <a:blipFill rotWithShape="1">
                <a:blip r:embed="rId20"/>
                <a:stretch>
                  <a:fillRect l="-3017" t="-9000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37791[6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990" y="87590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18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3" grpId="0"/>
      <p:bldP spid="45" grpId="0"/>
      <p:bldP spid="29" grpId="0"/>
      <p:bldP spid="30" grpId="0"/>
      <p:bldP spid="3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49423" y="3320988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821891" y="4149080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95213" y="866676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51755" y="2528900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88689" y="1693528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802667" y="5013176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91667" y="5805264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979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874211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2263</TotalTime>
  <Words>783</Words>
  <Application>Microsoft Office PowerPoint</Application>
  <PresentationFormat>Předvádění na obrazovce (4:3)</PresentationFormat>
  <Paragraphs>140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Tvrdý obal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363</cp:revision>
  <dcterms:created xsi:type="dcterms:W3CDTF">2012-04-23T18:25:05Z</dcterms:created>
  <dcterms:modified xsi:type="dcterms:W3CDTF">2013-03-24T09:38:34Z</dcterms:modified>
</cp:coreProperties>
</file>